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ink/ink1.xml" ContentType="application/inkml+xml"/>
  <Override PartName="/ppt/ink/ink2.xml" ContentType="application/inkml+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722" r:id="rId6"/>
    <p:sldMasterId id="2147483737" r:id="rId7"/>
    <p:sldMasterId id="2147483749" r:id="rId8"/>
    <p:sldMasterId id="2147483754" r:id="rId9"/>
    <p:sldMasterId id="2147483763" r:id="rId10"/>
    <p:sldMasterId id="2147483767" r:id="rId11"/>
    <p:sldMasterId id="2147483782" r:id="rId12"/>
  </p:sldMasterIdLst>
  <p:notesMasterIdLst>
    <p:notesMasterId r:id="rId170"/>
  </p:notesMasterIdLst>
  <p:handoutMasterIdLst>
    <p:handoutMasterId r:id="rId171"/>
  </p:handoutMasterIdLst>
  <p:sldIdLst>
    <p:sldId id="1879256332" r:id="rId13"/>
    <p:sldId id="960" r:id="rId14"/>
    <p:sldId id="958" r:id="rId15"/>
    <p:sldId id="1879256329" r:id="rId16"/>
    <p:sldId id="1001" r:id="rId17"/>
    <p:sldId id="976" r:id="rId18"/>
    <p:sldId id="977" r:id="rId19"/>
    <p:sldId id="978" r:id="rId20"/>
    <p:sldId id="979" r:id="rId21"/>
    <p:sldId id="1020" r:id="rId22"/>
    <p:sldId id="980" r:id="rId23"/>
    <p:sldId id="981" r:id="rId24"/>
    <p:sldId id="982" r:id="rId25"/>
    <p:sldId id="983" r:id="rId26"/>
    <p:sldId id="984" r:id="rId27"/>
    <p:sldId id="985" r:id="rId28"/>
    <p:sldId id="996" r:id="rId29"/>
    <p:sldId id="1879256335" r:id="rId30"/>
    <p:sldId id="1879256336" r:id="rId31"/>
    <p:sldId id="1879256337" r:id="rId32"/>
    <p:sldId id="1879256338" r:id="rId33"/>
    <p:sldId id="1018" r:id="rId34"/>
    <p:sldId id="1879256339" r:id="rId35"/>
    <p:sldId id="1879256340" r:id="rId36"/>
    <p:sldId id="1019" r:id="rId37"/>
    <p:sldId id="994" r:id="rId38"/>
    <p:sldId id="1002" r:id="rId39"/>
    <p:sldId id="1879256341" r:id="rId40"/>
    <p:sldId id="1879256342" r:id="rId41"/>
    <p:sldId id="1017" r:id="rId42"/>
    <p:sldId id="1016" r:id="rId43"/>
    <p:sldId id="2147328145" r:id="rId44"/>
    <p:sldId id="1006" r:id="rId45"/>
    <p:sldId id="1003" r:id="rId46"/>
    <p:sldId id="986" r:id="rId47"/>
    <p:sldId id="988" r:id="rId48"/>
    <p:sldId id="989" r:id="rId49"/>
    <p:sldId id="990" r:id="rId50"/>
    <p:sldId id="1010" r:id="rId51"/>
    <p:sldId id="992" r:id="rId52"/>
    <p:sldId id="1004" r:id="rId53"/>
    <p:sldId id="1012" r:id="rId54"/>
    <p:sldId id="1011" r:id="rId55"/>
    <p:sldId id="1013" r:id="rId56"/>
    <p:sldId id="1021" r:id="rId57"/>
    <p:sldId id="2147328128" r:id="rId58"/>
    <p:sldId id="2147328131" r:id="rId59"/>
    <p:sldId id="2147328143" r:id="rId60"/>
    <p:sldId id="2147328136" r:id="rId61"/>
    <p:sldId id="2147328135" r:id="rId62"/>
    <p:sldId id="2147328138" r:id="rId63"/>
    <p:sldId id="2147328137" r:id="rId64"/>
    <p:sldId id="2147328140" r:id="rId65"/>
    <p:sldId id="2147328142" r:id="rId66"/>
    <p:sldId id="2147328134" r:id="rId67"/>
    <p:sldId id="2147328141" r:id="rId68"/>
    <p:sldId id="2147328144" r:id="rId69"/>
    <p:sldId id="1005" r:id="rId70"/>
    <p:sldId id="257" r:id="rId71"/>
    <p:sldId id="258" r:id="rId72"/>
    <p:sldId id="259" r:id="rId73"/>
    <p:sldId id="260" r:id="rId74"/>
    <p:sldId id="261" r:id="rId75"/>
    <p:sldId id="262" r:id="rId76"/>
    <p:sldId id="263" r:id="rId77"/>
    <p:sldId id="264" r:id="rId78"/>
    <p:sldId id="269" r:id="rId79"/>
    <p:sldId id="266" r:id="rId80"/>
    <p:sldId id="267" r:id="rId81"/>
    <p:sldId id="268" r:id="rId82"/>
    <p:sldId id="1879256330" r:id="rId83"/>
    <p:sldId id="1879256333" r:id="rId84"/>
    <p:sldId id="1879256334" r:id="rId85"/>
    <p:sldId id="3361" r:id="rId86"/>
    <p:sldId id="3362" r:id="rId87"/>
    <p:sldId id="3349" r:id="rId88"/>
    <p:sldId id="3386" r:id="rId89"/>
    <p:sldId id="3385" r:id="rId90"/>
    <p:sldId id="3388" r:id="rId91"/>
    <p:sldId id="3389" r:id="rId92"/>
    <p:sldId id="3360" r:id="rId93"/>
    <p:sldId id="3391" r:id="rId94"/>
    <p:sldId id="3387" r:id="rId95"/>
    <p:sldId id="565" r:id="rId96"/>
    <p:sldId id="3378" r:id="rId97"/>
    <p:sldId id="3365" r:id="rId98"/>
    <p:sldId id="3379" r:id="rId99"/>
    <p:sldId id="3363" r:id="rId100"/>
    <p:sldId id="3364" r:id="rId101"/>
    <p:sldId id="3375" r:id="rId102"/>
    <p:sldId id="3374" r:id="rId103"/>
    <p:sldId id="3350" r:id="rId104"/>
    <p:sldId id="3371" r:id="rId105"/>
    <p:sldId id="3366" r:id="rId106"/>
    <p:sldId id="339" r:id="rId107"/>
    <p:sldId id="564" r:id="rId108"/>
    <p:sldId id="3392" r:id="rId109"/>
    <p:sldId id="1879256321" r:id="rId110"/>
    <p:sldId id="4531" r:id="rId111"/>
    <p:sldId id="1879256322" r:id="rId112"/>
    <p:sldId id="294" r:id="rId113"/>
    <p:sldId id="4522" r:id="rId114"/>
    <p:sldId id="4475" r:id="rId115"/>
    <p:sldId id="4532" r:id="rId116"/>
    <p:sldId id="1879256323" r:id="rId117"/>
    <p:sldId id="1879256324" r:id="rId118"/>
    <p:sldId id="1879256319" r:id="rId119"/>
    <p:sldId id="4435" r:id="rId120"/>
    <p:sldId id="4451" r:id="rId121"/>
    <p:sldId id="4538" r:id="rId122"/>
    <p:sldId id="274" r:id="rId123"/>
    <p:sldId id="1879256312" r:id="rId124"/>
    <p:sldId id="1879256316" r:id="rId125"/>
    <p:sldId id="1879256314" r:id="rId126"/>
    <p:sldId id="1879256317" r:id="rId127"/>
    <p:sldId id="1879256313" r:id="rId128"/>
    <p:sldId id="4537" r:id="rId129"/>
    <p:sldId id="4448" r:id="rId130"/>
    <p:sldId id="4524" r:id="rId131"/>
    <p:sldId id="283" r:id="rId132"/>
    <p:sldId id="287" r:id="rId133"/>
    <p:sldId id="288" r:id="rId134"/>
    <p:sldId id="289" r:id="rId135"/>
    <p:sldId id="290" r:id="rId136"/>
    <p:sldId id="4535" r:id="rId137"/>
    <p:sldId id="291" r:id="rId138"/>
    <p:sldId id="4499" r:id="rId139"/>
    <p:sldId id="1879256320" r:id="rId140"/>
    <p:sldId id="1879256325" r:id="rId141"/>
    <p:sldId id="319" r:id="rId142"/>
    <p:sldId id="121804369" r:id="rId143"/>
    <p:sldId id="121804373" r:id="rId144"/>
    <p:sldId id="121804364" r:id="rId145"/>
    <p:sldId id="372" r:id="rId146"/>
    <p:sldId id="121804340" r:id="rId147"/>
    <p:sldId id="121804365" r:id="rId148"/>
    <p:sldId id="121804347" r:id="rId149"/>
    <p:sldId id="121804366" r:id="rId150"/>
    <p:sldId id="121804363" r:id="rId151"/>
    <p:sldId id="121804374" r:id="rId152"/>
    <p:sldId id="121804370" r:id="rId153"/>
    <p:sldId id="121804376" r:id="rId154"/>
    <p:sldId id="121804371" r:id="rId155"/>
    <p:sldId id="121804372" r:id="rId156"/>
    <p:sldId id="121804375" r:id="rId157"/>
    <p:sldId id="308" r:id="rId158"/>
    <p:sldId id="121804377" r:id="rId159"/>
    <p:sldId id="1879256326" r:id="rId160"/>
    <p:sldId id="1879256327" r:id="rId161"/>
    <p:sldId id="121804240" r:id="rId162"/>
    <p:sldId id="1879256328" r:id="rId163"/>
    <p:sldId id="270" r:id="rId164"/>
    <p:sldId id="275" r:id="rId165"/>
    <p:sldId id="272" r:id="rId166"/>
    <p:sldId id="271" r:id="rId167"/>
    <p:sldId id="1879256331" r:id="rId168"/>
    <p:sldId id="970" r:id="rId1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E12A9A-D205-47A0-8084-DB554214A153}" v="306" dt="2024-10-20T19:08:00.2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3" d="100"/>
          <a:sy n="53" d="100"/>
        </p:scale>
        <p:origin x="110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slide" Target="slides/slide126.xml"/><Relationship Id="rId154" Type="http://schemas.openxmlformats.org/officeDocument/2006/relationships/slide" Target="slides/slide142.xml"/><Relationship Id="rId159" Type="http://schemas.openxmlformats.org/officeDocument/2006/relationships/slide" Target="slides/slide147.xml"/><Relationship Id="rId175" Type="http://schemas.openxmlformats.org/officeDocument/2006/relationships/tableStyles" Target="tableStyles.xml"/><Relationship Id="rId170" Type="http://schemas.openxmlformats.org/officeDocument/2006/relationships/notesMaster" Target="notesMasters/notesMaster1.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144" Type="http://schemas.openxmlformats.org/officeDocument/2006/relationships/slide" Target="slides/slide132.xml"/><Relationship Id="rId149" Type="http://schemas.openxmlformats.org/officeDocument/2006/relationships/slide" Target="slides/slide137.xml"/><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160" Type="http://schemas.openxmlformats.org/officeDocument/2006/relationships/slide" Target="slides/slide148.xml"/><Relationship Id="rId165" Type="http://schemas.openxmlformats.org/officeDocument/2006/relationships/slide" Target="slides/slide15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slide" Target="slides/slide138.xml"/><Relationship Id="rId155" Type="http://schemas.openxmlformats.org/officeDocument/2006/relationships/slide" Target="slides/slide143.xml"/><Relationship Id="rId171" Type="http://schemas.openxmlformats.org/officeDocument/2006/relationships/handoutMaster" Target="handoutMasters/handoutMaster1.xml"/><Relationship Id="rId176" Type="http://schemas.microsoft.com/office/2016/11/relationships/changesInfo" Target="changesInfos/changesInfo1.xml"/><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slide" Target="slides/slide128.xml"/><Relationship Id="rId145" Type="http://schemas.openxmlformats.org/officeDocument/2006/relationships/slide" Target="slides/slide133.xml"/><Relationship Id="rId161" Type="http://schemas.openxmlformats.org/officeDocument/2006/relationships/slide" Target="slides/slide149.xml"/><Relationship Id="rId166" Type="http://schemas.openxmlformats.org/officeDocument/2006/relationships/slide" Target="slides/slide154.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slide" Target="slides/slide123.xml"/><Relationship Id="rId143" Type="http://schemas.openxmlformats.org/officeDocument/2006/relationships/slide" Target="slides/slide131.xml"/><Relationship Id="rId148" Type="http://schemas.openxmlformats.org/officeDocument/2006/relationships/slide" Target="slides/slide136.xml"/><Relationship Id="rId151" Type="http://schemas.openxmlformats.org/officeDocument/2006/relationships/slide" Target="slides/slide139.xml"/><Relationship Id="rId156" Type="http://schemas.openxmlformats.org/officeDocument/2006/relationships/slide" Target="slides/slide144.xml"/><Relationship Id="rId164" Type="http://schemas.openxmlformats.org/officeDocument/2006/relationships/slide" Target="slides/slide152.xml"/><Relationship Id="rId169" Type="http://schemas.openxmlformats.org/officeDocument/2006/relationships/slide" Target="slides/slide157.xml"/><Relationship Id="rId177"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72" Type="http://schemas.openxmlformats.org/officeDocument/2006/relationships/presProps" Target="presProps.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167" Type="http://schemas.openxmlformats.org/officeDocument/2006/relationships/slide" Target="slides/slide155.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slide" Target="slides/slide15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73" Type="http://schemas.openxmlformats.org/officeDocument/2006/relationships/viewProps" Target="viewProps.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theme" Target="theme/theme1.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Nally, Barry (CED)" userId="7566a827-7864-449b-a56e-0aaa2dc6593f" providerId="ADAL" clId="{E4E12A9A-D205-47A0-8084-DB554214A153}"/>
    <pc:docChg chg="undo custSel addSld delSld modSld sldOrd delMainMaster modMainMaster">
      <pc:chgData name="McNally, Barry (CED)" userId="7566a827-7864-449b-a56e-0aaa2dc6593f" providerId="ADAL" clId="{E4E12A9A-D205-47A0-8084-DB554214A153}" dt="2024-10-20T19:06:08.285" v="1175" actId="47"/>
      <pc:docMkLst>
        <pc:docMk/>
      </pc:docMkLst>
      <pc:sldChg chg="del">
        <pc:chgData name="McNally, Barry (CED)" userId="7566a827-7864-449b-a56e-0aaa2dc6593f" providerId="ADAL" clId="{E4E12A9A-D205-47A0-8084-DB554214A153}" dt="2024-10-20T18:11:20.697" v="1140" actId="2696"/>
        <pc:sldMkLst>
          <pc:docMk/>
          <pc:sldMk cId="3812999016" sldId="256"/>
        </pc:sldMkLst>
      </pc:sldChg>
      <pc:sldChg chg="addSp delSp modSp del mod">
        <pc:chgData name="McNally, Barry (CED)" userId="7566a827-7864-449b-a56e-0aaa2dc6593f" providerId="ADAL" clId="{E4E12A9A-D205-47A0-8084-DB554214A153}" dt="2024-10-20T19:05:49.313" v="1174" actId="2696"/>
        <pc:sldMkLst>
          <pc:docMk/>
          <pc:sldMk cId="919370787" sldId="972"/>
        </pc:sldMkLst>
        <pc:spChg chg="del">
          <ac:chgData name="McNally, Barry (CED)" userId="7566a827-7864-449b-a56e-0aaa2dc6593f" providerId="ADAL" clId="{E4E12A9A-D205-47A0-8084-DB554214A153}" dt="2024-10-20T17:50:48.885" v="934" actId="478"/>
          <ac:spMkLst>
            <pc:docMk/>
            <pc:sldMk cId="919370787" sldId="972"/>
            <ac:spMk id="2" creationId="{650514B6-CAD0-7A6F-FAF6-7690D7472AA5}"/>
          </ac:spMkLst>
        </pc:spChg>
        <pc:spChg chg="add mod">
          <ac:chgData name="McNally, Barry (CED)" userId="7566a827-7864-449b-a56e-0aaa2dc6593f" providerId="ADAL" clId="{E4E12A9A-D205-47A0-8084-DB554214A153}" dt="2024-10-20T17:50:55.247" v="956" actId="20577"/>
          <ac:spMkLst>
            <pc:docMk/>
            <pc:sldMk cId="919370787" sldId="972"/>
            <ac:spMk id="3" creationId="{474C67C9-53EE-9219-9DF9-E564CC5BF05F}"/>
          </ac:spMkLst>
        </pc:spChg>
      </pc:sldChg>
      <pc:sldChg chg="addSp delSp modSp del mod">
        <pc:chgData name="McNally, Barry (CED)" userId="7566a827-7864-449b-a56e-0aaa2dc6593f" providerId="ADAL" clId="{E4E12A9A-D205-47A0-8084-DB554214A153}" dt="2024-10-20T19:06:08.285" v="1175" actId="47"/>
        <pc:sldMkLst>
          <pc:docMk/>
          <pc:sldMk cId="1260413011" sldId="973"/>
        </pc:sldMkLst>
        <pc:spChg chg="del">
          <ac:chgData name="McNally, Barry (CED)" userId="7566a827-7864-449b-a56e-0aaa2dc6593f" providerId="ADAL" clId="{E4E12A9A-D205-47A0-8084-DB554214A153}" dt="2024-10-20T17:51:10.135" v="980" actId="478"/>
          <ac:spMkLst>
            <pc:docMk/>
            <pc:sldMk cId="1260413011" sldId="973"/>
            <ac:spMk id="2" creationId="{650514B6-CAD0-7A6F-FAF6-7690D7472AA5}"/>
          </ac:spMkLst>
        </pc:spChg>
        <pc:spChg chg="add mod">
          <ac:chgData name="McNally, Barry (CED)" userId="7566a827-7864-449b-a56e-0aaa2dc6593f" providerId="ADAL" clId="{E4E12A9A-D205-47A0-8084-DB554214A153}" dt="2024-10-20T17:51:05.521" v="979" actId="20577"/>
          <ac:spMkLst>
            <pc:docMk/>
            <pc:sldMk cId="1260413011" sldId="973"/>
            <ac:spMk id="3" creationId="{D2271C64-CB9B-842A-C952-48C467AFF622}"/>
          </ac:spMkLst>
        </pc:spChg>
      </pc:sldChg>
      <pc:sldChg chg="addSp delSp modSp mod">
        <pc:chgData name="McNally, Barry (CED)" userId="7566a827-7864-449b-a56e-0aaa2dc6593f" providerId="ADAL" clId="{E4E12A9A-D205-47A0-8084-DB554214A153}" dt="2024-10-20T17:36:45.692" v="92" actId="478"/>
        <pc:sldMkLst>
          <pc:docMk/>
          <pc:sldMk cId="2660085308" sldId="986"/>
        </pc:sldMkLst>
        <pc:spChg chg="del">
          <ac:chgData name="McNally, Barry (CED)" userId="7566a827-7864-449b-a56e-0aaa2dc6593f" providerId="ADAL" clId="{E4E12A9A-D205-47A0-8084-DB554214A153}" dt="2024-10-20T17:36:43.980" v="91" actId="478"/>
          <ac:spMkLst>
            <pc:docMk/>
            <pc:sldMk cId="2660085308" sldId="986"/>
            <ac:spMk id="2" creationId="{3015E7BC-A198-4DD7-C0E4-0EB58BCEBECD}"/>
          </ac:spMkLst>
        </pc:spChg>
        <pc:spChg chg="add mod">
          <ac:chgData name="McNally, Barry (CED)" userId="7566a827-7864-449b-a56e-0aaa2dc6593f" providerId="ADAL" clId="{E4E12A9A-D205-47A0-8084-DB554214A153}" dt="2024-10-20T17:36:39.833" v="90" actId="20577"/>
          <ac:spMkLst>
            <pc:docMk/>
            <pc:sldMk cId="2660085308" sldId="986"/>
            <ac:spMk id="5" creationId="{FE2A38A4-BA58-1DCA-DFD6-2D8829DCD117}"/>
          </ac:spMkLst>
        </pc:spChg>
        <pc:spChg chg="add del mod">
          <ac:chgData name="McNally, Barry (CED)" userId="7566a827-7864-449b-a56e-0aaa2dc6593f" providerId="ADAL" clId="{E4E12A9A-D205-47A0-8084-DB554214A153}" dt="2024-10-20T17:36:45.692" v="92" actId="478"/>
          <ac:spMkLst>
            <pc:docMk/>
            <pc:sldMk cId="2660085308" sldId="986"/>
            <ac:spMk id="13" creationId="{2884CA55-5612-D2A3-72D1-61CCC456D36D}"/>
          </ac:spMkLst>
        </pc:spChg>
      </pc:sldChg>
      <pc:sldChg chg="addSp delSp modSp mod">
        <pc:chgData name="McNally, Barry (CED)" userId="7566a827-7864-449b-a56e-0aaa2dc6593f" providerId="ADAL" clId="{E4E12A9A-D205-47A0-8084-DB554214A153}" dt="2024-10-20T17:37:07.166" v="140" actId="478"/>
        <pc:sldMkLst>
          <pc:docMk/>
          <pc:sldMk cId="1608652811" sldId="988"/>
        </pc:sldMkLst>
        <pc:spChg chg="del">
          <ac:chgData name="McNally, Barry (CED)" userId="7566a827-7864-449b-a56e-0aaa2dc6593f" providerId="ADAL" clId="{E4E12A9A-D205-47A0-8084-DB554214A153}" dt="2024-10-20T17:37:04.243" v="139" actId="478"/>
          <ac:spMkLst>
            <pc:docMk/>
            <pc:sldMk cId="1608652811" sldId="988"/>
            <ac:spMk id="2" creationId="{3015E7BC-A198-4DD7-C0E4-0EB58BCEBECD}"/>
          </ac:spMkLst>
        </pc:spChg>
        <pc:spChg chg="add mod">
          <ac:chgData name="McNally, Barry (CED)" userId="7566a827-7864-449b-a56e-0aaa2dc6593f" providerId="ADAL" clId="{E4E12A9A-D205-47A0-8084-DB554214A153}" dt="2024-10-20T17:37:00.212" v="138" actId="20577"/>
          <ac:spMkLst>
            <pc:docMk/>
            <pc:sldMk cId="1608652811" sldId="988"/>
            <ac:spMk id="7" creationId="{D767A07F-0258-D406-FEFA-333D933AA8F6}"/>
          </ac:spMkLst>
        </pc:spChg>
        <pc:spChg chg="add del mod">
          <ac:chgData name="McNally, Barry (CED)" userId="7566a827-7864-449b-a56e-0aaa2dc6593f" providerId="ADAL" clId="{E4E12A9A-D205-47A0-8084-DB554214A153}" dt="2024-10-20T17:37:07.166" v="140" actId="478"/>
          <ac:spMkLst>
            <pc:docMk/>
            <pc:sldMk cId="1608652811" sldId="988"/>
            <ac:spMk id="12" creationId="{E5653C7E-AAAE-3CE3-8307-18D84DC8D881}"/>
          </ac:spMkLst>
        </pc:spChg>
      </pc:sldChg>
      <pc:sldChg chg="addSp delSp modSp mod">
        <pc:chgData name="McNally, Barry (CED)" userId="7566a827-7864-449b-a56e-0aaa2dc6593f" providerId="ADAL" clId="{E4E12A9A-D205-47A0-8084-DB554214A153}" dt="2024-10-20T17:37:23.584" v="175" actId="478"/>
        <pc:sldMkLst>
          <pc:docMk/>
          <pc:sldMk cId="2084740620" sldId="989"/>
        </pc:sldMkLst>
        <pc:spChg chg="del">
          <ac:chgData name="McNally, Barry (CED)" userId="7566a827-7864-449b-a56e-0aaa2dc6593f" providerId="ADAL" clId="{E4E12A9A-D205-47A0-8084-DB554214A153}" dt="2024-10-20T17:37:21.701" v="174" actId="478"/>
          <ac:spMkLst>
            <pc:docMk/>
            <pc:sldMk cId="2084740620" sldId="989"/>
            <ac:spMk id="2" creationId="{3015E7BC-A198-4DD7-C0E4-0EB58BCEBECD}"/>
          </ac:spMkLst>
        </pc:spChg>
        <pc:spChg chg="add mod">
          <ac:chgData name="McNally, Barry (CED)" userId="7566a827-7864-449b-a56e-0aaa2dc6593f" providerId="ADAL" clId="{E4E12A9A-D205-47A0-8084-DB554214A153}" dt="2024-10-20T17:37:18.248" v="173" actId="20577"/>
          <ac:spMkLst>
            <pc:docMk/>
            <pc:sldMk cId="2084740620" sldId="989"/>
            <ac:spMk id="5" creationId="{E619453C-A3F9-DB07-CBD6-E59DC5F9C38A}"/>
          </ac:spMkLst>
        </pc:spChg>
        <pc:spChg chg="add del mod">
          <ac:chgData name="McNally, Barry (CED)" userId="7566a827-7864-449b-a56e-0aaa2dc6593f" providerId="ADAL" clId="{E4E12A9A-D205-47A0-8084-DB554214A153}" dt="2024-10-20T17:37:23.584" v="175" actId="478"/>
          <ac:spMkLst>
            <pc:docMk/>
            <pc:sldMk cId="2084740620" sldId="989"/>
            <ac:spMk id="15" creationId="{B8BD028A-A17E-F171-6B3E-BB071DF45FC6}"/>
          </ac:spMkLst>
        </pc:spChg>
        <pc:spChg chg="del">
          <ac:chgData name="McNally, Barry (CED)" userId="7566a827-7864-449b-a56e-0aaa2dc6593f" providerId="ADAL" clId="{E4E12A9A-D205-47A0-8084-DB554214A153}" dt="2024-10-20T17:36:07.410" v="43" actId="478"/>
          <ac:spMkLst>
            <pc:docMk/>
            <pc:sldMk cId="2084740620" sldId="989"/>
            <ac:spMk id="56" creationId="{C32726AA-448A-C557-4D05-4727DB4D104E}"/>
          </ac:spMkLst>
        </pc:spChg>
      </pc:sldChg>
      <pc:sldChg chg="addSp delSp modSp mod">
        <pc:chgData name="McNally, Barry (CED)" userId="7566a827-7864-449b-a56e-0aaa2dc6593f" providerId="ADAL" clId="{E4E12A9A-D205-47A0-8084-DB554214A153}" dt="2024-10-20T17:37:45.329" v="211" actId="478"/>
        <pc:sldMkLst>
          <pc:docMk/>
          <pc:sldMk cId="3314656559" sldId="990"/>
        </pc:sldMkLst>
        <pc:spChg chg="del">
          <ac:chgData name="McNally, Barry (CED)" userId="7566a827-7864-449b-a56e-0aaa2dc6593f" providerId="ADAL" clId="{E4E12A9A-D205-47A0-8084-DB554214A153}" dt="2024-10-20T17:37:42.526" v="210" actId="478"/>
          <ac:spMkLst>
            <pc:docMk/>
            <pc:sldMk cId="3314656559" sldId="990"/>
            <ac:spMk id="2" creationId="{3015E7BC-A198-4DD7-C0E4-0EB58BCEBECD}"/>
          </ac:spMkLst>
        </pc:spChg>
        <pc:spChg chg="add mod">
          <ac:chgData name="McNally, Barry (CED)" userId="7566a827-7864-449b-a56e-0aaa2dc6593f" providerId="ADAL" clId="{E4E12A9A-D205-47A0-8084-DB554214A153}" dt="2024-10-20T17:37:37.315" v="209" actId="20577"/>
          <ac:spMkLst>
            <pc:docMk/>
            <pc:sldMk cId="3314656559" sldId="990"/>
            <ac:spMk id="4" creationId="{7ADD0C0B-BF4A-AAB1-0707-38D4B841C0A8}"/>
          </ac:spMkLst>
        </pc:spChg>
        <pc:spChg chg="add del mod">
          <ac:chgData name="McNally, Barry (CED)" userId="7566a827-7864-449b-a56e-0aaa2dc6593f" providerId="ADAL" clId="{E4E12A9A-D205-47A0-8084-DB554214A153}" dt="2024-10-20T17:37:45.329" v="211" actId="478"/>
          <ac:spMkLst>
            <pc:docMk/>
            <pc:sldMk cId="3314656559" sldId="990"/>
            <ac:spMk id="6" creationId="{B8EEABD0-9036-61AE-6384-A984EAB18077}"/>
          </ac:spMkLst>
        </pc:spChg>
      </pc:sldChg>
      <pc:sldChg chg="addSp delSp modSp mod">
        <pc:chgData name="McNally, Barry (CED)" userId="7566a827-7864-449b-a56e-0aaa2dc6593f" providerId="ADAL" clId="{E4E12A9A-D205-47A0-8084-DB554214A153}" dt="2024-10-20T17:38:12.733" v="262" actId="478"/>
        <pc:sldMkLst>
          <pc:docMk/>
          <pc:sldMk cId="1345633786" sldId="1010"/>
        </pc:sldMkLst>
        <pc:spChg chg="del">
          <ac:chgData name="McNally, Barry (CED)" userId="7566a827-7864-449b-a56e-0aaa2dc6593f" providerId="ADAL" clId="{E4E12A9A-D205-47A0-8084-DB554214A153}" dt="2024-10-20T17:38:09.474" v="261" actId="478"/>
          <ac:spMkLst>
            <pc:docMk/>
            <pc:sldMk cId="1345633786" sldId="1010"/>
            <ac:spMk id="2" creationId="{B04416F7-63ED-D84E-6F98-96C43E0A2808}"/>
          </ac:spMkLst>
        </pc:spChg>
        <pc:spChg chg="add mod">
          <ac:chgData name="McNally, Barry (CED)" userId="7566a827-7864-449b-a56e-0aaa2dc6593f" providerId="ADAL" clId="{E4E12A9A-D205-47A0-8084-DB554214A153}" dt="2024-10-20T17:38:05.730" v="260" actId="20577"/>
          <ac:spMkLst>
            <pc:docMk/>
            <pc:sldMk cId="1345633786" sldId="1010"/>
            <ac:spMk id="3" creationId="{06BF72F0-F63E-B210-E73A-B15EAEC47CE8}"/>
          </ac:spMkLst>
        </pc:spChg>
        <pc:spChg chg="add del mod">
          <ac:chgData name="McNally, Barry (CED)" userId="7566a827-7864-449b-a56e-0aaa2dc6593f" providerId="ADAL" clId="{E4E12A9A-D205-47A0-8084-DB554214A153}" dt="2024-10-20T17:38:12.733" v="262" actId="478"/>
          <ac:spMkLst>
            <pc:docMk/>
            <pc:sldMk cId="1345633786" sldId="1010"/>
            <ac:spMk id="8" creationId="{266864DB-7B48-91FB-AD56-2AC225C20D5E}"/>
          </ac:spMkLst>
        </pc:spChg>
      </pc:sldChg>
      <pc:sldChg chg="addSp delSp modSp del mod">
        <pc:chgData name="McNally, Barry (CED)" userId="7566a827-7864-449b-a56e-0aaa2dc6593f" providerId="ADAL" clId="{E4E12A9A-D205-47A0-8084-DB554214A153}" dt="2024-10-20T19:04:49.562" v="1163" actId="47"/>
        <pc:sldMkLst>
          <pc:docMk/>
          <pc:sldMk cId="3582970379" sldId="1014"/>
        </pc:sldMkLst>
        <pc:spChg chg="del">
          <ac:chgData name="McNally, Barry (CED)" userId="7566a827-7864-449b-a56e-0aaa2dc6593f" providerId="ADAL" clId="{E4E12A9A-D205-47A0-8084-DB554214A153}" dt="2024-10-20T17:38:35.381" v="296" actId="478"/>
          <ac:spMkLst>
            <pc:docMk/>
            <pc:sldMk cId="3582970379" sldId="1014"/>
            <ac:spMk id="2" creationId="{650514B6-CAD0-7A6F-FAF6-7690D7472AA5}"/>
          </ac:spMkLst>
        </pc:spChg>
        <pc:spChg chg="add mod">
          <ac:chgData name="McNally, Barry (CED)" userId="7566a827-7864-449b-a56e-0aaa2dc6593f" providerId="ADAL" clId="{E4E12A9A-D205-47A0-8084-DB554214A153}" dt="2024-10-20T17:38:31.791" v="295" actId="20577"/>
          <ac:spMkLst>
            <pc:docMk/>
            <pc:sldMk cId="3582970379" sldId="1014"/>
            <ac:spMk id="4" creationId="{72E04E36-BFBB-89C1-0775-4848E0AD6485}"/>
          </ac:spMkLst>
        </pc:spChg>
      </pc:sldChg>
      <pc:sldChg chg="addSp delSp modSp del mod">
        <pc:chgData name="McNally, Barry (CED)" userId="7566a827-7864-449b-a56e-0aaa2dc6593f" providerId="ADAL" clId="{E4E12A9A-D205-47A0-8084-DB554214A153}" dt="2024-10-20T19:04:52.158" v="1164" actId="47"/>
        <pc:sldMkLst>
          <pc:docMk/>
          <pc:sldMk cId="1123988089" sldId="1015"/>
        </pc:sldMkLst>
        <pc:spChg chg="del">
          <ac:chgData name="McNally, Barry (CED)" userId="7566a827-7864-449b-a56e-0aaa2dc6593f" providerId="ADAL" clId="{E4E12A9A-D205-47A0-8084-DB554214A153}" dt="2024-10-20T17:38:54.071" v="341" actId="478"/>
          <ac:spMkLst>
            <pc:docMk/>
            <pc:sldMk cId="1123988089" sldId="1015"/>
            <ac:spMk id="2" creationId="{650514B6-CAD0-7A6F-FAF6-7690D7472AA5}"/>
          </ac:spMkLst>
        </pc:spChg>
        <pc:spChg chg="add mod">
          <ac:chgData name="McNally, Barry (CED)" userId="7566a827-7864-449b-a56e-0aaa2dc6593f" providerId="ADAL" clId="{E4E12A9A-D205-47A0-8084-DB554214A153}" dt="2024-10-20T17:38:50.635" v="340" actId="20577"/>
          <ac:spMkLst>
            <pc:docMk/>
            <pc:sldMk cId="1123988089" sldId="1015"/>
            <ac:spMk id="3" creationId="{168BBE65-2118-3ADC-F486-78C336A6154B}"/>
          </ac:spMkLst>
        </pc:spChg>
      </pc:sldChg>
      <pc:sldChg chg="addSp delSp modSp mod">
        <pc:chgData name="McNally, Barry (CED)" userId="7566a827-7864-449b-a56e-0aaa2dc6593f" providerId="ADAL" clId="{E4E12A9A-D205-47A0-8084-DB554214A153}" dt="2024-10-20T17:39:06.436" v="363" actId="478"/>
        <pc:sldMkLst>
          <pc:docMk/>
          <pc:sldMk cId="2135425980" sldId="1016"/>
        </pc:sldMkLst>
        <pc:spChg chg="del">
          <ac:chgData name="McNally, Barry (CED)" userId="7566a827-7864-449b-a56e-0aaa2dc6593f" providerId="ADAL" clId="{E4E12A9A-D205-47A0-8084-DB554214A153}" dt="2024-10-20T17:39:06.436" v="363" actId="478"/>
          <ac:spMkLst>
            <pc:docMk/>
            <pc:sldMk cId="2135425980" sldId="1016"/>
            <ac:spMk id="2" creationId="{650514B6-CAD0-7A6F-FAF6-7690D7472AA5}"/>
          </ac:spMkLst>
        </pc:spChg>
        <pc:spChg chg="add mod">
          <ac:chgData name="McNally, Barry (CED)" userId="7566a827-7864-449b-a56e-0aaa2dc6593f" providerId="ADAL" clId="{E4E12A9A-D205-47A0-8084-DB554214A153}" dt="2024-10-20T17:39:02.854" v="362" actId="20577"/>
          <ac:spMkLst>
            <pc:docMk/>
            <pc:sldMk cId="2135425980" sldId="1016"/>
            <ac:spMk id="4" creationId="{E993CDDB-A98D-FF40-8C94-E046B14B014E}"/>
          </ac:spMkLst>
        </pc:spChg>
      </pc:sldChg>
      <pc:sldChg chg="addSp delSp modSp mod ord">
        <pc:chgData name="McNally, Barry (CED)" userId="7566a827-7864-449b-a56e-0aaa2dc6593f" providerId="ADAL" clId="{E4E12A9A-D205-47A0-8084-DB554214A153}" dt="2024-10-20T19:04:56.786" v="1166"/>
        <pc:sldMkLst>
          <pc:docMk/>
          <pc:sldMk cId="4013206341" sldId="1017"/>
        </pc:sldMkLst>
        <pc:spChg chg="del">
          <ac:chgData name="McNally, Barry (CED)" userId="7566a827-7864-449b-a56e-0aaa2dc6593f" providerId="ADAL" clId="{E4E12A9A-D205-47A0-8084-DB554214A153}" dt="2024-10-20T17:39:17.046" v="382" actId="478"/>
          <ac:spMkLst>
            <pc:docMk/>
            <pc:sldMk cId="4013206341" sldId="1017"/>
            <ac:spMk id="2" creationId="{650514B6-CAD0-7A6F-FAF6-7690D7472AA5}"/>
          </ac:spMkLst>
        </pc:spChg>
        <pc:spChg chg="add mod">
          <ac:chgData name="McNally, Barry (CED)" userId="7566a827-7864-449b-a56e-0aaa2dc6593f" providerId="ADAL" clId="{E4E12A9A-D205-47A0-8084-DB554214A153}" dt="2024-10-20T17:39:13.659" v="381" actId="20577"/>
          <ac:spMkLst>
            <pc:docMk/>
            <pc:sldMk cId="4013206341" sldId="1017"/>
            <ac:spMk id="3" creationId="{C6BADDC3-1191-BA40-EDC2-0A70E76A1385}"/>
          </ac:spMkLst>
        </pc:spChg>
        <pc:spChg chg="add mod">
          <ac:chgData name="McNally, Barry (CED)" userId="7566a827-7864-449b-a56e-0aaa2dc6593f" providerId="ADAL" clId="{E4E12A9A-D205-47A0-8084-DB554214A153}" dt="2024-10-20T17:42:58.665" v="532" actId="164"/>
          <ac:spMkLst>
            <pc:docMk/>
            <pc:sldMk cId="4013206341" sldId="1017"/>
            <ac:spMk id="5" creationId="{BA739096-D38A-9E46-96E5-523E3B311ABF}"/>
          </ac:spMkLst>
        </pc:spChg>
        <pc:spChg chg="add del mod">
          <ac:chgData name="McNally, Barry (CED)" userId="7566a827-7864-449b-a56e-0aaa2dc6593f" providerId="ADAL" clId="{E4E12A9A-D205-47A0-8084-DB554214A153}" dt="2024-10-20T17:43:02.385" v="533" actId="478"/>
          <ac:spMkLst>
            <pc:docMk/>
            <pc:sldMk cId="4013206341" sldId="1017"/>
            <ac:spMk id="6" creationId="{0A428E42-B54A-95CB-41B1-AEA653BE6494}"/>
          </ac:spMkLst>
        </pc:spChg>
        <pc:spChg chg="add del mod">
          <ac:chgData name="McNally, Barry (CED)" userId="7566a827-7864-449b-a56e-0aaa2dc6593f" providerId="ADAL" clId="{E4E12A9A-D205-47A0-8084-DB554214A153}" dt="2024-10-20T17:43:03.935" v="534" actId="478"/>
          <ac:spMkLst>
            <pc:docMk/>
            <pc:sldMk cId="4013206341" sldId="1017"/>
            <ac:spMk id="8" creationId="{B9765BFC-05E1-4EC5-FA87-C7AD1FEFB676}"/>
          </ac:spMkLst>
        </pc:spChg>
        <pc:spChg chg="mod ord topLvl">
          <ac:chgData name="McNally, Barry (CED)" userId="7566a827-7864-449b-a56e-0aaa2dc6593f" providerId="ADAL" clId="{E4E12A9A-D205-47A0-8084-DB554214A153}" dt="2024-10-20T17:44:31.559" v="590" actId="164"/>
          <ac:spMkLst>
            <pc:docMk/>
            <pc:sldMk cId="4013206341" sldId="1017"/>
            <ac:spMk id="12" creationId="{B5C6EC4C-3221-C5CB-792C-28A8EE0F15C6}"/>
          </ac:spMkLst>
        </pc:spChg>
        <pc:spChg chg="mod topLvl">
          <ac:chgData name="McNally, Barry (CED)" userId="7566a827-7864-449b-a56e-0aaa2dc6593f" providerId="ADAL" clId="{E4E12A9A-D205-47A0-8084-DB554214A153}" dt="2024-10-20T17:45:23.010" v="627" actId="164"/>
          <ac:spMkLst>
            <pc:docMk/>
            <pc:sldMk cId="4013206341" sldId="1017"/>
            <ac:spMk id="20" creationId="{6AE32F28-5A4E-CDC8-A80C-8495E4CB10C7}"/>
          </ac:spMkLst>
        </pc:spChg>
        <pc:spChg chg="add mod">
          <ac:chgData name="McNally, Barry (CED)" userId="7566a827-7864-449b-a56e-0aaa2dc6593f" providerId="ADAL" clId="{E4E12A9A-D205-47A0-8084-DB554214A153}" dt="2024-10-20T17:49:35.203" v="815" actId="1076"/>
          <ac:spMkLst>
            <pc:docMk/>
            <pc:sldMk cId="4013206341" sldId="1017"/>
            <ac:spMk id="24" creationId="{8C11535D-2EC4-A491-BFE6-94CA1BAF213B}"/>
          </ac:spMkLst>
        </pc:spChg>
        <pc:spChg chg="add mod">
          <ac:chgData name="McNally, Barry (CED)" userId="7566a827-7864-449b-a56e-0aaa2dc6593f" providerId="ADAL" clId="{E4E12A9A-D205-47A0-8084-DB554214A153}" dt="2024-10-20T17:46:13.142" v="680" actId="688"/>
          <ac:spMkLst>
            <pc:docMk/>
            <pc:sldMk cId="4013206341" sldId="1017"/>
            <ac:spMk id="25" creationId="{3174EAA2-CF4D-4B95-4321-700E3D63DAB3}"/>
          </ac:spMkLst>
        </pc:spChg>
        <pc:spChg chg="add del mod topLvl">
          <ac:chgData name="McNally, Barry (CED)" userId="7566a827-7864-449b-a56e-0aaa2dc6593f" providerId="ADAL" clId="{E4E12A9A-D205-47A0-8084-DB554214A153}" dt="2024-10-20T17:47:09.050" v="710" actId="164"/>
          <ac:spMkLst>
            <pc:docMk/>
            <pc:sldMk cId="4013206341" sldId="1017"/>
            <ac:spMk id="27" creationId="{B7040358-10E5-BFD1-4EC0-E1D8BA3DED91}"/>
          </ac:spMkLst>
        </pc:spChg>
        <pc:spChg chg="mod topLvl">
          <ac:chgData name="McNally, Barry (CED)" userId="7566a827-7864-449b-a56e-0aaa2dc6593f" providerId="ADAL" clId="{E4E12A9A-D205-47A0-8084-DB554214A153}" dt="2024-10-20T17:48:29.869" v="767" actId="164"/>
          <ac:spMkLst>
            <pc:docMk/>
            <pc:sldMk cId="4013206341" sldId="1017"/>
            <ac:spMk id="31" creationId="{E3A264E3-540A-A8C1-FC02-779F5162D837}"/>
          </ac:spMkLst>
        </pc:spChg>
        <pc:spChg chg="mod topLvl">
          <ac:chgData name="McNally, Barry (CED)" userId="7566a827-7864-449b-a56e-0aaa2dc6593f" providerId="ADAL" clId="{E4E12A9A-D205-47A0-8084-DB554214A153}" dt="2024-10-20T17:49:04.751" v="806" actId="20577"/>
          <ac:spMkLst>
            <pc:docMk/>
            <pc:sldMk cId="4013206341" sldId="1017"/>
            <ac:spMk id="35" creationId="{121F2466-D09E-4A4B-3DA8-7325C7F0413E}"/>
          </ac:spMkLst>
        </pc:spChg>
        <pc:grpChg chg="add mod">
          <ac:chgData name="McNally, Barry (CED)" userId="7566a827-7864-449b-a56e-0aaa2dc6593f" providerId="ADAL" clId="{E4E12A9A-D205-47A0-8084-DB554214A153}" dt="2024-10-20T17:46:00.315" v="677" actId="1038"/>
          <ac:grpSpMkLst>
            <pc:docMk/>
            <pc:sldMk cId="4013206341" sldId="1017"/>
            <ac:grpSpMk id="10" creationId="{1DDA55F5-61CF-20E8-743B-DB792E6603C4}"/>
          </ac:grpSpMkLst>
        </pc:grpChg>
        <pc:grpChg chg="add del mod">
          <ac:chgData name="McNally, Barry (CED)" userId="7566a827-7864-449b-a56e-0aaa2dc6593f" providerId="ADAL" clId="{E4E12A9A-D205-47A0-8084-DB554214A153}" dt="2024-10-20T17:44:00.429" v="581" actId="165"/>
          <ac:grpSpMkLst>
            <pc:docMk/>
            <pc:sldMk cId="4013206341" sldId="1017"/>
            <ac:grpSpMk id="11" creationId="{C42FC53A-D06D-83C6-714E-8C3F2116BAE1}"/>
          </ac:grpSpMkLst>
        </pc:grpChg>
        <pc:grpChg chg="add mod">
          <ac:chgData name="McNally, Barry (CED)" userId="7566a827-7864-449b-a56e-0aaa2dc6593f" providerId="ADAL" clId="{E4E12A9A-D205-47A0-8084-DB554214A153}" dt="2024-10-20T17:46:00.315" v="677" actId="1038"/>
          <ac:grpSpMkLst>
            <pc:docMk/>
            <pc:sldMk cId="4013206341" sldId="1017"/>
            <ac:grpSpMk id="16" creationId="{71321479-5ECC-994B-BBB3-1F3B1CD85C4F}"/>
          </ac:grpSpMkLst>
        </pc:grpChg>
        <pc:grpChg chg="add del mod">
          <ac:chgData name="McNally, Barry (CED)" userId="7566a827-7864-449b-a56e-0aaa2dc6593f" providerId="ADAL" clId="{E4E12A9A-D205-47A0-8084-DB554214A153}" dt="2024-10-20T17:44:56.942" v="622" actId="165"/>
          <ac:grpSpMkLst>
            <pc:docMk/>
            <pc:sldMk cId="4013206341" sldId="1017"/>
            <ac:grpSpMk id="18" creationId="{9EBCBBC2-EE31-5673-7151-6627B4F534F4}"/>
          </ac:grpSpMkLst>
        </pc:grpChg>
        <pc:grpChg chg="add mod">
          <ac:chgData name="McNally, Barry (CED)" userId="7566a827-7864-449b-a56e-0aaa2dc6593f" providerId="ADAL" clId="{E4E12A9A-D205-47A0-8084-DB554214A153}" dt="2024-10-20T17:46:00.315" v="677" actId="1038"/>
          <ac:grpSpMkLst>
            <pc:docMk/>
            <pc:sldMk cId="4013206341" sldId="1017"/>
            <ac:grpSpMk id="23" creationId="{74148425-5A3C-2379-7127-622397F16762}"/>
          </ac:grpSpMkLst>
        </pc:grpChg>
        <pc:grpChg chg="add del mod">
          <ac:chgData name="McNally, Barry (CED)" userId="7566a827-7864-449b-a56e-0aaa2dc6593f" providerId="ADAL" clId="{E4E12A9A-D205-47A0-8084-DB554214A153}" dt="2024-10-20T17:46:37.317" v="687" actId="165"/>
          <ac:grpSpMkLst>
            <pc:docMk/>
            <pc:sldMk cId="4013206341" sldId="1017"/>
            <ac:grpSpMk id="26" creationId="{525319B3-ED87-A201-13AC-52386B28B54C}"/>
          </ac:grpSpMkLst>
        </pc:grpChg>
        <pc:grpChg chg="add mod">
          <ac:chgData name="McNally, Barry (CED)" userId="7566a827-7864-449b-a56e-0aaa2dc6593f" providerId="ADAL" clId="{E4E12A9A-D205-47A0-8084-DB554214A153}" dt="2024-10-20T17:47:09.050" v="710" actId="164"/>
          <ac:grpSpMkLst>
            <pc:docMk/>
            <pc:sldMk cId="4013206341" sldId="1017"/>
            <ac:grpSpMk id="29" creationId="{C545F593-97D1-17EB-80A4-5E16A6CF6EB9}"/>
          </ac:grpSpMkLst>
        </pc:grpChg>
        <pc:grpChg chg="add del mod">
          <ac:chgData name="McNally, Barry (CED)" userId="7566a827-7864-449b-a56e-0aaa2dc6593f" providerId="ADAL" clId="{E4E12A9A-D205-47A0-8084-DB554214A153}" dt="2024-10-20T17:47:54.083" v="754" actId="165"/>
          <ac:grpSpMkLst>
            <pc:docMk/>
            <pc:sldMk cId="4013206341" sldId="1017"/>
            <ac:grpSpMk id="30" creationId="{DD4AB753-5E32-801C-14DD-6A9932C88EF7}"/>
          </ac:grpSpMkLst>
        </pc:grpChg>
        <pc:grpChg chg="add mod">
          <ac:chgData name="McNally, Barry (CED)" userId="7566a827-7864-449b-a56e-0aaa2dc6593f" providerId="ADAL" clId="{E4E12A9A-D205-47A0-8084-DB554214A153}" dt="2024-10-20T17:48:29.869" v="767" actId="164"/>
          <ac:grpSpMkLst>
            <pc:docMk/>
            <pc:sldMk cId="4013206341" sldId="1017"/>
            <ac:grpSpMk id="33" creationId="{1274D932-6818-DE0A-2990-99FFF4C9EFCC}"/>
          </ac:grpSpMkLst>
        </pc:grpChg>
        <pc:grpChg chg="add del mod">
          <ac:chgData name="McNally, Barry (CED)" userId="7566a827-7864-449b-a56e-0aaa2dc6593f" providerId="ADAL" clId="{E4E12A9A-D205-47A0-8084-DB554214A153}" dt="2024-10-20T17:48:46.737" v="771" actId="165"/>
          <ac:grpSpMkLst>
            <pc:docMk/>
            <pc:sldMk cId="4013206341" sldId="1017"/>
            <ac:grpSpMk id="34" creationId="{8FDD4C9E-9B50-F9FC-AA5A-1087A775661E}"/>
          </ac:grpSpMkLst>
        </pc:grpChg>
        <pc:picChg chg="del mod">
          <ac:chgData name="McNally, Barry (CED)" userId="7566a827-7864-449b-a56e-0aaa2dc6593f" providerId="ADAL" clId="{E4E12A9A-D205-47A0-8084-DB554214A153}" dt="2024-10-20T17:49:20.873" v="811" actId="478"/>
          <ac:picMkLst>
            <pc:docMk/>
            <pc:sldMk cId="4013206341" sldId="1017"/>
            <ac:picMk id="4" creationId="{C2B5762C-3785-BB53-4435-1E2081360429}"/>
          </ac:picMkLst>
        </pc:picChg>
        <pc:picChg chg="mod ord">
          <ac:chgData name="McNally, Barry (CED)" userId="7566a827-7864-449b-a56e-0aaa2dc6593f" providerId="ADAL" clId="{E4E12A9A-D205-47A0-8084-DB554214A153}" dt="2024-10-20T17:42:58.665" v="532" actId="164"/>
          <ac:picMkLst>
            <pc:docMk/>
            <pc:sldMk cId="4013206341" sldId="1017"/>
            <ac:picMk id="7" creationId="{130D6433-9F74-E4CA-D930-80D24777DAB0}"/>
          </ac:picMkLst>
        </pc:picChg>
        <pc:picChg chg="mod">
          <ac:chgData name="McNally, Barry (CED)" userId="7566a827-7864-449b-a56e-0aaa2dc6593f" providerId="ADAL" clId="{E4E12A9A-D205-47A0-8084-DB554214A153}" dt="2024-10-20T17:44:31.559" v="590" actId="164"/>
          <ac:picMkLst>
            <pc:docMk/>
            <pc:sldMk cId="4013206341" sldId="1017"/>
            <ac:picMk id="9" creationId="{FD853244-BC06-DAC9-AC21-D16365A87A6E}"/>
          </ac:picMkLst>
        </pc:picChg>
        <pc:picChg chg="mod ord">
          <ac:chgData name="McNally, Barry (CED)" userId="7566a827-7864-449b-a56e-0aaa2dc6593f" providerId="ADAL" clId="{E4E12A9A-D205-47A0-8084-DB554214A153}" dt="2024-10-20T17:47:09.050" v="710" actId="164"/>
          <ac:picMkLst>
            <pc:docMk/>
            <pc:sldMk cId="4013206341" sldId="1017"/>
            <ac:picMk id="13" creationId="{4EB24C16-19FD-5656-DC28-70A3C82A3D90}"/>
          </ac:picMkLst>
        </pc:picChg>
        <pc:picChg chg="del mod topLvl">
          <ac:chgData name="McNally, Barry (CED)" userId="7566a827-7864-449b-a56e-0aaa2dc6593f" providerId="ADAL" clId="{E4E12A9A-D205-47A0-8084-DB554214A153}" dt="2024-10-20T17:44:02.544" v="582" actId="478"/>
          <ac:picMkLst>
            <pc:docMk/>
            <pc:sldMk cId="4013206341" sldId="1017"/>
            <ac:picMk id="14" creationId="{4B695452-D6F1-D125-52E4-3D854EC58B50}"/>
          </ac:picMkLst>
        </pc:picChg>
        <pc:picChg chg="mod ord">
          <ac:chgData name="McNally, Barry (CED)" userId="7566a827-7864-449b-a56e-0aaa2dc6593f" providerId="ADAL" clId="{E4E12A9A-D205-47A0-8084-DB554214A153}" dt="2024-10-20T17:48:29.869" v="767" actId="164"/>
          <ac:picMkLst>
            <pc:docMk/>
            <pc:sldMk cId="4013206341" sldId="1017"/>
            <ac:picMk id="15" creationId="{985C44CB-582C-6396-C035-7601266AEBF1}"/>
          </ac:picMkLst>
        </pc:picChg>
        <pc:picChg chg="mod ord">
          <ac:chgData name="McNally, Barry (CED)" userId="7566a827-7864-449b-a56e-0aaa2dc6593f" providerId="ADAL" clId="{E4E12A9A-D205-47A0-8084-DB554214A153}" dt="2024-10-20T17:49:17.958" v="810" actId="1076"/>
          <ac:picMkLst>
            <pc:docMk/>
            <pc:sldMk cId="4013206341" sldId="1017"/>
            <ac:picMk id="17" creationId="{7201DD15-CC02-4508-510F-2C2288372895}"/>
          </ac:picMkLst>
        </pc:picChg>
        <pc:picChg chg="mod ord">
          <ac:chgData name="McNally, Barry (CED)" userId="7566a827-7864-449b-a56e-0aaa2dc6593f" providerId="ADAL" clId="{E4E12A9A-D205-47A0-8084-DB554214A153}" dt="2024-10-20T17:45:23.010" v="627" actId="164"/>
          <ac:picMkLst>
            <pc:docMk/>
            <pc:sldMk cId="4013206341" sldId="1017"/>
            <ac:picMk id="19" creationId="{7E00EFA2-DEB3-6E66-6548-32C6AAB17381}"/>
          </ac:picMkLst>
        </pc:picChg>
        <pc:picChg chg="mod ord">
          <ac:chgData name="McNally, Barry (CED)" userId="7566a827-7864-449b-a56e-0aaa2dc6593f" providerId="ADAL" clId="{E4E12A9A-D205-47A0-8084-DB554214A153}" dt="2024-10-20T17:45:23.010" v="627" actId="164"/>
          <ac:picMkLst>
            <pc:docMk/>
            <pc:sldMk cId="4013206341" sldId="1017"/>
            <ac:picMk id="21" creationId="{CB4A2140-F833-022C-064E-86A5E370FE27}"/>
          </ac:picMkLst>
        </pc:picChg>
        <pc:picChg chg="del mod topLvl">
          <ac:chgData name="McNally, Barry (CED)" userId="7566a827-7864-449b-a56e-0aaa2dc6593f" providerId="ADAL" clId="{E4E12A9A-D205-47A0-8084-DB554214A153}" dt="2024-10-20T17:44:59.572" v="623" actId="478"/>
          <ac:picMkLst>
            <pc:docMk/>
            <pc:sldMk cId="4013206341" sldId="1017"/>
            <ac:picMk id="22" creationId="{8D291BFC-22BC-DFC1-80F3-DECB29FFD78A}"/>
          </ac:picMkLst>
        </pc:picChg>
        <pc:picChg chg="add del mod topLvl">
          <ac:chgData name="McNally, Barry (CED)" userId="7566a827-7864-449b-a56e-0aaa2dc6593f" providerId="ADAL" clId="{E4E12A9A-D205-47A0-8084-DB554214A153}" dt="2024-10-20T17:46:44.201" v="690" actId="478"/>
          <ac:picMkLst>
            <pc:docMk/>
            <pc:sldMk cId="4013206341" sldId="1017"/>
            <ac:picMk id="28" creationId="{0CC252E7-30EC-7071-F53F-40D6869F9C45}"/>
          </ac:picMkLst>
        </pc:picChg>
        <pc:picChg chg="del mod topLvl">
          <ac:chgData name="McNally, Barry (CED)" userId="7566a827-7864-449b-a56e-0aaa2dc6593f" providerId="ADAL" clId="{E4E12A9A-D205-47A0-8084-DB554214A153}" dt="2024-10-20T17:47:56.418" v="755" actId="478"/>
          <ac:picMkLst>
            <pc:docMk/>
            <pc:sldMk cId="4013206341" sldId="1017"/>
            <ac:picMk id="32" creationId="{D42E9B74-46BD-F2C0-65FB-00E7B75201B6}"/>
          </ac:picMkLst>
        </pc:picChg>
        <pc:picChg chg="del mod topLvl">
          <ac:chgData name="McNally, Barry (CED)" userId="7566a827-7864-449b-a56e-0aaa2dc6593f" providerId="ADAL" clId="{E4E12A9A-D205-47A0-8084-DB554214A153}" dt="2024-10-20T17:48:50.023" v="772" actId="478"/>
          <ac:picMkLst>
            <pc:docMk/>
            <pc:sldMk cId="4013206341" sldId="1017"/>
            <ac:picMk id="36" creationId="{E547F974-4B0C-E546-A3F2-F3CA638852C2}"/>
          </ac:picMkLst>
        </pc:picChg>
      </pc:sldChg>
      <pc:sldChg chg="modSp mod">
        <pc:chgData name="McNally, Barry (CED)" userId="7566a827-7864-449b-a56e-0aaa2dc6593f" providerId="ADAL" clId="{E4E12A9A-D205-47A0-8084-DB554214A153}" dt="2024-10-20T17:33:55.591" v="0" actId="113"/>
        <pc:sldMkLst>
          <pc:docMk/>
          <pc:sldMk cId="3883519052" sldId="1879256332"/>
        </pc:sldMkLst>
        <pc:spChg chg="mod">
          <ac:chgData name="McNally, Barry (CED)" userId="7566a827-7864-449b-a56e-0aaa2dc6593f" providerId="ADAL" clId="{E4E12A9A-D205-47A0-8084-DB554214A153}" dt="2024-10-20T17:33:55.591" v="0" actId="113"/>
          <ac:spMkLst>
            <pc:docMk/>
            <pc:sldMk cId="3883519052" sldId="1879256332"/>
            <ac:spMk id="2" creationId="{00000000-0000-0000-0000-000000000000}"/>
          </ac:spMkLst>
        </pc:spChg>
      </pc:sldChg>
      <pc:sldChg chg="modSp mod">
        <pc:chgData name="McNally, Barry (CED)" userId="7566a827-7864-449b-a56e-0aaa2dc6593f" providerId="ADAL" clId="{E4E12A9A-D205-47A0-8084-DB554214A153}" dt="2024-10-20T17:35:45.678" v="42" actId="1036"/>
        <pc:sldMkLst>
          <pc:docMk/>
          <pc:sldMk cId="2183177602" sldId="1879256340"/>
        </pc:sldMkLst>
        <pc:spChg chg="mod">
          <ac:chgData name="McNally, Barry (CED)" userId="7566a827-7864-449b-a56e-0aaa2dc6593f" providerId="ADAL" clId="{E4E12A9A-D205-47A0-8084-DB554214A153}" dt="2024-10-20T17:35:39.402" v="19" actId="403"/>
          <ac:spMkLst>
            <pc:docMk/>
            <pc:sldMk cId="2183177602" sldId="1879256340"/>
            <ac:spMk id="10" creationId="{1FF805A4-8C46-943D-C135-07246D33CCB4}"/>
          </ac:spMkLst>
        </pc:spChg>
        <pc:spChg chg="mod">
          <ac:chgData name="McNally, Barry (CED)" userId="7566a827-7864-449b-a56e-0aaa2dc6593f" providerId="ADAL" clId="{E4E12A9A-D205-47A0-8084-DB554214A153}" dt="2024-10-20T17:35:45.678" v="42" actId="1036"/>
          <ac:spMkLst>
            <pc:docMk/>
            <pc:sldMk cId="2183177602" sldId="1879256340"/>
            <ac:spMk id="11" creationId="{8095BDBC-D0A8-5BB2-32E0-4A2084B3FAB2}"/>
          </ac:spMkLst>
        </pc:spChg>
      </pc:sldChg>
      <pc:sldChg chg="addSp delSp modSp mod ord">
        <pc:chgData name="McNally, Barry (CED)" userId="7566a827-7864-449b-a56e-0aaa2dc6593f" providerId="ADAL" clId="{E4E12A9A-D205-47A0-8084-DB554214A153}" dt="2024-10-20T19:05:38.289" v="1171"/>
        <pc:sldMkLst>
          <pc:docMk/>
          <pc:sldMk cId="3852937475" sldId="1879256341"/>
        </pc:sldMkLst>
        <pc:spChg chg="del">
          <ac:chgData name="McNally, Barry (CED)" userId="7566a827-7864-449b-a56e-0aaa2dc6593f" providerId="ADAL" clId="{E4E12A9A-D205-47A0-8084-DB554214A153}" dt="2024-10-20T17:50:01.217" v="829" actId="478"/>
          <ac:spMkLst>
            <pc:docMk/>
            <pc:sldMk cId="3852937475" sldId="1879256341"/>
            <ac:spMk id="2" creationId="{A80C5182-6C22-AD9F-08AA-A5446F47698D}"/>
          </ac:spMkLst>
        </pc:spChg>
        <pc:spChg chg="add mod">
          <ac:chgData name="McNally, Barry (CED)" userId="7566a827-7864-449b-a56e-0aaa2dc6593f" providerId="ADAL" clId="{E4E12A9A-D205-47A0-8084-DB554214A153}" dt="2024-10-20T17:49:57.979" v="828" actId="20577"/>
          <ac:spMkLst>
            <pc:docMk/>
            <pc:sldMk cId="3852937475" sldId="1879256341"/>
            <ac:spMk id="3" creationId="{7C574603-0AC1-10D5-AF0A-E4ACBF9FEE31}"/>
          </ac:spMkLst>
        </pc:spChg>
        <pc:spChg chg="add del mod">
          <ac:chgData name="McNally, Barry (CED)" userId="7566a827-7864-449b-a56e-0aaa2dc6593f" providerId="ADAL" clId="{E4E12A9A-D205-47A0-8084-DB554214A153}" dt="2024-10-20T17:50:02.535" v="830" actId="478"/>
          <ac:spMkLst>
            <pc:docMk/>
            <pc:sldMk cId="3852937475" sldId="1879256341"/>
            <ac:spMk id="5" creationId="{5567FFC8-292E-6901-63DA-D3536C7611AF}"/>
          </ac:spMkLst>
        </pc:spChg>
        <pc:spChg chg="mod">
          <ac:chgData name="McNally, Barry (CED)" userId="7566a827-7864-449b-a56e-0aaa2dc6593f" providerId="ADAL" clId="{E4E12A9A-D205-47A0-8084-DB554214A153}" dt="2024-10-20T17:50:10.630" v="866" actId="1035"/>
          <ac:spMkLst>
            <pc:docMk/>
            <pc:sldMk cId="3852937475" sldId="1879256341"/>
            <ac:spMk id="13" creationId="{A32576FA-D430-4AD2-66E9-BA96DED3C15B}"/>
          </ac:spMkLst>
        </pc:spChg>
        <pc:spChg chg="mod">
          <ac:chgData name="McNally, Barry (CED)" userId="7566a827-7864-449b-a56e-0aaa2dc6593f" providerId="ADAL" clId="{E4E12A9A-D205-47A0-8084-DB554214A153}" dt="2024-10-20T17:50:10.630" v="866" actId="1035"/>
          <ac:spMkLst>
            <pc:docMk/>
            <pc:sldMk cId="3852937475" sldId="1879256341"/>
            <ac:spMk id="14" creationId="{271C7E56-1813-0DA6-7941-C833530CD76D}"/>
          </ac:spMkLst>
        </pc:spChg>
        <pc:spChg chg="mod">
          <ac:chgData name="McNally, Barry (CED)" userId="7566a827-7864-449b-a56e-0aaa2dc6593f" providerId="ADAL" clId="{E4E12A9A-D205-47A0-8084-DB554214A153}" dt="2024-10-20T17:50:10.630" v="866" actId="1035"/>
          <ac:spMkLst>
            <pc:docMk/>
            <pc:sldMk cId="3852937475" sldId="1879256341"/>
            <ac:spMk id="15" creationId="{297345DE-C50E-F264-4094-EC8E21DC741C}"/>
          </ac:spMkLst>
        </pc:spChg>
        <pc:spChg chg="mod">
          <ac:chgData name="McNally, Barry (CED)" userId="7566a827-7864-449b-a56e-0aaa2dc6593f" providerId="ADAL" clId="{E4E12A9A-D205-47A0-8084-DB554214A153}" dt="2024-10-20T17:50:10.630" v="866" actId="1035"/>
          <ac:spMkLst>
            <pc:docMk/>
            <pc:sldMk cId="3852937475" sldId="1879256341"/>
            <ac:spMk id="18" creationId="{C32715FF-32BE-4B37-42CE-51C9AE1064AB}"/>
          </ac:spMkLst>
        </pc:spChg>
        <pc:spChg chg="mod">
          <ac:chgData name="McNally, Barry (CED)" userId="7566a827-7864-449b-a56e-0aaa2dc6593f" providerId="ADAL" clId="{E4E12A9A-D205-47A0-8084-DB554214A153}" dt="2024-10-20T17:50:10.630" v="866" actId="1035"/>
          <ac:spMkLst>
            <pc:docMk/>
            <pc:sldMk cId="3852937475" sldId="1879256341"/>
            <ac:spMk id="23" creationId="{6B0AFDD0-376E-44EF-744B-9B0F05D3BAA7}"/>
          </ac:spMkLst>
        </pc:spChg>
        <pc:spChg chg="mod">
          <ac:chgData name="McNally, Barry (CED)" userId="7566a827-7864-449b-a56e-0aaa2dc6593f" providerId="ADAL" clId="{E4E12A9A-D205-47A0-8084-DB554214A153}" dt="2024-10-20T17:50:10.630" v="866" actId="1035"/>
          <ac:spMkLst>
            <pc:docMk/>
            <pc:sldMk cId="3852937475" sldId="1879256341"/>
            <ac:spMk id="29" creationId="{B979212F-AB92-4380-55BF-D83DF81FD18D}"/>
          </ac:spMkLst>
        </pc:spChg>
        <pc:spChg chg="mod">
          <ac:chgData name="McNally, Barry (CED)" userId="7566a827-7864-449b-a56e-0aaa2dc6593f" providerId="ADAL" clId="{E4E12A9A-D205-47A0-8084-DB554214A153}" dt="2024-10-20T17:50:10.630" v="866" actId="1035"/>
          <ac:spMkLst>
            <pc:docMk/>
            <pc:sldMk cId="3852937475" sldId="1879256341"/>
            <ac:spMk id="33" creationId="{68175D6F-116B-494F-6DC4-004839BC41F0}"/>
          </ac:spMkLst>
        </pc:spChg>
        <pc:spChg chg="mod">
          <ac:chgData name="McNally, Barry (CED)" userId="7566a827-7864-449b-a56e-0aaa2dc6593f" providerId="ADAL" clId="{E4E12A9A-D205-47A0-8084-DB554214A153}" dt="2024-10-20T17:50:10.630" v="866" actId="1035"/>
          <ac:spMkLst>
            <pc:docMk/>
            <pc:sldMk cId="3852937475" sldId="1879256341"/>
            <ac:spMk id="34" creationId="{9BB14D50-5F0C-360B-9140-50311D24849C}"/>
          </ac:spMkLst>
        </pc:spChg>
        <pc:spChg chg="mod">
          <ac:chgData name="McNally, Barry (CED)" userId="7566a827-7864-449b-a56e-0aaa2dc6593f" providerId="ADAL" clId="{E4E12A9A-D205-47A0-8084-DB554214A153}" dt="2024-10-20T17:50:10.630" v="866" actId="1035"/>
          <ac:spMkLst>
            <pc:docMk/>
            <pc:sldMk cId="3852937475" sldId="1879256341"/>
            <ac:spMk id="35" creationId="{9C8E6D24-4C3B-F649-CD23-E8694290862E}"/>
          </ac:spMkLst>
        </pc:spChg>
        <pc:spChg chg="mod">
          <ac:chgData name="McNally, Barry (CED)" userId="7566a827-7864-449b-a56e-0aaa2dc6593f" providerId="ADAL" clId="{E4E12A9A-D205-47A0-8084-DB554214A153}" dt="2024-10-20T17:50:10.630" v="866" actId="1035"/>
          <ac:spMkLst>
            <pc:docMk/>
            <pc:sldMk cId="3852937475" sldId="1879256341"/>
            <ac:spMk id="36" creationId="{8C7416E7-CF84-B87D-2BE0-7C2A272B3371}"/>
          </ac:spMkLst>
        </pc:spChg>
        <pc:spChg chg="mod">
          <ac:chgData name="McNally, Barry (CED)" userId="7566a827-7864-449b-a56e-0aaa2dc6593f" providerId="ADAL" clId="{E4E12A9A-D205-47A0-8084-DB554214A153}" dt="2024-10-20T17:50:10.630" v="866" actId="1035"/>
          <ac:spMkLst>
            <pc:docMk/>
            <pc:sldMk cId="3852937475" sldId="1879256341"/>
            <ac:spMk id="50" creationId="{A2FC39BF-F63D-5374-EBDF-6DEF027E6FDD}"/>
          </ac:spMkLst>
        </pc:spChg>
        <pc:spChg chg="mod">
          <ac:chgData name="McNally, Barry (CED)" userId="7566a827-7864-449b-a56e-0aaa2dc6593f" providerId="ADAL" clId="{E4E12A9A-D205-47A0-8084-DB554214A153}" dt="2024-10-20T17:50:10.630" v="866" actId="1035"/>
          <ac:spMkLst>
            <pc:docMk/>
            <pc:sldMk cId="3852937475" sldId="1879256341"/>
            <ac:spMk id="51" creationId="{F46F0693-0B14-5B33-EB61-527F61E1D948}"/>
          </ac:spMkLst>
        </pc:spChg>
        <pc:spChg chg="mod">
          <ac:chgData name="McNally, Barry (CED)" userId="7566a827-7864-449b-a56e-0aaa2dc6593f" providerId="ADAL" clId="{E4E12A9A-D205-47A0-8084-DB554214A153}" dt="2024-10-20T17:50:10.630" v="866" actId="1035"/>
          <ac:spMkLst>
            <pc:docMk/>
            <pc:sldMk cId="3852937475" sldId="1879256341"/>
            <ac:spMk id="52" creationId="{774DE4A4-81B9-688F-8F51-E74F8510E4C1}"/>
          </ac:spMkLst>
        </pc:spChg>
        <pc:picChg chg="mod">
          <ac:chgData name="McNally, Barry (CED)" userId="7566a827-7864-449b-a56e-0aaa2dc6593f" providerId="ADAL" clId="{E4E12A9A-D205-47A0-8084-DB554214A153}" dt="2024-10-20T17:50:10.630" v="866" actId="1035"/>
          <ac:picMkLst>
            <pc:docMk/>
            <pc:sldMk cId="3852937475" sldId="1879256341"/>
            <ac:picMk id="6" creationId="{34C2B5C5-14BF-E8ED-7F32-EE0E20D26629}"/>
          </ac:picMkLst>
        </pc:picChg>
        <pc:picChg chg="mod">
          <ac:chgData name="McNally, Barry (CED)" userId="7566a827-7864-449b-a56e-0aaa2dc6593f" providerId="ADAL" clId="{E4E12A9A-D205-47A0-8084-DB554214A153}" dt="2024-10-20T17:50:10.630" v="866" actId="1035"/>
          <ac:picMkLst>
            <pc:docMk/>
            <pc:sldMk cId="3852937475" sldId="1879256341"/>
            <ac:picMk id="7" creationId="{7437F432-847D-8C64-632F-AF78F6744783}"/>
          </ac:picMkLst>
        </pc:picChg>
        <pc:picChg chg="mod">
          <ac:chgData name="McNally, Barry (CED)" userId="7566a827-7864-449b-a56e-0aaa2dc6593f" providerId="ADAL" clId="{E4E12A9A-D205-47A0-8084-DB554214A153}" dt="2024-10-20T17:50:10.630" v="866" actId="1035"/>
          <ac:picMkLst>
            <pc:docMk/>
            <pc:sldMk cId="3852937475" sldId="1879256341"/>
            <ac:picMk id="8" creationId="{32A2F9BF-46E6-4551-F759-4FA482A63FA2}"/>
          </ac:picMkLst>
        </pc:picChg>
        <pc:picChg chg="mod">
          <ac:chgData name="McNally, Barry (CED)" userId="7566a827-7864-449b-a56e-0aaa2dc6593f" providerId="ADAL" clId="{E4E12A9A-D205-47A0-8084-DB554214A153}" dt="2024-10-20T17:50:10.630" v="866" actId="1035"/>
          <ac:picMkLst>
            <pc:docMk/>
            <pc:sldMk cId="3852937475" sldId="1879256341"/>
            <ac:picMk id="10" creationId="{36DA4B53-04DD-EA28-A49B-5A2B8A6AEE32}"/>
          </ac:picMkLst>
        </pc:picChg>
        <pc:picChg chg="mod">
          <ac:chgData name="McNally, Barry (CED)" userId="7566a827-7864-449b-a56e-0aaa2dc6593f" providerId="ADAL" clId="{E4E12A9A-D205-47A0-8084-DB554214A153}" dt="2024-10-20T17:50:10.630" v="866" actId="1035"/>
          <ac:picMkLst>
            <pc:docMk/>
            <pc:sldMk cId="3852937475" sldId="1879256341"/>
            <ac:picMk id="11" creationId="{7D445B84-DA59-8EB4-6F6C-0BC16CDC2E98}"/>
          </ac:picMkLst>
        </pc:picChg>
        <pc:cxnChg chg="mod">
          <ac:chgData name="McNally, Barry (CED)" userId="7566a827-7864-449b-a56e-0aaa2dc6593f" providerId="ADAL" clId="{E4E12A9A-D205-47A0-8084-DB554214A153}" dt="2024-10-20T17:50:10.630" v="866" actId="1035"/>
          <ac:cxnSpMkLst>
            <pc:docMk/>
            <pc:sldMk cId="3852937475" sldId="1879256341"/>
            <ac:cxnSpMk id="17" creationId="{181C0BB5-74F8-D07A-0D25-13021EB89FD6}"/>
          </ac:cxnSpMkLst>
        </pc:cxnChg>
        <pc:cxnChg chg="mod">
          <ac:chgData name="McNally, Barry (CED)" userId="7566a827-7864-449b-a56e-0aaa2dc6593f" providerId="ADAL" clId="{E4E12A9A-D205-47A0-8084-DB554214A153}" dt="2024-10-20T17:50:10.630" v="866" actId="1035"/>
          <ac:cxnSpMkLst>
            <pc:docMk/>
            <pc:sldMk cId="3852937475" sldId="1879256341"/>
            <ac:cxnSpMk id="19" creationId="{C7500CF8-36EF-B4D2-884A-F7B77AD2A3CF}"/>
          </ac:cxnSpMkLst>
        </pc:cxnChg>
        <pc:cxnChg chg="mod">
          <ac:chgData name="McNally, Barry (CED)" userId="7566a827-7864-449b-a56e-0aaa2dc6593f" providerId="ADAL" clId="{E4E12A9A-D205-47A0-8084-DB554214A153}" dt="2024-10-20T17:50:10.630" v="866" actId="1035"/>
          <ac:cxnSpMkLst>
            <pc:docMk/>
            <pc:sldMk cId="3852937475" sldId="1879256341"/>
            <ac:cxnSpMk id="31" creationId="{E5B77265-8FE4-E63F-2118-E397C6DA1955}"/>
          </ac:cxnSpMkLst>
        </pc:cxnChg>
        <pc:cxnChg chg="mod">
          <ac:chgData name="McNally, Barry (CED)" userId="7566a827-7864-449b-a56e-0aaa2dc6593f" providerId="ADAL" clId="{E4E12A9A-D205-47A0-8084-DB554214A153}" dt="2024-10-20T17:50:10.630" v="866" actId="1035"/>
          <ac:cxnSpMkLst>
            <pc:docMk/>
            <pc:sldMk cId="3852937475" sldId="1879256341"/>
            <ac:cxnSpMk id="37" creationId="{40E127D1-D365-6D5D-4E9D-244F007344EC}"/>
          </ac:cxnSpMkLst>
        </pc:cxnChg>
        <pc:cxnChg chg="mod">
          <ac:chgData name="McNally, Barry (CED)" userId="7566a827-7864-449b-a56e-0aaa2dc6593f" providerId="ADAL" clId="{E4E12A9A-D205-47A0-8084-DB554214A153}" dt="2024-10-20T17:50:10.630" v="866" actId="1035"/>
          <ac:cxnSpMkLst>
            <pc:docMk/>
            <pc:sldMk cId="3852937475" sldId="1879256341"/>
            <ac:cxnSpMk id="46" creationId="{FB640528-FC23-2BEF-7F88-AFE9C5959675}"/>
          </ac:cxnSpMkLst>
        </pc:cxnChg>
        <pc:cxnChg chg="mod">
          <ac:chgData name="McNally, Barry (CED)" userId="7566a827-7864-449b-a56e-0aaa2dc6593f" providerId="ADAL" clId="{E4E12A9A-D205-47A0-8084-DB554214A153}" dt="2024-10-20T17:50:10.630" v="866" actId="1035"/>
          <ac:cxnSpMkLst>
            <pc:docMk/>
            <pc:sldMk cId="3852937475" sldId="1879256341"/>
            <ac:cxnSpMk id="49" creationId="{C1412751-6BB1-4948-9748-801657F55AE8}"/>
          </ac:cxnSpMkLst>
        </pc:cxnChg>
      </pc:sldChg>
      <pc:sldChg chg="addSp delSp modSp mod ord">
        <pc:chgData name="McNally, Barry (CED)" userId="7566a827-7864-449b-a56e-0aaa2dc6593f" providerId="ADAL" clId="{E4E12A9A-D205-47A0-8084-DB554214A153}" dt="2024-10-20T19:05:42.946" v="1173"/>
        <pc:sldMkLst>
          <pc:docMk/>
          <pc:sldMk cId="3401259691" sldId="1879256342"/>
        </pc:sldMkLst>
        <pc:spChg chg="del">
          <ac:chgData name="McNally, Barry (CED)" userId="7566a827-7864-449b-a56e-0aaa2dc6593f" providerId="ADAL" clId="{E4E12A9A-D205-47A0-8084-DB554214A153}" dt="2024-10-20T17:50:22.374" v="879" actId="478"/>
          <ac:spMkLst>
            <pc:docMk/>
            <pc:sldMk cId="3401259691" sldId="1879256342"/>
            <ac:spMk id="2" creationId="{86DA5CC5-4F54-38D3-9397-12A8589F8951}"/>
          </ac:spMkLst>
        </pc:spChg>
        <pc:spChg chg="mod">
          <ac:chgData name="McNally, Barry (CED)" userId="7566a827-7864-449b-a56e-0aaa2dc6593f" providerId="ADAL" clId="{E4E12A9A-D205-47A0-8084-DB554214A153}" dt="2024-10-20T17:50:38.670" v="933" actId="1035"/>
          <ac:spMkLst>
            <pc:docMk/>
            <pc:sldMk cId="3401259691" sldId="1879256342"/>
            <ac:spMk id="3" creationId="{12790181-05A6-6ABC-BCC6-B451A4C18A3C}"/>
          </ac:spMkLst>
        </pc:spChg>
        <pc:spChg chg="mod">
          <ac:chgData name="McNally, Barry (CED)" userId="7566a827-7864-449b-a56e-0aaa2dc6593f" providerId="ADAL" clId="{E4E12A9A-D205-47A0-8084-DB554214A153}" dt="2024-10-20T17:50:38.670" v="933" actId="1035"/>
          <ac:spMkLst>
            <pc:docMk/>
            <pc:sldMk cId="3401259691" sldId="1879256342"/>
            <ac:spMk id="4" creationId="{50F1B870-38D7-78DF-A951-97617A9DA4CF}"/>
          </ac:spMkLst>
        </pc:spChg>
        <pc:spChg chg="mod">
          <ac:chgData name="McNally, Barry (CED)" userId="7566a827-7864-449b-a56e-0aaa2dc6593f" providerId="ADAL" clId="{E4E12A9A-D205-47A0-8084-DB554214A153}" dt="2024-10-20T17:50:38.670" v="933" actId="1035"/>
          <ac:spMkLst>
            <pc:docMk/>
            <pc:sldMk cId="3401259691" sldId="1879256342"/>
            <ac:spMk id="10" creationId="{86EB18B1-37BF-3DE1-069C-C14AD2F6CFB4}"/>
          </ac:spMkLst>
        </pc:spChg>
        <pc:spChg chg="mod">
          <ac:chgData name="McNally, Barry (CED)" userId="7566a827-7864-449b-a56e-0aaa2dc6593f" providerId="ADAL" clId="{E4E12A9A-D205-47A0-8084-DB554214A153}" dt="2024-10-20T17:50:38.670" v="933" actId="1035"/>
          <ac:spMkLst>
            <pc:docMk/>
            <pc:sldMk cId="3401259691" sldId="1879256342"/>
            <ac:spMk id="12" creationId="{63FAAEF1-E638-6AE1-B1A8-36234316A240}"/>
          </ac:spMkLst>
        </pc:spChg>
        <pc:spChg chg="mod">
          <ac:chgData name="McNally, Barry (CED)" userId="7566a827-7864-449b-a56e-0aaa2dc6593f" providerId="ADAL" clId="{E4E12A9A-D205-47A0-8084-DB554214A153}" dt="2024-10-20T17:50:38.670" v="933" actId="1035"/>
          <ac:spMkLst>
            <pc:docMk/>
            <pc:sldMk cId="3401259691" sldId="1879256342"/>
            <ac:spMk id="14" creationId="{DC637FF3-C5FE-EA85-70EB-2898A7197AF7}"/>
          </ac:spMkLst>
        </pc:spChg>
        <pc:spChg chg="mod">
          <ac:chgData name="McNally, Barry (CED)" userId="7566a827-7864-449b-a56e-0aaa2dc6593f" providerId="ADAL" clId="{E4E12A9A-D205-47A0-8084-DB554214A153}" dt="2024-10-20T17:50:38.670" v="933" actId="1035"/>
          <ac:spMkLst>
            <pc:docMk/>
            <pc:sldMk cId="3401259691" sldId="1879256342"/>
            <ac:spMk id="15" creationId="{5AAAA227-4ECC-DB98-3B55-C2EEED0770AA}"/>
          </ac:spMkLst>
        </pc:spChg>
        <pc:spChg chg="mod">
          <ac:chgData name="McNally, Barry (CED)" userId="7566a827-7864-449b-a56e-0aaa2dc6593f" providerId="ADAL" clId="{E4E12A9A-D205-47A0-8084-DB554214A153}" dt="2024-10-20T17:50:38.670" v="933" actId="1035"/>
          <ac:spMkLst>
            <pc:docMk/>
            <pc:sldMk cId="3401259691" sldId="1879256342"/>
            <ac:spMk id="16" creationId="{F864361F-9E97-76D8-5F33-F41E522B5DDF}"/>
          </ac:spMkLst>
        </pc:spChg>
        <pc:spChg chg="mod">
          <ac:chgData name="McNally, Barry (CED)" userId="7566a827-7864-449b-a56e-0aaa2dc6593f" providerId="ADAL" clId="{E4E12A9A-D205-47A0-8084-DB554214A153}" dt="2024-10-20T17:50:38.670" v="933" actId="1035"/>
          <ac:spMkLst>
            <pc:docMk/>
            <pc:sldMk cId="3401259691" sldId="1879256342"/>
            <ac:spMk id="17" creationId="{7FBB77AE-38F0-8A2C-D33F-D58296EBF193}"/>
          </ac:spMkLst>
        </pc:spChg>
        <pc:spChg chg="mod">
          <ac:chgData name="McNally, Barry (CED)" userId="7566a827-7864-449b-a56e-0aaa2dc6593f" providerId="ADAL" clId="{E4E12A9A-D205-47A0-8084-DB554214A153}" dt="2024-10-20T17:50:38.670" v="933" actId="1035"/>
          <ac:spMkLst>
            <pc:docMk/>
            <pc:sldMk cId="3401259691" sldId="1879256342"/>
            <ac:spMk id="18" creationId="{84ED1D6B-A915-4AC3-FF20-1B9B241925F1}"/>
          </ac:spMkLst>
        </pc:spChg>
        <pc:spChg chg="mod">
          <ac:chgData name="McNally, Barry (CED)" userId="7566a827-7864-449b-a56e-0aaa2dc6593f" providerId="ADAL" clId="{E4E12A9A-D205-47A0-8084-DB554214A153}" dt="2024-10-20T17:50:38.670" v="933" actId="1035"/>
          <ac:spMkLst>
            <pc:docMk/>
            <pc:sldMk cId="3401259691" sldId="1879256342"/>
            <ac:spMk id="20" creationId="{12A218CD-0955-7377-46D8-3F5892D834E1}"/>
          </ac:spMkLst>
        </pc:spChg>
        <pc:spChg chg="add del mod">
          <ac:chgData name="McNally, Barry (CED)" userId="7566a827-7864-449b-a56e-0aaa2dc6593f" providerId="ADAL" clId="{E4E12A9A-D205-47A0-8084-DB554214A153}" dt="2024-10-20T17:50:22.384" v="881"/>
          <ac:spMkLst>
            <pc:docMk/>
            <pc:sldMk cId="3401259691" sldId="1879256342"/>
            <ac:spMk id="23" creationId="{C88B4E96-08E8-12E9-334C-6337F2EA3C65}"/>
          </ac:spMkLst>
        </pc:spChg>
        <pc:spChg chg="add del mod">
          <ac:chgData name="McNally, Barry (CED)" userId="7566a827-7864-449b-a56e-0aaa2dc6593f" providerId="ADAL" clId="{E4E12A9A-D205-47A0-8084-DB554214A153}" dt="2024-10-20T17:50:31.402" v="901" actId="478"/>
          <ac:spMkLst>
            <pc:docMk/>
            <pc:sldMk cId="3401259691" sldId="1879256342"/>
            <ac:spMk id="25" creationId="{02AE8FC9-414A-254B-1227-19EA06F1FCD8}"/>
          </ac:spMkLst>
        </pc:spChg>
        <pc:spChg chg="add mod">
          <ac:chgData name="McNally, Barry (CED)" userId="7566a827-7864-449b-a56e-0aaa2dc6593f" providerId="ADAL" clId="{E4E12A9A-D205-47A0-8084-DB554214A153}" dt="2024-10-20T17:50:29.138" v="900" actId="20577"/>
          <ac:spMkLst>
            <pc:docMk/>
            <pc:sldMk cId="3401259691" sldId="1879256342"/>
            <ac:spMk id="26" creationId="{F097FEB1-83E3-3780-53B0-4A914348B959}"/>
          </ac:spMkLst>
        </pc:spChg>
        <pc:picChg chg="mod">
          <ac:chgData name="McNally, Barry (CED)" userId="7566a827-7864-449b-a56e-0aaa2dc6593f" providerId="ADAL" clId="{E4E12A9A-D205-47A0-8084-DB554214A153}" dt="2024-10-20T17:50:38.670" v="933" actId="1035"/>
          <ac:picMkLst>
            <pc:docMk/>
            <pc:sldMk cId="3401259691" sldId="1879256342"/>
            <ac:picMk id="6" creationId="{DDAFDDAC-E676-E928-C17D-C7F4CC604125}"/>
          </ac:picMkLst>
        </pc:picChg>
        <pc:picChg chg="mod">
          <ac:chgData name="McNally, Barry (CED)" userId="7566a827-7864-449b-a56e-0aaa2dc6593f" providerId="ADAL" clId="{E4E12A9A-D205-47A0-8084-DB554214A153}" dt="2024-10-20T17:50:38.670" v="933" actId="1035"/>
          <ac:picMkLst>
            <pc:docMk/>
            <pc:sldMk cId="3401259691" sldId="1879256342"/>
            <ac:picMk id="7" creationId="{9124FDCF-5B39-A1B3-A98E-F6242DD37063}"/>
          </ac:picMkLst>
        </pc:picChg>
        <pc:picChg chg="mod">
          <ac:chgData name="McNally, Barry (CED)" userId="7566a827-7864-449b-a56e-0aaa2dc6593f" providerId="ADAL" clId="{E4E12A9A-D205-47A0-8084-DB554214A153}" dt="2024-10-20T17:50:38.670" v="933" actId="1035"/>
          <ac:picMkLst>
            <pc:docMk/>
            <pc:sldMk cId="3401259691" sldId="1879256342"/>
            <ac:picMk id="8" creationId="{61C87DA1-7C60-7504-924D-51A631869128}"/>
          </ac:picMkLst>
        </pc:picChg>
        <pc:picChg chg="mod">
          <ac:chgData name="McNally, Barry (CED)" userId="7566a827-7864-449b-a56e-0aaa2dc6593f" providerId="ADAL" clId="{E4E12A9A-D205-47A0-8084-DB554214A153}" dt="2024-10-20T17:50:38.670" v="933" actId="1035"/>
          <ac:picMkLst>
            <pc:docMk/>
            <pc:sldMk cId="3401259691" sldId="1879256342"/>
            <ac:picMk id="11" creationId="{79EFBA9E-8DB4-0FF9-0F79-8D9840B286A6}"/>
          </ac:picMkLst>
        </pc:picChg>
        <pc:picChg chg="mod">
          <ac:chgData name="McNally, Barry (CED)" userId="7566a827-7864-449b-a56e-0aaa2dc6593f" providerId="ADAL" clId="{E4E12A9A-D205-47A0-8084-DB554214A153}" dt="2024-10-20T17:50:38.670" v="933" actId="1035"/>
          <ac:picMkLst>
            <pc:docMk/>
            <pc:sldMk cId="3401259691" sldId="1879256342"/>
            <ac:picMk id="13" creationId="{834477D8-0C3B-4CF8-451B-30D1B7AED27C}"/>
          </ac:picMkLst>
        </pc:picChg>
        <pc:picChg chg="mod">
          <ac:chgData name="McNally, Barry (CED)" userId="7566a827-7864-449b-a56e-0aaa2dc6593f" providerId="ADAL" clId="{E4E12A9A-D205-47A0-8084-DB554214A153}" dt="2024-10-20T17:50:38.670" v="933" actId="1035"/>
          <ac:picMkLst>
            <pc:docMk/>
            <pc:sldMk cId="3401259691" sldId="1879256342"/>
            <ac:picMk id="22" creationId="{5C87DE81-3A79-87D9-65EF-E5286588EE2B}"/>
          </ac:picMkLst>
        </pc:picChg>
        <pc:picChg chg="mod">
          <ac:chgData name="McNally, Barry (CED)" userId="7566a827-7864-449b-a56e-0aaa2dc6593f" providerId="ADAL" clId="{E4E12A9A-D205-47A0-8084-DB554214A153}" dt="2024-10-20T17:50:38.670" v="933" actId="1035"/>
          <ac:picMkLst>
            <pc:docMk/>
            <pc:sldMk cId="3401259691" sldId="1879256342"/>
            <ac:picMk id="1026" creationId="{5B56C9F5-B221-D328-E89D-1B53C37642FE}"/>
          </ac:picMkLst>
        </pc:picChg>
        <pc:picChg chg="mod">
          <ac:chgData name="McNally, Barry (CED)" userId="7566a827-7864-449b-a56e-0aaa2dc6593f" providerId="ADAL" clId="{E4E12A9A-D205-47A0-8084-DB554214A153}" dt="2024-10-20T17:50:38.670" v="933" actId="1035"/>
          <ac:picMkLst>
            <pc:docMk/>
            <pc:sldMk cId="3401259691" sldId="1879256342"/>
            <ac:picMk id="1027" creationId="{79064AC0-663C-23F4-085A-EB8967C5E409}"/>
          </ac:picMkLst>
        </pc:picChg>
        <pc:cxnChg chg="mod">
          <ac:chgData name="McNally, Barry (CED)" userId="7566a827-7864-449b-a56e-0aaa2dc6593f" providerId="ADAL" clId="{E4E12A9A-D205-47A0-8084-DB554214A153}" dt="2024-10-20T17:50:38.670" v="933" actId="1035"/>
          <ac:cxnSpMkLst>
            <pc:docMk/>
            <pc:sldMk cId="3401259691" sldId="1879256342"/>
            <ac:cxnSpMk id="5" creationId="{E3CA5DA0-C81B-AECD-5FE9-FEB34575BEEE}"/>
          </ac:cxnSpMkLst>
        </pc:cxnChg>
        <pc:cxnChg chg="mod">
          <ac:chgData name="McNally, Barry (CED)" userId="7566a827-7864-449b-a56e-0aaa2dc6593f" providerId="ADAL" clId="{E4E12A9A-D205-47A0-8084-DB554214A153}" dt="2024-10-20T17:50:38.670" v="933" actId="1035"/>
          <ac:cxnSpMkLst>
            <pc:docMk/>
            <pc:sldMk cId="3401259691" sldId="1879256342"/>
            <ac:cxnSpMk id="9" creationId="{A19863B1-D73C-7480-8247-4122767EDB36}"/>
          </ac:cxnSpMkLst>
        </pc:cxnChg>
        <pc:cxnChg chg="mod">
          <ac:chgData name="McNally, Barry (CED)" userId="7566a827-7864-449b-a56e-0aaa2dc6593f" providerId="ADAL" clId="{E4E12A9A-D205-47A0-8084-DB554214A153}" dt="2024-10-20T17:50:38.670" v="933" actId="1035"/>
          <ac:cxnSpMkLst>
            <pc:docMk/>
            <pc:sldMk cId="3401259691" sldId="1879256342"/>
            <ac:cxnSpMk id="19" creationId="{FA11E7FA-569A-DE4D-6E3C-EA8BAB599FB9}"/>
          </ac:cxnSpMkLst>
        </pc:cxnChg>
        <pc:cxnChg chg="mod">
          <ac:chgData name="McNally, Barry (CED)" userId="7566a827-7864-449b-a56e-0aaa2dc6593f" providerId="ADAL" clId="{E4E12A9A-D205-47A0-8084-DB554214A153}" dt="2024-10-20T17:50:38.670" v="933" actId="1035"/>
          <ac:cxnSpMkLst>
            <pc:docMk/>
            <pc:sldMk cId="3401259691" sldId="1879256342"/>
            <ac:cxnSpMk id="21" creationId="{250FD493-BE19-16CB-B341-6E0D4A7AEA25}"/>
          </ac:cxnSpMkLst>
        </pc:cxnChg>
      </pc:sldChg>
      <pc:sldChg chg="addSp delSp modSp add del mod">
        <pc:chgData name="McNally, Barry (CED)" userId="7566a827-7864-449b-a56e-0aaa2dc6593f" providerId="ADAL" clId="{E4E12A9A-D205-47A0-8084-DB554214A153}" dt="2024-10-20T18:11:15.299" v="1139" actId="47"/>
        <pc:sldMkLst>
          <pc:docMk/>
          <pc:sldMk cId="3756694162" sldId="2147328144"/>
        </pc:sldMkLst>
        <pc:spChg chg="del">
          <ac:chgData name="McNally, Barry (CED)" userId="7566a827-7864-449b-a56e-0aaa2dc6593f" providerId="ADAL" clId="{E4E12A9A-D205-47A0-8084-DB554214A153}" dt="2024-10-20T17:54:41.186" v="986" actId="478"/>
          <ac:spMkLst>
            <pc:docMk/>
            <pc:sldMk cId="3756694162" sldId="2147328144"/>
            <ac:spMk id="2" creationId="{679CE78E-AA35-F266-067A-38CC6064ADA3}"/>
          </ac:spMkLst>
        </pc:spChg>
        <pc:spChg chg="add mod">
          <ac:chgData name="McNally, Barry (CED)" userId="7566a827-7864-449b-a56e-0aaa2dc6593f" providerId="ADAL" clId="{E4E12A9A-D205-47A0-8084-DB554214A153}" dt="2024-10-20T18:10:35.968" v="1137" actId="14100"/>
          <ac:spMkLst>
            <pc:docMk/>
            <pc:sldMk cId="3756694162" sldId="2147328144"/>
            <ac:spMk id="3" creationId="{189F1429-290F-568B-FB6B-234BD9A44098}"/>
          </ac:spMkLst>
        </pc:spChg>
        <pc:spChg chg="add del mod">
          <ac:chgData name="McNally, Barry (CED)" userId="7566a827-7864-449b-a56e-0aaa2dc6593f" providerId="ADAL" clId="{E4E12A9A-D205-47A0-8084-DB554214A153}" dt="2024-10-20T17:54:44.222" v="987" actId="478"/>
          <ac:spMkLst>
            <pc:docMk/>
            <pc:sldMk cId="3756694162" sldId="2147328144"/>
            <ac:spMk id="6" creationId="{6E147317-BF5E-9B35-6AF9-9C9F2F053859}"/>
          </ac:spMkLst>
        </pc:spChg>
        <pc:graphicFrameChg chg="add del mod ord modGraphic">
          <ac:chgData name="McNally, Barry (CED)" userId="7566a827-7864-449b-a56e-0aaa2dc6593f" providerId="ADAL" clId="{E4E12A9A-D205-47A0-8084-DB554214A153}" dt="2024-10-20T18:07:04.500" v="1119" actId="478"/>
          <ac:graphicFrameMkLst>
            <pc:docMk/>
            <pc:sldMk cId="3756694162" sldId="2147328144"/>
            <ac:graphicFrameMk id="53" creationId="{2699CF5A-1959-87AE-AADF-69F89CEB4F26}"/>
          </ac:graphicFrameMkLst>
        </pc:graphicFrameChg>
        <pc:picChg chg="del">
          <ac:chgData name="McNally, Barry (CED)" userId="7566a827-7864-449b-a56e-0aaa2dc6593f" providerId="ADAL" clId="{E4E12A9A-D205-47A0-8084-DB554214A153}" dt="2024-10-20T17:56:01.762" v="1033" actId="478"/>
          <ac:picMkLst>
            <pc:docMk/>
            <pc:sldMk cId="3756694162" sldId="2147328144"/>
            <ac:picMk id="4" creationId="{36066F83-7BE3-3EFB-26FA-FE7DCB3FEE6B}"/>
          </ac:picMkLst>
        </pc:picChg>
        <pc:picChg chg="add mod">
          <ac:chgData name="McNally, Barry (CED)" userId="7566a827-7864-449b-a56e-0aaa2dc6593f" providerId="ADAL" clId="{E4E12A9A-D205-47A0-8084-DB554214A153}" dt="2024-10-20T18:08:13.359" v="1120" actId="207"/>
          <ac:picMkLst>
            <pc:docMk/>
            <pc:sldMk cId="3756694162" sldId="2147328144"/>
            <ac:picMk id="8" creationId="{D4D0B7CC-04EF-6DBD-580E-2C03FE8120F6}"/>
          </ac:picMkLst>
        </pc:picChg>
        <pc:picChg chg="add mod">
          <ac:chgData name="McNally, Barry (CED)" userId="7566a827-7864-449b-a56e-0aaa2dc6593f" providerId="ADAL" clId="{E4E12A9A-D205-47A0-8084-DB554214A153}" dt="2024-10-20T18:08:28.094" v="1121" actId="207"/>
          <ac:picMkLst>
            <pc:docMk/>
            <pc:sldMk cId="3756694162" sldId="2147328144"/>
            <ac:picMk id="10" creationId="{96C3D16B-9D39-8DB1-FC0C-B3955F77E879}"/>
          </ac:picMkLst>
        </pc:picChg>
        <pc:picChg chg="add mod">
          <ac:chgData name="McNally, Barry (CED)" userId="7566a827-7864-449b-a56e-0aaa2dc6593f" providerId="ADAL" clId="{E4E12A9A-D205-47A0-8084-DB554214A153}" dt="2024-10-20T18:08:45.739" v="1122" actId="207"/>
          <ac:picMkLst>
            <pc:docMk/>
            <pc:sldMk cId="3756694162" sldId="2147328144"/>
            <ac:picMk id="12" creationId="{2FC80064-6D33-F71F-990E-B4164E85F131}"/>
          </ac:picMkLst>
        </pc:picChg>
        <pc:picChg chg="add mod">
          <ac:chgData name="McNally, Barry (CED)" userId="7566a827-7864-449b-a56e-0aaa2dc6593f" providerId="ADAL" clId="{E4E12A9A-D205-47A0-8084-DB554214A153}" dt="2024-10-20T18:09:04.379" v="1123" actId="207"/>
          <ac:picMkLst>
            <pc:docMk/>
            <pc:sldMk cId="3756694162" sldId="2147328144"/>
            <ac:picMk id="14" creationId="{C0D95F48-F2F0-D1A1-2EB6-6D6703CCC72A}"/>
          </ac:picMkLst>
        </pc:picChg>
        <pc:picChg chg="add mod">
          <ac:chgData name="McNally, Barry (CED)" userId="7566a827-7864-449b-a56e-0aaa2dc6593f" providerId="ADAL" clId="{E4E12A9A-D205-47A0-8084-DB554214A153}" dt="2024-10-20T18:09:04.379" v="1123" actId="207"/>
          <ac:picMkLst>
            <pc:docMk/>
            <pc:sldMk cId="3756694162" sldId="2147328144"/>
            <ac:picMk id="16" creationId="{BA71DCC5-C3D9-F508-7BC2-0BFAA024851A}"/>
          </ac:picMkLst>
        </pc:picChg>
        <pc:picChg chg="add mod">
          <ac:chgData name="McNally, Barry (CED)" userId="7566a827-7864-449b-a56e-0aaa2dc6593f" providerId="ADAL" clId="{E4E12A9A-D205-47A0-8084-DB554214A153}" dt="2024-10-20T18:08:13.359" v="1120" actId="207"/>
          <ac:picMkLst>
            <pc:docMk/>
            <pc:sldMk cId="3756694162" sldId="2147328144"/>
            <ac:picMk id="18" creationId="{61A33834-4680-BCDE-C7F0-A7E1C7B786AA}"/>
          </ac:picMkLst>
        </pc:picChg>
        <pc:picChg chg="add mod">
          <ac:chgData name="McNally, Barry (CED)" userId="7566a827-7864-449b-a56e-0aaa2dc6593f" providerId="ADAL" clId="{E4E12A9A-D205-47A0-8084-DB554214A153}" dt="2024-10-20T18:09:07.806" v="1124" actId="207"/>
          <ac:picMkLst>
            <pc:docMk/>
            <pc:sldMk cId="3756694162" sldId="2147328144"/>
            <ac:picMk id="20" creationId="{E6C8DF31-6FEF-5946-2F21-DE04BE40F665}"/>
          </ac:picMkLst>
        </pc:picChg>
        <pc:picChg chg="add mod">
          <ac:chgData name="McNally, Barry (CED)" userId="7566a827-7864-449b-a56e-0aaa2dc6593f" providerId="ADAL" clId="{E4E12A9A-D205-47A0-8084-DB554214A153}" dt="2024-10-20T18:08:13.359" v="1120" actId="207"/>
          <ac:picMkLst>
            <pc:docMk/>
            <pc:sldMk cId="3756694162" sldId="2147328144"/>
            <ac:picMk id="22" creationId="{8438529F-DE49-2EB7-427A-A200EC9C0271}"/>
          </ac:picMkLst>
        </pc:picChg>
        <pc:picChg chg="add mod">
          <ac:chgData name="McNally, Barry (CED)" userId="7566a827-7864-449b-a56e-0aaa2dc6593f" providerId="ADAL" clId="{E4E12A9A-D205-47A0-8084-DB554214A153}" dt="2024-10-20T18:08:28.094" v="1121" actId="207"/>
          <ac:picMkLst>
            <pc:docMk/>
            <pc:sldMk cId="3756694162" sldId="2147328144"/>
            <ac:picMk id="24" creationId="{7EB3B40D-75E5-C82D-DFEF-4E180E755397}"/>
          </ac:picMkLst>
        </pc:picChg>
        <pc:picChg chg="add mod">
          <ac:chgData name="McNally, Barry (CED)" userId="7566a827-7864-449b-a56e-0aaa2dc6593f" providerId="ADAL" clId="{E4E12A9A-D205-47A0-8084-DB554214A153}" dt="2024-10-20T18:09:04.379" v="1123" actId="207"/>
          <ac:picMkLst>
            <pc:docMk/>
            <pc:sldMk cId="3756694162" sldId="2147328144"/>
            <ac:picMk id="26" creationId="{CBCEF000-3126-47EF-681D-CA87BC7B5296}"/>
          </ac:picMkLst>
        </pc:picChg>
        <pc:picChg chg="add mod">
          <ac:chgData name="McNally, Barry (CED)" userId="7566a827-7864-449b-a56e-0aaa2dc6593f" providerId="ADAL" clId="{E4E12A9A-D205-47A0-8084-DB554214A153}" dt="2024-10-20T18:09:04.379" v="1123" actId="207"/>
          <ac:picMkLst>
            <pc:docMk/>
            <pc:sldMk cId="3756694162" sldId="2147328144"/>
            <ac:picMk id="28" creationId="{6CC38575-A1EC-2901-A84F-6C3E9C1DE439}"/>
          </ac:picMkLst>
        </pc:picChg>
        <pc:picChg chg="add mod">
          <ac:chgData name="McNally, Barry (CED)" userId="7566a827-7864-449b-a56e-0aaa2dc6593f" providerId="ADAL" clId="{E4E12A9A-D205-47A0-8084-DB554214A153}" dt="2024-10-20T18:08:13.359" v="1120" actId="207"/>
          <ac:picMkLst>
            <pc:docMk/>
            <pc:sldMk cId="3756694162" sldId="2147328144"/>
            <ac:picMk id="30" creationId="{F122924F-444C-0029-F8F1-BE29A6FA4CBB}"/>
          </ac:picMkLst>
        </pc:picChg>
        <pc:picChg chg="add mod">
          <ac:chgData name="McNally, Barry (CED)" userId="7566a827-7864-449b-a56e-0aaa2dc6593f" providerId="ADAL" clId="{E4E12A9A-D205-47A0-8084-DB554214A153}" dt="2024-10-20T18:08:45.739" v="1122" actId="207"/>
          <ac:picMkLst>
            <pc:docMk/>
            <pc:sldMk cId="3756694162" sldId="2147328144"/>
            <ac:picMk id="32" creationId="{0E8953B5-3F14-D36D-B411-76DCF590D272}"/>
          </ac:picMkLst>
        </pc:picChg>
        <pc:picChg chg="add mod">
          <ac:chgData name="McNally, Barry (CED)" userId="7566a827-7864-449b-a56e-0aaa2dc6593f" providerId="ADAL" clId="{E4E12A9A-D205-47A0-8084-DB554214A153}" dt="2024-10-20T18:08:28.094" v="1121" actId="207"/>
          <ac:picMkLst>
            <pc:docMk/>
            <pc:sldMk cId="3756694162" sldId="2147328144"/>
            <ac:picMk id="34" creationId="{4786FF9F-833D-2093-7B84-F60AF66E7EF7}"/>
          </ac:picMkLst>
        </pc:picChg>
        <pc:picChg chg="add mod">
          <ac:chgData name="McNally, Barry (CED)" userId="7566a827-7864-449b-a56e-0aaa2dc6593f" providerId="ADAL" clId="{E4E12A9A-D205-47A0-8084-DB554214A153}" dt="2024-10-20T18:09:04.379" v="1123" actId="207"/>
          <ac:picMkLst>
            <pc:docMk/>
            <pc:sldMk cId="3756694162" sldId="2147328144"/>
            <ac:picMk id="36" creationId="{06551A46-9B67-428B-3F78-9DA83A9079B5}"/>
          </ac:picMkLst>
        </pc:picChg>
        <pc:picChg chg="add mod">
          <ac:chgData name="McNally, Barry (CED)" userId="7566a827-7864-449b-a56e-0aaa2dc6593f" providerId="ADAL" clId="{E4E12A9A-D205-47A0-8084-DB554214A153}" dt="2024-10-20T18:10:16.487" v="1135" actId="207"/>
          <ac:picMkLst>
            <pc:docMk/>
            <pc:sldMk cId="3756694162" sldId="2147328144"/>
            <ac:picMk id="38" creationId="{FD9B8CDD-7641-BCA3-4063-121EBF9DE55F}"/>
          </ac:picMkLst>
        </pc:picChg>
        <pc:picChg chg="add mod">
          <ac:chgData name="McNally, Barry (CED)" userId="7566a827-7864-449b-a56e-0aaa2dc6593f" providerId="ADAL" clId="{E4E12A9A-D205-47A0-8084-DB554214A153}" dt="2024-10-20T18:09:15.369" v="1126" actId="207"/>
          <ac:picMkLst>
            <pc:docMk/>
            <pc:sldMk cId="3756694162" sldId="2147328144"/>
            <ac:picMk id="40" creationId="{6979B9EA-FFC0-74A8-FFA8-3B3664409264}"/>
          </ac:picMkLst>
        </pc:picChg>
        <pc:picChg chg="add mod">
          <ac:chgData name="McNally, Barry (CED)" userId="7566a827-7864-449b-a56e-0aaa2dc6593f" providerId="ADAL" clId="{E4E12A9A-D205-47A0-8084-DB554214A153}" dt="2024-10-20T18:09:54.159" v="1131" actId="207"/>
          <ac:picMkLst>
            <pc:docMk/>
            <pc:sldMk cId="3756694162" sldId="2147328144"/>
            <ac:picMk id="42" creationId="{37A2EE5E-6398-9F0C-E427-3821DB7E89D2}"/>
          </ac:picMkLst>
        </pc:picChg>
        <pc:picChg chg="add mod">
          <ac:chgData name="McNally, Barry (CED)" userId="7566a827-7864-449b-a56e-0aaa2dc6593f" providerId="ADAL" clId="{E4E12A9A-D205-47A0-8084-DB554214A153}" dt="2024-10-20T18:08:45.739" v="1122" actId="207"/>
          <ac:picMkLst>
            <pc:docMk/>
            <pc:sldMk cId="3756694162" sldId="2147328144"/>
            <ac:picMk id="44" creationId="{5260A954-116A-259D-447C-75B94F09ACB0}"/>
          </ac:picMkLst>
        </pc:picChg>
        <pc:picChg chg="add mod">
          <ac:chgData name="McNally, Barry (CED)" userId="7566a827-7864-449b-a56e-0aaa2dc6593f" providerId="ADAL" clId="{E4E12A9A-D205-47A0-8084-DB554214A153}" dt="2024-10-20T18:08:13.359" v="1120" actId="207"/>
          <ac:picMkLst>
            <pc:docMk/>
            <pc:sldMk cId="3756694162" sldId="2147328144"/>
            <ac:picMk id="46" creationId="{073E5E84-1DA2-1D96-E311-7A4F5B841789}"/>
          </ac:picMkLst>
        </pc:picChg>
        <pc:picChg chg="add mod">
          <ac:chgData name="McNally, Barry (CED)" userId="7566a827-7864-449b-a56e-0aaa2dc6593f" providerId="ADAL" clId="{E4E12A9A-D205-47A0-8084-DB554214A153}" dt="2024-10-20T18:08:28.094" v="1121" actId="207"/>
          <ac:picMkLst>
            <pc:docMk/>
            <pc:sldMk cId="3756694162" sldId="2147328144"/>
            <ac:picMk id="48" creationId="{02BED7E5-8907-52B4-04F8-2223E5463460}"/>
          </ac:picMkLst>
        </pc:picChg>
        <pc:picChg chg="add mod">
          <ac:chgData name="McNally, Barry (CED)" userId="7566a827-7864-449b-a56e-0aaa2dc6593f" providerId="ADAL" clId="{E4E12A9A-D205-47A0-8084-DB554214A153}" dt="2024-10-20T18:08:28.094" v="1121" actId="207"/>
          <ac:picMkLst>
            <pc:docMk/>
            <pc:sldMk cId="3756694162" sldId="2147328144"/>
            <ac:picMk id="50" creationId="{00A95301-DCAB-1673-5FAC-39CCF408D4E9}"/>
          </ac:picMkLst>
        </pc:picChg>
        <pc:picChg chg="add mod">
          <ac:chgData name="McNally, Barry (CED)" userId="7566a827-7864-449b-a56e-0aaa2dc6593f" providerId="ADAL" clId="{E4E12A9A-D205-47A0-8084-DB554214A153}" dt="2024-10-20T18:08:45.739" v="1122" actId="207"/>
          <ac:picMkLst>
            <pc:docMk/>
            <pc:sldMk cId="3756694162" sldId="2147328144"/>
            <ac:picMk id="52" creationId="{278E5A29-B814-76AC-5A2A-2B05B7681183}"/>
          </ac:picMkLst>
        </pc:picChg>
        <pc:picChg chg="add mod">
          <ac:chgData name="McNally, Barry (CED)" userId="7566a827-7864-449b-a56e-0aaa2dc6593f" providerId="ADAL" clId="{E4E12A9A-D205-47A0-8084-DB554214A153}" dt="2024-10-20T18:10:12.597" v="1134" actId="207"/>
          <ac:picMkLst>
            <pc:docMk/>
            <pc:sldMk cId="3756694162" sldId="2147328144"/>
            <ac:picMk id="55" creationId="{F8191CC2-DF10-4B19-C0B6-BF065446B8F7}"/>
          </ac:picMkLst>
        </pc:picChg>
        <pc:picChg chg="add mod">
          <ac:chgData name="McNally, Barry (CED)" userId="7566a827-7864-449b-a56e-0aaa2dc6593f" providerId="ADAL" clId="{E4E12A9A-D205-47A0-8084-DB554214A153}" dt="2024-10-20T18:09:30.789" v="1128" actId="207"/>
          <ac:picMkLst>
            <pc:docMk/>
            <pc:sldMk cId="3756694162" sldId="2147328144"/>
            <ac:picMk id="57" creationId="{166AA539-3588-E856-9658-3F2C3BA96FCE}"/>
          </ac:picMkLst>
        </pc:picChg>
        <pc:picChg chg="add mod">
          <ac:chgData name="McNally, Barry (CED)" userId="7566a827-7864-449b-a56e-0aaa2dc6593f" providerId="ADAL" clId="{E4E12A9A-D205-47A0-8084-DB554214A153}" dt="2024-10-20T18:08:45.739" v="1122" actId="207"/>
          <ac:picMkLst>
            <pc:docMk/>
            <pc:sldMk cId="3756694162" sldId="2147328144"/>
            <ac:picMk id="59" creationId="{01862788-293B-E7E2-1F8F-7389234DF4D7}"/>
          </ac:picMkLst>
        </pc:picChg>
        <pc:picChg chg="add mod">
          <ac:chgData name="McNally, Barry (CED)" userId="7566a827-7864-449b-a56e-0aaa2dc6593f" providerId="ADAL" clId="{E4E12A9A-D205-47A0-8084-DB554214A153}" dt="2024-10-20T18:09:20.797" v="1127" actId="207"/>
          <ac:picMkLst>
            <pc:docMk/>
            <pc:sldMk cId="3756694162" sldId="2147328144"/>
            <ac:picMk id="61" creationId="{011AAADF-D975-9304-D5D7-E93ABD50BF7D}"/>
          </ac:picMkLst>
        </pc:picChg>
        <pc:picChg chg="add mod">
          <ac:chgData name="McNally, Barry (CED)" userId="7566a827-7864-449b-a56e-0aaa2dc6593f" providerId="ADAL" clId="{E4E12A9A-D205-47A0-8084-DB554214A153}" dt="2024-10-20T18:08:13.359" v="1120" actId="207"/>
          <ac:picMkLst>
            <pc:docMk/>
            <pc:sldMk cId="3756694162" sldId="2147328144"/>
            <ac:picMk id="63" creationId="{F017E054-197F-01D0-90E4-659955CAF98D}"/>
          </ac:picMkLst>
        </pc:picChg>
        <pc:picChg chg="add mod">
          <ac:chgData name="McNally, Barry (CED)" userId="7566a827-7864-449b-a56e-0aaa2dc6593f" providerId="ADAL" clId="{E4E12A9A-D205-47A0-8084-DB554214A153}" dt="2024-10-20T18:08:13.359" v="1120" actId="207"/>
          <ac:picMkLst>
            <pc:docMk/>
            <pc:sldMk cId="3756694162" sldId="2147328144"/>
            <ac:picMk id="65" creationId="{99BF9773-469A-3099-8E73-A2E30C25AE2E}"/>
          </ac:picMkLst>
        </pc:picChg>
        <pc:picChg chg="add mod">
          <ac:chgData name="McNally, Barry (CED)" userId="7566a827-7864-449b-a56e-0aaa2dc6593f" providerId="ADAL" clId="{E4E12A9A-D205-47A0-8084-DB554214A153}" dt="2024-10-20T18:08:45.739" v="1122" actId="207"/>
          <ac:picMkLst>
            <pc:docMk/>
            <pc:sldMk cId="3756694162" sldId="2147328144"/>
            <ac:picMk id="67" creationId="{05D99400-035A-3CA6-D275-45D65F69104A}"/>
          </ac:picMkLst>
        </pc:picChg>
        <pc:picChg chg="add mod">
          <ac:chgData name="McNally, Barry (CED)" userId="7566a827-7864-449b-a56e-0aaa2dc6593f" providerId="ADAL" clId="{E4E12A9A-D205-47A0-8084-DB554214A153}" dt="2024-10-20T18:10:04.682" v="1133" actId="207"/>
          <ac:picMkLst>
            <pc:docMk/>
            <pc:sldMk cId="3756694162" sldId="2147328144"/>
            <ac:picMk id="69" creationId="{00D1A70C-1CA3-47E2-1E36-FD3BEB8012FA}"/>
          </ac:picMkLst>
        </pc:picChg>
        <pc:picChg chg="add mod">
          <ac:chgData name="McNally, Barry (CED)" userId="7566a827-7864-449b-a56e-0aaa2dc6593f" providerId="ADAL" clId="{E4E12A9A-D205-47A0-8084-DB554214A153}" dt="2024-10-20T18:09:38.497" v="1129" actId="207"/>
          <ac:picMkLst>
            <pc:docMk/>
            <pc:sldMk cId="3756694162" sldId="2147328144"/>
            <ac:picMk id="71" creationId="{A2314917-8F28-FCA1-A051-91D2D7B3B728}"/>
          </ac:picMkLst>
        </pc:picChg>
        <pc:picChg chg="add mod">
          <ac:chgData name="McNally, Barry (CED)" userId="7566a827-7864-449b-a56e-0aaa2dc6593f" providerId="ADAL" clId="{E4E12A9A-D205-47A0-8084-DB554214A153}" dt="2024-10-20T18:09:30.789" v="1128" actId="207"/>
          <ac:picMkLst>
            <pc:docMk/>
            <pc:sldMk cId="3756694162" sldId="2147328144"/>
            <ac:picMk id="73" creationId="{FF018ABD-1235-0457-35A8-C5141CDD7086}"/>
          </ac:picMkLst>
        </pc:picChg>
        <pc:picChg chg="add mod">
          <ac:chgData name="McNally, Barry (CED)" userId="7566a827-7864-449b-a56e-0aaa2dc6593f" providerId="ADAL" clId="{E4E12A9A-D205-47A0-8084-DB554214A153}" dt="2024-10-20T18:09:49.172" v="1130" actId="207"/>
          <ac:picMkLst>
            <pc:docMk/>
            <pc:sldMk cId="3756694162" sldId="2147328144"/>
            <ac:picMk id="75" creationId="{57B1AA7F-AE9A-957C-BCF3-75951831DF41}"/>
          </ac:picMkLst>
        </pc:picChg>
        <pc:picChg chg="add mod">
          <ac:chgData name="McNally, Barry (CED)" userId="7566a827-7864-449b-a56e-0aaa2dc6593f" providerId="ADAL" clId="{E4E12A9A-D205-47A0-8084-DB554214A153}" dt="2024-10-20T18:09:56.987" v="1132" actId="207"/>
          <ac:picMkLst>
            <pc:docMk/>
            <pc:sldMk cId="3756694162" sldId="2147328144"/>
            <ac:picMk id="77" creationId="{A2E8E35F-EE5C-BEB4-419D-3866BDB79245}"/>
          </ac:picMkLst>
        </pc:picChg>
        <pc:picChg chg="add mod">
          <ac:chgData name="McNally, Barry (CED)" userId="7566a827-7864-449b-a56e-0aaa2dc6593f" providerId="ADAL" clId="{E4E12A9A-D205-47A0-8084-DB554214A153}" dt="2024-10-20T18:09:30.789" v="1128" actId="207"/>
          <ac:picMkLst>
            <pc:docMk/>
            <pc:sldMk cId="3756694162" sldId="2147328144"/>
            <ac:picMk id="79" creationId="{2A51EA00-771B-72A6-166C-5AD050882F76}"/>
          </ac:picMkLst>
        </pc:picChg>
        <pc:picChg chg="add mod">
          <ac:chgData name="McNally, Barry (CED)" userId="7566a827-7864-449b-a56e-0aaa2dc6593f" providerId="ADAL" clId="{E4E12A9A-D205-47A0-8084-DB554214A153}" dt="2024-10-20T18:09:11.963" v="1125" actId="207"/>
          <ac:picMkLst>
            <pc:docMk/>
            <pc:sldMk cId="3756694162" sldId="2147328144"/>
            <ac:picMk id="81" creationId="{5148E358-CC8E-2948-E942-EC799113CA47}"/>
          </ac:picMkLst>
        </pc:picChg>
        <pc:picChg chg="add mod">
          <ac:chgData name="McNally, Barry (CED)" userId="7566a827-7864-449b-a56e-0aaa2dc6593f" providerId="ADAL" clId="{E4E12A9A-D205-47A0-8084-DB554214A153}" dt="2024-10-20T18:09:30.789" v="1128" actId="207"/>
          <ac:picMkLst>
            <pc:docMk/>
            <pc:sldMk cId="3756694162" sldId="2147328144"/>
            <ac:picMk id="83" creationId="{A158C2D2-EFE5-8FD2-FDDD-485F908ADE08}"/>
          </ac:picMkLst>
        </pc:picChg>
        <pc:picChg chg="add mod">
          <ac:chgData name="McNally, Barry (CED)" userId="7566a827-7864-449b-a56e-0aaa2dc6593f" providerId="ADAL" clId="{E4E12A9A-D205-47A0-8084-DB554214A153}" dt="2024-10-20T18:08:28.094" v="1121" actId="207"/>
          <ac:picMkLst>
            <pc:docMk/>
            <pc:sldMk cId="3756694162" sldId="2147328144"/>
            <ac:picMk id="85" creationId="{AC9E30E7-40AB-6814-1158-FB3A429ABA4E}"/>
          </ac:picMkLst>
        </pc:picChg>
        <pc:picChg chg="add mod">
          <ac:chgData name="McNally, Barry (CED)" userId="7566a827-7864-449b-a56e-0aaa2dc6593f" providerId="ADAL" clId="{E4E12A9A-D205-47A0-8084-DB554214A153}" dt="2024-10-20T18:09:04.379" v="1123" actId="207"/>
          <ac:picMkLst>
            <pc:docMk/>
            <pc:sldMk cId="3756694162" sldId="2147328144"/>
            <ac:picMk id="87" creationId="{9281F14B-D64E-770F-F918-A2372971854E}"/>
          </ac:picMkLst>
        </pc:picChg>
      </pc:sldChg>
      <pc:sldChg chg="new del">
        <pc:chgData name="McNally, Barry (CED)" userId="7566a827-7864-449b-a56e-0aaa2dc6593f" providerId="ADAL" clId="{E4E12A9A-D205-47A0-8084-DB554214A153}" dt="2024-10-20T17:55:19.148" v="991" actId="47"/>
        <pc:sldMkLst>
          <pc:docMk/>
          <pc:sldMk cId="837402233" sldId="2147328145"/>
        </pc:sldMkLst>
      </pc:sldChg>
      <pc:sldChg chg="addSp delSp modSp add mod">
        <pc:chgData name="McNally, Barry (CED)" userId="7566a827-7864-449b-a56e-0aaa2dc6593f" providerId="ADAL" clId="{E4E12A9A-D205-47A0-8084-DB554214A153}" dt="2024-10-20T19:05:31.983" v="1169" actId="478"/>
        <pc:sldMkLst>
          <pc:docMk/>
          <pc:sldMk cId="1355897367" sldId="2147328145"/>
        </pc:sldMkLst>
        <pc:spChg chg="del">
          <ac:chgData name="McNally, Barry (CED)" userId="7566a827-7864-449b-a56e-0aaa2dc6593f" providerId="ADAL" clId="{E4E12A9A-D205-47A0-8084-DB554214A153}" dt="2024-10-20T19:05:31.983" v="1169" actId="478"/>
          <ac:spMkLst>
            <pc:docMk/>
            <pc:sldMk cId="1355897367" sldId="2147328145"/>
            <ac:spMk id="2" creationId="{650514B6-CAD0-7A6F-FAF6-7690D7472AA5}"/>
          </ac:spMkLst>
        </pc:spChg>
        <pc:spChg chg="add mod">
          <ac:chgData name="McNally, Barry (CED)" userId="7566a827-7864-449b-a56e-0aaa2dc6593f" providerId="ADAL" clId="{E4E12A9A-D205-47A0-8084-DB554214A153}" dt="2024-10-20T19:05:28.616" v="1168"/>
          <ac:spMkLst>
            <pc:docMk/>
            <pc:sldMk cId="1355897367" sldId="2147328145"/>
            <ac:spMk id="3" creationId="{71243CFD-BEAA-8B1C-5B72-7E7777A17184}"/>
          </ac:spMkLst>
        </pc:spChg>
      </pc:sldChg>
      <pc:sldChg chg="new del">
        <pc:chgData name="McNally, Barry (CED)" userId="7566a827-7864-449b-a56e-0aaa2dc6593f" providerId="ADAL" clId="{E4E12A9A-D205-47A0-8084-DB554214A153}" dt="2024-10-20T17:55:16.808" v="990" actId="47"/>
        <pc:sldMkLst>
          <pc:docMk/>
          <pc:sldMk cId="2018631757" sldId="2147328146"/>
        </pc:sldMkLst>
      </pc:sldChg>
      <pc:sldMasterChg chg="del delSldLayout">
        <pc:chgData name="McNally, Barry (CED)" userId="7566a827-7864-449b-a56e-0aaa2dc6593f" providerId="ADAL" clId="{E4E12A9A-D205-47A0-8084-DB554214A153}" dt="2024-10-20T18:11:20.697" v="1140" actId="2696"/>
        <pc:sldMasterMkLst>
          <pc:docMk/>
          <pc:sldMasterMk cId="337706396" sldId="2147483648"/>
        </pc:sldMasterMkLst>
        <pc:sldLayoutChg chg="del">
          <pc:chgData name="McNally, Barry (CED)" userId="7566a827-7864-449b-a56e-0aaa2dc6593f" providerId="ADAL" clId="{E4E12A9A-D205-47A0-8084-DB554214A153}" dt="2024-10-20T18:11:20.697" v="1140" actId="2696"/>
          <pc:sldLayoutMkLst>
            <pc:docMk/>
            <pc:sldMasterMk cId="337706396" sldId="2147483648"/>
            <pc:sldLayoutMk cId="473311365" sldId="2147483649"/>
          </pc:sldLayoutMkLst>
        </pc:sldLayoutChg>
        <pc:sldLayoutChg chg="del">
          <pc:chgData name="McNally, Barry (CED)" userId="7566a827-7864-449b-a56e-0aaa2dc6593f" providerId="ADAL" clId="{E4E12A9A-D205-47A0-8084-DB554214A153}" dt="2024-10-20T18:11:20.697" v="1140" actId="2696"/>
          <pc:sldLayoutMkLst>
            <pc:docMk/>
            <pc:sldMasterMk cId="337706396" sldId="2147483648"/>
            <pc:sldLayoutMk cId="1635241845" sldId="2147483650"/>
          </pc:sldLayoutMkLst>
        </pc:sldLayoutChg>
        <pc:sldLayoutChg chg="del">
          <pc:chgData name="McNally, Barry (CED)" userId="7566a827-7864-449b-a56e-0aaa2dc6593f" providerId="ADAL" clId="{E4E12A9A-D205-47A0-8084-DB554214A153}" dt="2024-10-20T18:11:20.697" v="1140" actId="2696"/>
          <pc:sldLayoutMkLst>
            <pc:docMk/>
            <pc:sldMasterMk cId="337706396" sldId="2147483648"/>
            <pc:sldLayoutMk cId="4186205966" sldId="2147483651"/>
          </pc:sldLayoutMkLst>
        </pc:sldLayoutChg>
        <pc:sldLayoutChg chg="del">
          <pc:chgData name="McNally, Barry (CED)" userId="7566a827-7864-449b-a56e-0aaa2dc6593f" providerId="ADAL" clId="{E4E12A9A-D205-47A0-8084-DB554214A153}" dt="2024-10-20T18:11:20.697" v="1140" actId="2696"/>
          <pc:sldLayoutMkLst>
            <pc:docMk/>
            <pc:sldMasterMk cId="337706396" sldId="2147483648"/>
            <pc:sldLayoutMk cId="2396543590" sldId="2147483652"/>
          </pc:sldLayoutMkLst>
        </pc:sldLayoutChg>
        <pc:sldLayoutChg chg="del">
          <pc:chgData name="McNally, Barry (CED)" userId="7566a827-7864-449b-a56e-0aaa2dc6593f" providerId="ADAL" clId="{E4E12A9A-D205-47A0-8084-DB554214A153}" dt="2024-10-20T18:11:20.697" v="1140" actId="2696"/>
          <pc:sldLayoutMkLst>
            <pc:docMk/>
            <pc:sldMasterMk cId="337706396" sldId="2147483648"/>
            <pc:sldLayoutMk cId="3192890944" sldId="2147483653"/>
          </pc:sldLayoutMkLst>
        </pc:sldLayoutChg>
        <pc:sldLayoutChg chg="del">
          <pc:chgData name="McNally, Barry (CED)" userId="7566a827-7864-449b-a56e-0aaa2dc6593f" providerId="ADAL" clId="{E4E12A9A-D205-47A0-8084-DB554214A153}" dt="2024-10-20T18:11:20.697" v="1140" actId="2696"/>
          <pc:sldLayoutMkLst>
            <pc:docMk/>
            <pc:sldMasterMk cId="337706396" sldId="2147483648"/>
            <pc:sldLayoutMk cId="342786146" sldId="2147483654"/>
          </pc:sldLayoutMkLst>
        </pc:sldLayoutChg>
        <pc:sldLayoutChg chg="del">
          <pc:chgData name="McNally, Barry (CED)" userId="7566a827-7864-449b-a56e-0aaa2dc6593f" providerId="ADAL" clId="{E4E12A9A-D205-47A0-8084-DB554214A153}" dt="2024-10-20T18:11:20.697" v="1140" actId="2696"/>
          <pc:sldLayoutMkLst>
            <pc:docMk/>
            <pc:sldMasterMk cId="337706396" sldId="2147483648"/>
            <pc:sldLayoutMk cId="216809697" sldId="2147483655"/>
          </pc:sldLayoutMkLst>
        </pc:sldLayoutChg>
        <pc:sldLayoutChg chg="del">
          <pc:chgData name="McNally, Barry (CED)" userId="7566a827-7864-449b-a56e-0aaa2dc6593f" providerId="ADAL" clId="{E4E12A9A-D205-47A0-8084-DB554214A153}" dt="2024-10-20T18:11:20.697" v="1140" actId="2696"/>
          <pc:sldLayoutMkLst>
            <pc:docMk/>
            <pc:sldMasterMk cId="337706396" sldId="2147483648"/>
            <pc:sldLayoutMk cId="2712357739" sldId="2147483656"/>
          </pc:sldLayoutMkLst>
        </pc:sldLayoutChg>
        <pc:sldLayoutChg chg="del">
          <pc:chgData name="McNally, Barry (CED)" userId="7566a827-7864-449b-a56e-0aaa2dc6593f" providerId="ADAL" clId="{E4E12A9A-D205-47A0-8084-DB554214A153}" dt="2024-10-20T18:11:20.697" v="1140" actId="2696"/>
          <pc:sldLayoutMkLst>
            <pc:docMk/>
            <pc:sldMasterMk cId="337706396" sldId="2147483648"/>
            <pc:sldLayoutMk cId="1070965943" sldId="2147483657"/>
          </pc:sldLayoutMkLst>
        </pc:sldLayoutChg>
        <pc:sldLayoutChg chg="del">
          <pc:chgData name="McNally, Barry (CED)" userId="7566a827-7864-449b-a56e-0aaa2dc6593f" providerId="ADAL" clId="{E4E12A9A-D205-47A0-8084-DB554214A153}" dt="2024-10-20T18:11:20.697" v="1140" actId="2696"/>
          <pc:sldLayoutMkLst>
            <pc:docMk/>
            <pc:sldMasterMk cId="337706396" sldId="2147483648"/>
            <pc:sldLayoutMk cId="1728810998" sldId="2147483658"/>
          </pc:sldLayoutMkLst>
        </pc:sldLayoutChg>
        <pc:sldLayoutChg chg="del">
          <pc:chgData name="McNally, Barry (CED)" userId="7566a827-7864-449b-a56e-0aaa2dc6593f" providerId="ADAL" clId="{E4E12A9A-D205-47A0-8084-DB554214A153}" dt="2024-10-20T18:11:20.697" v="1140" actId="2696"/>
          <pc:sldLayoutMkLst>
            <pc:docMk/>
            <pc:sldMasterMk cId="337706396" sldId="2147483648"/>
            <pc:sldLayoutMk cId="962780962" sldId="2147483659"/>
          </pc:sldLayoutMkLst>
        </pc:sldLayoutChg>
      </pc:sldMasterChg>
      <pc:sldMasterChg chg="modSldLayout">
        <pc:chgData name="McNally, Barry (CED)" userId="7566a827-7864-449b-a56e-0aaa2dc6593f" providerId="ADAL" clId="{E4E12A9A-D205-47A0-8084-DB554214A153}" dt="2024-10-20T18:11:21.150" v="1162"/>
        <pc:sldMasterMkLst>
          <pc:docMk/>
          <pc:sldMasterMk cId="1849230588" sldId="2147483660"/>
        </pc:sldMasterMkLst>
        <pc:sldLayoutChg chg="modSp mod">
          <pc:chgData name="McNally, Barry (CED)" userId="7566a827-7864-449b-a56e-0aaa2dc6593f" providerId="ADAL" clId="{E4E12A9A-D205-47A0-8084-DB554214A153}" dt="2024-10-20T18:11:21.076" v="1142"/>
          <pc:sldLayoutMkLst>
            <pc:docMk/>
            <pc:sldMasterMk cId="1849230588" sldId="2147483660"/>
            <pc:sldLayoutMk cId="1000112201" sldId="2147483661"/>
          </pc:sldLayoutMkLst>
          <pc:spChg chg="mod">
            <ac:chgData name="McNally, Barry (CED)" userId="7566a827-7864-449b-a56e-0aaa2dc6593f" providerId="ADAL" clId="{E4E12A9A-D205-47A0-8084-DB554214A153}" dt="2024-10-20T18:11:21.076" v="1142"/>
            <ac:spMkLst>
              <pc:docMk/>
              <pc:sldMasterMk cId="1849230588" sldId="2147483660"/>
              <pc:sldLayoutMk cId="1000112201" sldId="2147483661"/>
              <ac:spMk id="5" creationId="{A1325353-28B4-5325-5182-35E0EA8E17A1}"/>
            </ac:spMkLst>
          </pc:spChg>
        </pc:sldLayoutChg>
        <pc:sldLayoutChg chg="modSp mod">
          <pc:chgData name="McNally, Barry (CED)" userId="7566a827-7864-449b-a56e-0aaa2dc6593f" providerId="ADAL" clId="{E4E12A9A-D205-47A0-8084-DB554214A153}" dt="2024-10-20T18:11:21.091" v="1144"/>
          <pc:sldLayoutMkLst>
            <pc:docMk/>
            <pc:sldMasterMk cId="1849230588" sldId="2147483660"/>
            <pc:sldLayoutMk cId="1941400335" sldId="2147483662"/>
          </pc:sldLayoutMkLst>
          <pc:spChg chg="mod">
            <ac:chgData name="McNally, Barry (CED)" userId="7566a827-7864-449b-a56e-0aaa2dc6593f" providerId="ADAL" clId="{E4E12A9A-D205-47A0-8084-DB554214A153}" dt="2024-10-20T18:11:21.091" v="1144"/>
            <ac:spMkLst>
              <pc:docMk/>
              <pc:sldMasterMk cId="1849230588" sldId="2147483660"/>
              <pc:sldLayoutMk cId="1941400335" sldId="2147483662"/>
              <ac:spMk id="5" creationId="{316F2693-F2D3-17D0-3734-0F72A93067A1}"/>
            </ac:spMkLst>
          </pc:spChg>
        </pc:sldLayoutChg>
        <pc:sldLayoutChg chg="modSp mod">
          <pc:chgData name="McNally, Barry (CED)" userId="7566a827-7864-449b-a56e-0aaa2dc6593f" providerId="ADAL" clId="{E4E12A9A-D205-47A0-8084-DB554214A153}" dt="2024-10-20T18:11:21.105" v="1146"/>
          <pc:sldLayoutMkLst>
            <pc:docMk/>
            <pc:sldMasterMk cId="1849230588" sldId="2147483660"/>
            <pc:sldLayoutMk cId="1590331775" sldId="2147483663"/>
          </pc:sldLayoutMkLst>
          <pc:spChg chg="mod">
            <ac:chgData name="McNally, Barry (CED)" userId="7566a827-7864-449b-a56e-0aaa2dc6593f" providerId="ADAL" clId="{E4E12A9A-D205-47A0-8084-DB554214A153}" dt="2024-10-20T18:11:21.105" v="1146"/>
            <ac:spMkLst>
              <pc:docMk/>
              <pc:sldMasterMk cId="1849230588" sldId="2147483660"/>
              <pc:sldLayoutMk cId="1590331775" sldId="2147483663"/>
              <ac:spMk id="5" creationId="{2D1DE354-0075-CC54-7CA0-809BFD081D5A}"/>
            </ac:spMkLst>
          </pc:spChg>
        </pc:sldLayoutChg>
        <pc:sldLayoutChg chg="modSp mod">
          <pc:chgData name="McNally, Barry (CED)" userId="7566a827-7864-449b-a56e-0aaa2dc6593f" providerId="ADAL" clId="{E4E12A9A-D205-47A0-8084-DB554214A153}" dt="2024-10-20T18:11:21.105" v="1148"/>
          <pc:sldLayoutMkLst>
            <pc:docMk/>
            <pc:sldMasterMk cId="1849230588" sldId="2147483660"/>
            <pc:sldLayoutMk cId="4169442941" sldId="2147483664"/>
          </pc:sldLayoutMkLst>
          <pc:spChg chg="mod">
            <ac:chgData name="McNally, Barry (CED)" userId="7566a827-7864-449b-a56e-0aaa2dc6593f" providerId="ADAL" clId="{E4E12A9A-D205-47A0-8084-DB554214A153}" dt="2024-10-20T18:11:21.105" v="1148"/>
            <ac:spMkLst>
              <pc:docMk/>
              <pc:sldMasterMk cId="1849230588" sldId="2147483660"/>
              <pc:sldLayoutMk cId="4169442941" sldId="2147483664"/>
              <ac:spMk id="6" creationId="{5297B77C-87B0-FF54-71FC-E7DBDFBD974A}"/>
            </ac:spMkLst>
          </pc:spChg>
        </pc:sldLayoutChg>
        <pc:sldLayoutChg chg="modSp mod">
          <pc:chgData name="McNally, Barry (CED)" userId="7566a827-7864-449b-a56e-0aaa2dc6593f" providerId="ADAL" clId="{E4E12A9A-D205-47A0-8084-DB554214A153}" dt="2024-10-20T18:11:21.121" v="1150"/>
          <pc:sldLayoutMkLst>
            <pc:docMk/>
            <pc:sldMasterMk cId="1849230588" sldId="2147483660"/>
            <pc:sldLayoutMk cId="484699699" sldId="2147483665"/>
          </pc:sldLayoutMkLst>
          <pc:spChg chg="mod">
            <ac:chgData name="McNally, Barry (CED)" userId="7566a827-7864-449b-a56e-0aaa2dc6593f" providerId="ADAL" clId="{E4E12A9A-D205-47A0-8084-DB554214A153}" dt="2024-10-20T18:11:21.121" v="1150"/>
            <ac:spMkLst>
              <pc:docMk/>
              <pc:sldMasterMk cId="1849230588" sldId="2147483660"/>
              <pc:sldLayoutMk cId="484699699" sldId="2147483665"/>
              <ac:spMk id="8" creationId="{2BB3F453-9D9F-C262-15DA-81E4EBC66276}"/>
            </ac:spMkLst>
          </pc:spChg>
        </pc:sldLayoutChg>
        <pc:sldLayoutChg chg="modSp mod">
          <pc:chgData name="McNally, Barry (CED)" userId="7566a827-7864-449b-a56e-0aaa2dc6593f" providerId="ADAL" clId="{E4E12A9A-D205-47A0-8084-DB554214A153}" dt="2024-10-20T18:11:21.121" v="1152"/>
          <pc:sldLayoutMkLst>
            <pc:docMk/>
            <pc:sldMasterMk cId="1849230588" sldId="2147483660"/>
            <pc:sldLayoutMk cId="259145500" sldId="2147483666"/>
          </pc:sldLayoutMkLst>
          <pc:spChg chg="mod">
            <ac:chgData name="McNally, Barry (CED)" userId="7566a827-7864-449b-a56e-0aaa2dc6593f" providerId="ADAL" clId="{E4E12A9A-D205-47A0-8084-DB554214A153}" dt="2024-10-20T18:11:21.121" v="1152"/>
            <ac:spMkLst>
              <pc:docMk/>
              <pc:sldMasterMk cId="1849230588" sldId="2147483660"/>
              <pc:sldLayoutMk cId="259145500" sldId="2147483666"/>
              <ac:spMk id="4" creationId="{FE0B1B01-4D25-9430-3EEE-4F99FD0089F1}"/>
            </ac:spMkLst>
          </pc:spChg>
        </pc:sldLayoutChg>
        <pc:sldLayoutChg chg="modSp mod">
          <pc:chgData name="McNally, Barry (CED)" userId="7566a827-7864-449b-a56e-0aaa2dc6593f" providerId="ADAL" clId="{E4E12A9A-D205-47A0-8084-DB554214A153}" dt="2024-10-20T18:11:21.134" v="1154"/>
          <pc:sldLayoutMkLst>
            <pc:docMk/>
            <pc:sldMasterMk cId="1849230588" sldId="2147483660"/>
            <pc:sldLayoutMk cId="2162203512" sldId="2147483667"/>
          </pc:sldLayoutMkLst>
          <pc:spChg chg="mod">
            <ac:chgData name="McNally, Barry (CED)" userId="7566a827-7864-449b-a56e-0aaa2dc6593f" providerId="ADAL" clId="{E4E12A9A-D205-47A0-8084-DB554214A153}" dt="2024-10-20T18:11:21.134" v="1154"/>
            <ac:spMkLst>
              <pc:docMk/>
              <pc:sldMasterMk cId="1849230588" sldId="2147483660"/>
              <pc:sldLayoutMk cId="2162203512" sldId="2147483667"/>
              <ac:spMk id="3" creationId="{EC656CDA-8C15-E04D-5933-2239F1B0B25C}"/>
            </ac:spMkLst>
          </pc:spChg>
        </pc:sldLayoutChg>
        <pc:sldLayoutChg chg="modSp mod">
          <pc:chgData name="McNally, Barry (CED)" userId="7566a827-7864-449b-a56e-0aaa2dc6593f" providerId="ADAL" clId="{E4E12A9A-D205-47A0-8084-DB554214A153}" dt="2024-10-20T18:11:21.134" v="1156"/>
          <pc:sldLayoutMkLst>
            <pc:docMk/>
            <pc:sldMasterMk cId="1849230588" sldId="2147483660"/>
            <pc:sldLayoutMk cId="675601254" sldId="2147483668"/>
          </pc:sldLayoutMkLst>
          <pc:spChg chg="mod">
            <ac:chgData name="McNally, Barry (CED)" userId="7566a827-7864-449b-a56e-0aaa2dc6593f" providerId="ADAL" clId="{E4E12A9A-D205-47A0-8084-DB554214A153}" dt="2024-10-20T18:11:21.134" v="1156"/>
            <ac:spMkLst>
              <pc:docMk/>
              <pc:sldMasterMk cId="1849230588" sldId="2147483660"/>
              <pc:sldLayoutMk cId="675601254" sldId="2147483668"/>
              <ac:spMk id="6" creationId="{F72B30F2-E50D-0106-D454-888C4CD22CBC}"/>
            </ac:spMkLst>
          </pc:spChg>
        </pc:sldLayoutChg>
        <pc:sldLayoutChg chg="modSp mod">
          <pc:chgData name="McNally, Barry (CED)" userId="7566a827-7864-449b-a56e-0aaa2dc6593f" providerId="ADAL" clId="{E4E12A9A-D205-47A0-8084-DB554214A153}" dt="2024-10-20T18:11:21.134" v="1158"/>
          <pc:sldLayoutMkLst>
            <pc:docMk/>
            <pc:sldMasterMk cId="1849230588" sldId="2147483660"/>
            <pc:sldLayoutMk cId="3870952766" sldId="2147483669"/>
          </pc:sldLayoutMkLst>
          <pc:spChg chg="mod">
            <ac:chgData name="McNally, Barry (CED)" userId="7566a827-7864-449b-a56e-0aaa2dc6593f" providerId="ADAL" clId="{E4E12A9A-D205-47A0-8084-DB554214A153}" dt="2024-10-20T18:11:21.134" v="1158"/>
            <ac:spMkLst>
              <pc:docMk/>
              <pc:sldMasterMk cId="1849230588" sldId="2147483660"/>
              <pc:sldLayoutMk cId="3870952766" sldId="2147483669"/>
              <ac:spMk id="6" creationId="{6C555CE3-6154-4E4A-0430-13846E7A4D5B}"/>
            </ac:spMkLst>
          </pc:spChg>
        </pc:sldLayoutChg>
        <pc:sldLayoutChg chg="modSp mod">
          <pc:chgData name="McNally, Barry (CED)" userId="7566a827-7864-449b-a56e-0aaa2dc6593f" providerId="ADAL" clId="{E4E12A9A-D205-47A0-8084-DB554214A153}" dt="2024-10-20T18:11:21.150" v="1160"/>
          <pc:sldLayoutMkLst>
            <pc:docMk/>
            <pc:sldMasterMk cId="1849230588" sldId="2147483660"/>
            <pc:sldLayoutMk cId="3145252373" sldId="2147483670"/>
          </pc:sldLayoutMkLst>
          <pc:spChg chg="mod">
            <ac:chgData name="McNally, Barry (CED)" userId="7566a827-7864-449b-a56e-0aaa2dc6593f" providerId="ADAL" clId="{E4E12A9A-D205-47A0-8084-DB554214A153}" dt="2024-10-20T18:11:21.150" v="1160"/>
            <ac:spMkLst>
              <pc:docMk/>
              <pc:sldMasterMk cId="1849230588" sldId="2147483660"/>
              <pc:sldLayoutMk cId="3145252373" sldId="2147483670"/>
              <ac:spMk id="5" creationId="{041B6EE6-068F-CA86-E4A2-D6F8DD3AE9D9}"/>
            </ac:spMkLst>
          </pc:spChg>
        </pc:sldLayoutChg>
        <pc:sldLayoutChg chg="modSp mod">
          <pc:chgData name="McNally, Barry (CED)" userId="7566a827-7864-449b-a56e-0aaa2dc6593f" providerId="ADAL" clId="{E4E12A9A-D205-47A0-8084-DB554214A153}" dt="2024-10-20T18:11:21.150" v="1162"/>
          <pc:sldLayoutMkLst>
            <pc:docMk/>
            <pc:sldMasterMk cId="1849230588" sldId="2147483660"/>
            <pc:sldLayoutMk cId="1110574731" sldId="2147483671"/>
          </pc:sldLayoutMkLst>
          <pc:spChg chg="mod">
            <ac:chgData name="McNally, Barry (CED)" userId="7566a827-7864-449b-a56e-0aaa2dc6593f" providerId="ADAL" clId="{E4E12A9A-D205-47A0-8084-DB554214A153}" dt="2024-10-20T18:11:21.150" v="1162"/>
            <ac:spMkLst>
              <pc:docMk/>
              <pc:sldMasterMk cId="1849230588" sldId="2147483660"/>
              <pc:sldLayoutMk cId="1110574731" sldId="2147483671"/>
              <ac:spMk id="5" creationId="{EA2C43E3-C5F7-E3B5-D60F-EA78FA6AEEDD}"/>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'Successful projects'!$C$3</c:f>
              <c:strCache>
                <c:ptCount val="1"/>
                <c:pt idx="0">
                  <c:v> Funded Innovation Projects by Local Authority / HSCP</c:v>
                </c:pt>
              </c:strCache>
            </c:strRef>
          </c:tx>
          <c:spPr>
            <a:ln>
              <a:noFill/>
            </a:ln>
          </c:spPr>
          <c:dPt>
            <c:idx val="0"/>
            <c:bubble3D val="0"/>
            <c:spPr>
              <a:solidFill>
                <a:srgbClr val="EAB414"/>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BC98-4661-B8B7-8C35A4CF9903}"/>
              </c:ext>
            </c:extLst>
          </c:dPt>
          <c:dPt>
            <c:idx val="1"/>
            <c:bubble3D val="0"/>
            <c:spPr>
              <a:solidFill>
                <a:srgbClr val="660066"/>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3-BC98-4661-B8B7-8C35A4CF9903}"/>
              </c:ext>
            </c:extLst>
          </c:dPt>
          <c:dPt>
            <c:idx val="2"/>
            <c:bubble3D val="0"/>
            <c:spPr>
              <a:solidFill>
                <a:srgbClr val="FF9900"/>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5-BC98-4661-B8B7-8C35A4CF9903}"/>
              </c:ext>
            </c:extLst>
          </c:dPt>
          <c:dPt>
            <c:idx val="3"/>
            <c:bubble3D val="0"/>
            <c:spPr>
              <a:solidFill>
                <a:srgbClr val="92D050"/>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7-BC98-4661-B8B7-8C35A4CF9903}"/>
              </c:ext>
            </c:extLst>
          </c:dPt>
          <c:dPt>
            <c:idx val="4"/>
            <c:bubble3D val="0"/>
            <c:spPr>
              <a:solidFill>
                <a:schemeClr val="accent1"/>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9-BC98-4661-B8B7-8C35A4CF9903}"/>
              </c:ext>
            </c:extLst>
          </c:dPt>
          <c:dPt>
            <c:idx val="5"/>
            <c:bubble3D val="0"/>
            <c:spPr>
              <a:solidFill>
                <a:srgbClr val="FF6699"/>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B-BC98-4661-B8B7-8C35A4CF9903}"/>
              </c:ext>
            </c:extLst>
          </c:dPt>
          <c:dPt>
            <c:idx val="6"/>
            <c:bubble3D val="0"/>
            <c:spPr>
              <a:solidFill>
                <a:srgbClr val="006699"/>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D-BC98-4661-B8B7-8C35A4CF9903}"/>
              </c:ext>
            </c:extLst>
          </c:dPt>
          <c:dPt>
            <c:idx val="7"/>
            <c:bubble3D val="0"/>
            <c:spPr>
              <a:gradFill rotWithShape="1">
                <a:gsLst>
                  <a:gs pos="0">
                    <a:schemeClr val="accent2">
                      <a:lumMod val="60000"/>
                      <a:tint val="50000"/>
                      <a:satMod val="300000"/>
                    </a:schemeClr>
                  </a:gs>
                  <a:gs pos="35000">
                    <a:schemeClr val="accent2">
                      <a:lumMod val="60000"/>
                      <a:tint val="37000"/>
                      <a:satMod val="300000"/>
                    </a:schemeClr>
                  </a:gs>
                  <a:gs pos="100000">
                    <a:schemeClr val="accent2">
                      <a:lumMod val="60000"/>
                      <a:tint val="15000"/>
                      <a:satMod val="350000"/>
                    </a:schemeClr>
                  </a:gs>
                </a:gsLst>
                <a:lin ang="16200000" scaled="1"/>
              </a:gra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F-BC98-4661-B8B7-8C35A4CF9903}"/>
              </c:ext>
            </c:extLst>
          </c:dPt>
          <c:cat>
            <c:strRef>
              <c:f>'Successful projects'!$B$4:$B$11</c:f>
              <c:strCache>
                <c:ptCount val="8"/>
                <c:pt idx="0">
                  <c:v>Glasgow</c:v>
                </c:pt>
                <c:pt idx="1">
                  <c:v>Renfrewshire</c:v>
                </c:pt>
                <c:pt idx="2">
                  <c:v>North Lanarkshire</c:v>
                </c:pt>
                <c:pt idx="3">
                  <c:v>East Renfrewshire</c:v>
                </c:pt>
                <c:pt idx="4">
                  <c:v>South Lanarkshire</c:v>
                </c:pt>
                <c:pt idx="5">
                  <c:v>Inverclyde</c:v>
                </c:pt>
                <c:pt idx="6">
                  <c:v>West Dunbartonshire</c:v>
                </c:pt>
                <c:pt idx="7">
                  <c:v>East Dunbartonshire</c:v>
                </c:pt>
              </c:strCache>
            </c:strRef>
          </c:cat>
          <c:val>
            <c:numRef>
              <c:f>'Successful projects'!$C$4:$C$11</c:f>
              <c:numCache>
                <c:formatCode>General</c:formatCode>
                <c:ptCount val="8"/>
                <c:pt idx="0">
                  <c:v>3</c:v>
                </c:pt>
                <c:pt idx="1">
                  <c:v>2</c:v>
                </c:pt>
                <c:pt idx="2">
                  <c:v>2</c:v>
                </c:pt>
                <c:pt idx="3">
                  <c:v>1</c:v>
                </c:pt>
                <c:pt idx="4">
                  <c:v>1</c:v>
                </c:pt>
                <c:pt idx="5">
                  <c:v>1</c:v>
                </c:pt>
                <c:pt idx="6">
                  <c:v>1</c:v>
                </c:pt>
                <c:pt idx="7">
                  <c:v>0</c:v>
                </c:pt>
              </c:numCache>
            </c:numRef>
          </c:val>
          <c:extLst>
            <c:ext xmlns:c16="http://schemas.microsoft.com/office/drawing/2014/chart" uri="{C3380CC4-5D6E-409C-BE32-E72D297353CC}">
              <c16:uniqueId val="{00000010-BC98-4661-B8B7-8C35A4CF990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6CC7F7-03BB-41A3-8B07-4925F77CBAB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F2148E8C-380B-4CDA-98C9-AB3EAB220641}">
      <dgm:prSet phldrT="[Text]" custT="1"/>
      <dgm:spPr>
        <a:solidFill>
          <a:schemeClr val="bg1">
            <a:lumMod val="65000"/>
          </a:schemeClr>
        </a:solidFill>
      </dgm:spPr>
      <dgm:t>
        <a:bodyPr/>
        <a:lstStyle/>
        <a:p>
          <a:r>
            <a:rPr lang="en-GB" sz="2400" b="0" dirty="0">
              <a:latin typeface="+mn-lt"/>
            </a:rPr>
            <a:t>2014</a:t>
          </a:r>
        </a:p>
      </dgm:t>
    </dgm:pt>
    <dgm:pt modelId="{F7AB9E57-DDD2-41CA-8E88-CBA9959B20A0}" type="parTrans" cxnId="{3EFC0BDA-F3AB-481E-B3D4-CB2B35898290}">
      <dgm:prSet/>
      <dgm:spPr/>
      <dgm:t>
        <a:bodyPr/>
        <a:lstStyle/>
        <a:p>
          <a:endParaRPr lang="en-GB" sz="1400" b="0">
            <a:latin typeface="+mn-lt"/>
          </a:endParaRPr>
        </a:p>
      </dgm:t>
    </dgm:pt>
    <dgm:pt modelId="{546C29BB-91AC-4974-975B-BA04B84E818B}" type="sibTrans" cxnId="{3EFC0BDA-F3AB-481E-B3D4-CB2B35898290}">
      <dgm:prSet/>
      <dgm:spPr/>
      <dgm:t>
        <a:bodyPr/>
        <a:lstStyle/>
        <a:p>
          <a:endParaRPr lang="en-GB" sz="1400" b="0">
            <a:latin typeface="+mn-lt"/>
          </a:endParaRPr>
        </a:p>
      </dgm:t>
    </dgm:pt>
    <dgm:pt modelId="{F4B40E7F-4B5F-41B5-9D10-D7457EFD1254}">
      <dgm:prSet phldrT="[Text]" custT="1"/>
      <dgm:spPr>
        <a:solidFill>
          <a:schemeClr val="bg1">
            <a:lumMod val="65000"/>
          </a:schemeClr>
        </a:solidFill>
      </dgm:spPr>
      <dgm:t>
        <a:bodyPr/>
        <a:lstStyle/>
        <a:p>
          <a:r>
            <a:rPr lang="en-GB" sz="2400" b="0" dirty="0">
              <a:latin typeface="+mn-lt"/>
            </a:rPr>
            <a:t>2015</a:t>
          </a:r>
        </a:p>
      </dgm:t>
    </dgm:pt>
    <dgm:pt modelId="{6216B7F1-62E3-48D2-B371-BACF65F87148}" type="parTrans" cxnId="{6E6D6724-42CD-4E4E-9ACF-786C2293283F}">
      <dgm:prSet/>
      <dgm:spPr/>
      <dgm:t>
        <a:bodyPr/>
        <a:lstStyle/>
        <a:p>
          <a:endParaRPr lang="en-GB" sz="1400" b="0">
            <a:latin typeface="+mn-lt"/>
          </a:endParaRPr>
        </a:p>
      </dgm:t>
    </dgm:pt>
    <dgm:pt modelId="{88FB3D44-DAF4-401E-BE75-B7ACEF402C9A}" type="sibTrans" cxnId="{6E6D6724-42CD-4E4E-9ACF-786C2293283F}">
      <dgm:prSet/>
      <dgm:spPr/>
      <dgm:t>
        <a:bodyPr/>
        <a:lstStyle/>
        <a:p>
          <a:endParaRPr lang="en-GB" sz="1400" b="0">
            <a:latin typeface="+mn-lt"/>
          </a:endParaRPr>
        </a:p>
      </dgm:t>
    </dgm:pt>
    <dgm:pt modelId="{0A25DE01-ECC3-46C5-8976-4ACF218E297C}">
      <dgm:prSet phldrT="[Text]" custT="1"/>
      <dgm:spPr>
        <a:solidFill>
          <a:schemeClr val="bg1">
            <a:lumMod val="65000"/>
          </a:schemeClr>
        </a:solidFill>
      </dgm:spPr>
      <dgm:t>
        <a:bodyPr/>
        <a:lstStyle/>
        <a:p>
          <a:r>
            <a:rPr lang="en-GB" sz="2400" b="0" dirty="0">
              <a:latin typeface="+mn-lt"/>
            </a:rPr>
            <a:t>2016</a:t>
          </a:r>
        </a:p>
      </dgm:t>
    </dgm:pt>
    <dgm:pt modelId="{200F95BE-9546-4436-BE47-95C44349D379}" type="parTrans" cxnId="{0994239C-49D9-4D82-9D5D-973439044847}">
      <dgm:prSet/>
      <dgm:spPr/>
      <dgm:t>
        <a:bodyPr/>
        <a:lstStyle/>
        <a:p>
          <a:endParaRPr lang="en-GB" sz="1400" b="0">
            <a:latin typeface="+mn-lt"/>
          </a:endParaRPr>
        </a:p>
      </dgm:t>
    </dgm:pt>
    <dgm:pt modelId="{A71825B0-D4ED-4192-929B-8D2129A55125}" type="sibTrans" cxnId="{0994239C-49D9-4D82-9D5D-973439044847}">
      <dgm:prSet/>
      <dgm:spPr/>
      <dgm:t>
        <a:bodyPr/>
        <a:lstStyle/>
        <a:p>
          <a:endParaRPr lang="en-GB" sz="1400" b="0">
            <a:latin typeface="+mn-lt"/>
          </a:endParaRPr>
        </a:p>
      </dgm:t>
    </dgm:pt>
    <dgm:pt modelId="{F9A26CBB-65ED-4A4C-A3C8-5AD9A2BFE350}">
      <dgm:prSet phldrT="[Text]" custT="1"/>
      <dgm:spPr>
        <a:solidFill>
          <a:schemeClr val="bg1">
            <a:lumMod val="65000"/>
          </a:schemeClr>
        </a:solidFill>
      </dgm:spPr>
      <dgm:t>
        <a:bodyPr/>
        <a:lstStyle/>
        <a:p>
          <a:r>
            <a:rPr lang="en-GB" sz="2400" b="0" dirty="0">
              <a:latin typeface="+mn-lt"/>
            </a:rPr>
            <a:t>2017</a:t>
          </a:r>
        </a:p>
      </dgm:t>
    </dgm:pt>
    <dgm:pt modelId="{4E5DA04A-7E15-44F5-8840-6AF454EDFB17}" type="parTrans" cxnId="{D25D2A64-D14E-4FBA-99F3-B634ECB00CDF}">
      <dgm:prSet/>
      <dgm:spPr/>
      <dgm:t>
        <a:bodyPr/>
        <a:lstStyle/>
        <a:p>
          <a:endParaRPr lang="en-GB" sz="1400" b="0">
            <a:latin typeface="+mn-lt"/>
          </a:endParaRPr>
        </a:p>
      </dgm:t>
    </dgm:pt>
    <dgm:pt modelId="{31BE62F1-E4E4-4433-A018-B8ED083EC2EA}" type="sibTrans" cxnId="{D25D2A64-D14E-4FBA-99F3-B634ECB00CDF}">
      <dgm:prSet/>
      <dgm:spPr/>
      <dgm:t>
        <a:bodyPr/>
        <a:lstStyle/>
        <a:p>
          <a:endParaRPr lang="en-GB" sz="1400" b="0">
            <a:latin typeface="+mn-lt"/>
          </a:endParaRPr>
        </a:p>
      </dgm:t>
    </dgm:pt>
    <dgm:pt modelId="{F2E4EF1F-3F6F-4268-A6ED-962716435D4D}">
      <dgm:prSet phldrT="[Text]" custT="1"/>
      <dgm:spPr>
        <a:solidFill>
          <a:schemeClr val="bg1">
            <a:lumMod val="65000"/>
          </a:schemeClr>
        </a:solidFill>
      </dgm:spPr>
      <dgm:t>
        <a:bodyPr/>
        <a:lstStyle/>
        <a:p>
          <a:r>
            <a:rPr lang="en-GB" sz="2400" b="0" dirty="0">
              <a:latin typeface="+mn-lt"/>
            </a:rPr>
            <a:t>2018</a:t>
          </a:r>
        </a:p>
      </dgm:t>
    </dgm:pt>
    <dgm:pt modelId="{38A16D5D-15FC-4980-836F-AC2159B04532}" type="parTrans" cxnId="{0B59A3AC-4410-432C-896F-F122C367B65E}">
      <dgm:prSet/>
      <dgm:spPr/>
      <dgm:t>
        <a:bodyPr/>
        <a:lstStyle/>
        <a:p>
          <a:endParaRPr lang="en-GB" sz="1400" b="0">
            <a:latin typeface="+mn-lt"/>
          </a:endParaRPr>
        </a:p>
      </dgm:t>
    </dgm:pt>
    <dgm:pt modelId="{1758B983-7E64-45C1-9909-863D2E04B497}" type="sibTrans" cxnId="{0B59A3AC-4410-432C-896F-F122C367B65E}">
      <dgm:prSet/>
      <dgm:spPr/>
      <dgm:t>
        <a:bodyPr/>
        <a:lstStyle/>
        <a:p>
          <a:endParaRPr lang="en-GB" sz="1400" b="0">
            <a:latin typeface="+mn-lt"/>
          </a:endParaRPr>
        </a:p>
      </dgm:t>
    </dgm:pt>
    <dgm:pt modelId="{33D38E76-36ED-491A-9345-6393AB82E777}">
      <dgm:prSet phldrT="[Text]" custT="1"/>
      <dgm:spPr>
        <a:solidFill>
          <a:schemeClr val="bg1">
            <a:lumMod val="65000"/>
          </a:schemeClr>
        </a:solidFill>
      </dgm:spPr>
      <dgm:t>
        <a:bodyPr/>
        <a:lstStyle/>
        <a:p>
          <a:r>
            <a:rPr lang="en-GB" sz="2400" b="0" dirty="0">
              <a:latin typeface="+mn-lt"/>
            </a:rPr>
            <a:t>2019</a:t>
          </a:r>
        </a:p>
      </dgm:t>
    </dgm:pt>
    <dgm:pt modelId="{AB72EAC3-BC01-44CB-85D0-49C132DF69B2}" type="parTrans" cxnId="{11E519D3-2E4E-4DAA-89D8-FF9D9B8B1F29}">
      <dgm:prSet/>
      <dgm:spPr/>
      <dgm:t>
        <a:bodyPr/>
        <a:lstStyle/>
        <a:p>
          <a:endParaRPr lang="en-GB" sz="1400" b="0">
            <a:latin typeface="+mn-lt"/>
          </a:endParaRPr>
        </a:p>
      </dgm:t>
    </dgm:pt>
    <dgm:pt modelId="{8B2CA5D9-4BA5-429E-8860-F60B3E4B2F7A}" type="sibTrans" cxnId="{11E519D3-2E4E-4DAA-89D8-FF9D9B8B1F29}">
      <dgm:prSet/>
      <dgm:spPr/>
      <dgm:t>
        <a:bodyPr/>
        <a:lstStyle/>
        <a:p>
          <a:endParaRPr lang="en-GB" sz="1400" b="0">
            <a:latin typeface="+mn-lt"/>
          </a:endParaRPr>
        </a:p>
      </dgm:t>
    </dgm:pt>
    <dgm:pt modelId="{02654191-3B1D-46B6-81BC-665FCB544F33}">
      <dgm:prSet phldrT="[Text]" custT="1"/>
      <dgm:spPr>
        <a:solidFill>
          <a:schemeClr val="bg1">
            <a:lumMod val="65000"/>
          </a:schemeClr>
        </a:solidFill>
      </dgm:spPr>
      <dgm:t>
        <a:bodyPr/>
        <a:lstStyle/>
        <a:p>
          <a:r>
            <a:rPr lang="en-GB" sz="2400" b="0" dirty="0">
              <a:latin typeface="+mn-lt"/>
            </a:rPr>
            <a:t>2020</a:t>
          </a:r>
        </a:p>
      </dgm:t>
    </dgm:pt>
    <dgm:pt modelId="{01C24828-E8D5-4192-8F65-61B5DF927030}" type="parTrans" cxnId="{070649F8-DC69-4760-AAC5-A893F8C3F521}">
      <dgm:prSet/>
      <dgm:spPr/>
      <dgm:t>
        <a:bodyPr/>
        <a:lstStyle/>
        <a:p>
          <a:endParaRPr lang="en-GB" sz="1400" b="0">
            <a:latin typeface="+mn-lt"/>
          </a:endParaRPr>
        </a:p>
      </dgm:t>
    </dgm:pt>
    <dgm:pt modelId="{644CB09D-0DD3-4422-BC62-FD1647F20C2E}" type="sibTrans" cxnId="{070649F8-DC69-4760-AAC5-A893F8C3F521}">
      <dgm:prSet/>
      <dgm:spPr/>
      <dgm:t>
        <a:bodyPr/>
        <a:lstStyle/>
        <a:p>
          <a:endParaRPr lang="en-GB" sz="1400" b="0">
            <a:latin typeface="+mn-lt"/>
          </a:endParaRPr>
        </a:p>
      </dgm:t>
    </dgm:pt>
    <dgm:pt modelId="{D2DC9028-400B-42AA-8006-BCF3239FBFB1}">
      <dgm:prSet phldrT="[Text]" custT="1"/>
      <dgm:spPr>
        <a:solidFill>
          <a:schemeClr val="bg1">
            <a:lumMod val="65000"/>
          </a:schemeClr>
        </a:solidFill>
      </dgm:spPr>
      <dgm:t>
        <a:bodyPr/>
        <a:lstStyle/>
        <a:p>
          <a:r>
            <a:rPr lang="en-GB" sz="2400" b="0" dirty="0">
              <a:latin typeface="+mn-lt"/>
            </a:rPr>
            <a:t>2021</a:t>
          </a:r>
        </a:p>
      </dgm:t>
    </dgm:pt>
    <dgm:pt modelId="{28901885-3E73-458A-9222-A3ABF86A25AC}" type="parTrans" cxnId="{0597CD62-EE88-4F59-96C6-30ED940C16AA}">
      <dgm:prSet/>
      <dgm:spPr/>
      <dgm:t>
        <a:bodyPr/>
        <a:lstStyle/>
        <a:p>
          <a:endParaRPr lang="en-GB" sz="1400" b="0">
            <a:latin typeface="+mn-lt"/>
          </a:endParaRPr>
        </a:p>
      </dgm:t>
    </dgm:pt>
    <dgm:pt modelId="{3362EC29-4F18-4651-839F-489D8F9F4E80}" type="sibTrans" cxnId="{0597CD62-EE88-4F59-96C6-30ED940C16AA}">
      <dgm:prSet/>
      <dgm:spPr/>
      <dgm:t>
        <a:bodyPr/>
        <a:lstStyle/>
        <a:p>
          <a:endParaRPr lang="en-GB" sz="1400" b="0">
            <a:latin typeface="+mn-lt"/>
          </a:endParaRPr>
        </a:p>
      </dgm:t>
    </dgm:pt>
    <dgm:pt modelId="{A1797C7F-9733-4EFB-9708-BA3CC884F562}">
      <dgm:prSet phldrT="[Text]" custT="1"/>
      <dgm:spPr>
        <a:solidFill>
          <a:schemeClr val="bg1">
            <a:lumMod val="65000"/>
          </a:schemeClr>
        </a:solidFill>
      </dgm:spPr>
      <dgm:t>
        <a:bodyPr/>
        <a:lstStyle/>
        <a:p>
          <a:r>
            <a:rPr lang="en-GB" sz="2400" b="0" dirty="0">
              <a:latin typeface="+mn-lt"/>
            </a:rPr>
            <a:t>2022</a:t>
          </a:r>
        </a:p>
      </dgm:t>
    </dgm:pt>
    <dgm:pt modelId="{5F338557-587B-42DD-826C-759FF4BF6433}" type="parTrans" cxnId="{F4067965-1E87-4479-8897-FC4787E956D8}">
      <dgm:prSet/>
      <dgm:spPr/>
      <dgm:t>
        <a:bodyPr/>
        <a:lstStyle/>
        <a:p>
          <a:endParaRPr lang="en-GB" sz="1400" b="0">
            <a:latin typeface="+mn-lt"/>
          </a:endParaRPr>
        </a:p>
      </dgm:t>
    </dgm:pt>
    <dgm:pt modelId="{7A7510A1-ED85-43EB-9252-C2A188EAC700}" type="sibTrans" cxnId="{F4067965-1E87-4479-8897-FC4787E956D8}">
      <dgm:prSet/>
      <dgm:spPr/>
      <dgm:t>
        <a:bodyPr/>
        <a:lstStyle/>
        <a:p>
          <a:endParaRPr lang="en-GB" sz="1400" b="0">
            <a:latin typeface="+mn-lt"/>
          </a:endParaRPr>
        </a:p>
      </dgm:t>
    </dgm:pt>
    <dgm:pt modelId="{CE640E80-371A-4881-8E3E-0AB76EDFAD8A}">
      <dgm:prSet phldrT="[Text]" custT="1"/>
      <dgm:spPr>
        <a:solidFill>
          <a:schemeClr val="bg1">
            <a:lumMod val="65000"/>
          </a:schemeClr>
        </a:solidFill>
      </dgm:spPr>
      <dgm:t>
        <a:bodyPr/>
        <a:lstStyle/>
        <a:p>
          <a:r>
            <a:rPr lang="en-GB" sz="2400" b="0" dirty="0">
              <a:latin typeface="+mn-lt"/>
            </a:rPr>
            <a:t>2023</a:t>
          </a:r>
        </a:p>
      </dgm:t>
    </dgm:pt>
    <dgm:pt modelId="{DA1B889E-CF24-421E-84E3-95D714137B9D}" type="parTrans" cxnId="{F2954B3C-A772-499E-AFBB-B47CF3E8F27C}">
      <dgm:prSet/>
      <dgm:spPr/>
      <dgm:t>
        <a:bodyPr/>
        <a:lstStyle/>
        <a:p>
          <a:endParaRPr lang="en-GB" sz="1400" b="0">
            <a:latin typeface="+mn-lt"/>
          </a:endParaRPr>
        </a:p>
      </dgm:t>
    </dgm:pt>
    <dgm:pt modelId="{6A596012-6890-4583-BA2A-A99A2F9AF887}" type="sibTrans" cxnId="{F2954B3C-A772-499E-AFBB-B47CF3E8F27C}">
      <dgm:prSet/>
      <dgm:spPr/>
      <dgm:t>
        <a:bodyPr/>
        <a:lstStyle/>
        <a:p>
          <a:endParaRPr lang="en-GB" sz="1400" b="0">
            <a:latin typeface="+mn-lt"/>
          </a:endParaRPr>
        </a:p>
      </dgm:t>
    </dgm:pt>
    <dgm:pt modelId="{5BC33643-E4B2-4EE0-9506-F12D56E85595}">
      <dgm:prSet phldrT="[Text]" custT="1"/>
      <dgm:spPr>
        <a:solidFill>
          <a:schemeClr val="bg1">
            <a:lumMod val="65000"/>
          </a:schemeClr>
        </a:solidFill>
      </dgm:spPr>
      <dgm:t>
        <a:bodyPr/>
        <a:lstStyle/>
        <a:p>
          <a:r>
            <a:rPr lang="en-GB" sz="2400" b="0" dirty="0">
              <a:latin typeface="+mn-lt"/>
            </a:rPr>
            <a:t>2024</a:t>
          </a:r>
        </a:p>
      </dgm:t>
    </dgm:pt>
    <dgm:pt modelId="{80AE62C6-79DE-4294-BE1D-011C6F77BBA8}" type="parTrans" cxnId="{4B957751-3912-4FDA-B597-977DB6E7BAD5}">
      <dgm:prSet/>
      <dgm:spPr/>
      <dgm:t>
        <a:bodyPr/>
        <a:lstStyle/>
        <a:p>
          <a:endParaRPr lang="en-GB"/>
        </a:p>
      </dgm:t>
    </dgm:pt>
    <dgm:pt modelId="{AED09E2E-5CC3-4136-8FF3-61E6B7A78897}" type="sibTrans" cxnId="{4B957751-3912-4FDA-B597-977DB6E7BAD5}">
      <dgm:prSet/>
      <dgm:spPr/>
      <dgm:t>
        <a:bodyPr/>
        <a:lstStyle/>
        <a:p>
          <a:endParaRPr lang="en-GB"/>
        </a:p>
      </dgm:t>
    </dgm:pt>
    <dgm:pt modelId="{C1F51B03-564C-40D5-8492-FBF1309A0D6B}" type="pres">
      <dgm:prSet presAssocID="{AD6CC7F7-03BB-41A3-8B07-4925F77CBAB6}" presName="diagram" presStyleCnt="0">
        <dgm:presLayoutVars>
          <dgm:dir/>
          <dgm:resizeHandles val="exact"/>
        </dgm:presLayoutVars>
      </dgm:prSet>
      <dgm:spPr/>
    </dgm:pt>
    <dgm:pt modelId="{E54B1536-6706-46BE-A0E2-5A8A600A54DB}" type="pres">
      <dgm:prSet presAssocID="{F2148E8C-380B-4CDA-98C9-AB3EAB220641}" presName="node" presStyleLbl="node1" presStyleIdx="0" presStyleCnt="11">
        <dgm:presLayoutVars>
          <dgm:bulletEnabled val="1"/>
        </dgm:presLayoutVars>
      </dgm:prSet>
      <dgm:spPr/>
    </dgm:pt>
    <dgm:pt modelId="{7483F75F-D734-4BA5-AA46-A350FB9D0008}" type="pres">
      <dgm:prSet presAssocID="{546C29BB-91AC-4974-975B-BA04B84E818B}" presName="sibTrans" presStyleCnt="0"/>
      <dgm:spPr/>
    </dgm:pt>
    <dgm:pt modelId="{F48910CD-6CFF-4C82-9C3C-89CEBCB8FB09}" type="pres">
      <dgm:prSet presAssocID="{F4B40E7F-4B5F-41B5-9D10-D7457EFD1254}" presName="node" presStyleLbl="node1" presStyleIdx="1" presStyleCnt="11">
        <dgm:presLayoutVars>
          <dgm:bulletEnabled val="1"/>
        </dgm:presLayoutVars>
      </dgm:prSet>
      <dgm:spPr/>
    </dgm:pt>
    <dgm:pt modelId="{25147FE7-D0A9-4676-A004-DD6EB913305C}" type="pres">
      <dgm:prSet presAssocID="{88FB3D44-DAF4-401E-BE75-B7ACEF402C9A}" presName="sibTrans" presStyleCnt="0"/>
      <dgm:spPr/>
    </dgm:pt>
    <dgm:pt modelId="{CDDCFDCE-CC0A-47F7-AE50-CA4DB06B4FF0}" type="pres">
      <dgm:prSet presAssocID="{0A25DE01-ECC3-46C5-8976-4ACF218E297C}" presName="node" presStyleLbl="node1" presStyleIdx="2" presStyleCnt="11">
        <dgm:presLayoutVars>
          <dgm:bulletEnabled val="1"/>
        </dgm:presLayoutVars>
      </dgm:prSet>
      <dgm:spPr/>
    </dgm:pt>
    <dgm:pt modelId="{76F6E901-0F1E-4C3C-AF37-50728BB0B675}" type="pres">
      <dgm:prSet presAssocID="{A71825B0-D4ED-4192-929B-8D2129A55125}" presName="sibTrans" presStyleCnt="0"/>
      <dgm:spPr/>
    </dgm:pt>
    <dgm:pt modelId="{C8E0D4DA-38D6-4A5F-8D5B-72E6F66B6874}" type="pres">
      <dgm:prSet presAssocID="{F9A26CBB-65ED-4A4C-A3C8-5AD9A2BFE350}" presName="node" presStyleLbl="node1" presStyleIdx="3" presStyleCnt="11">
        <dgm:presLayoutVars>
          <dgm:bulletEnabled val="1"/>
        </dgm:presLayoutVars>
      </dgm:prSet>
      <dgm:spPr/>
    </dgm:pt>
    <dgm:pt modelId="{BDA68577-784D-466A-9EAE-F662C8C70D90}" type="pres">
      <dgm:prSet presAssocID="{31BE62F1-E4E4-4433-A018-B8ED083EC2EA}" presName="sibTrans" presStyleCnt="0"/>
      <dgm:spPr/>
    </dgm:pt>
    <dgm:pt modelId="{FE4BCB3D-122C-46CC-B114-0F6BFE756154}" type="pres">
      <dgm:prSet presAssocID="{F2E4EF1F-3F6F-4268-A6ED-962716435D4D}" presName="node" presStyleLbl="node1" presStyleIdx="4" presStyleCnt="11">
        <dgm:presLayoutVars>
          <dgm:bulletEnabled val="1"/>
        </dgm:presLayoutVars>
      </dgm:prSet>
      <dgm:spPr/>
    </dgm:pt>
    <dgm:pt modelId="{FF942FBF-384B-4EC4-8B0B-55F4BB461623}" type="pres">
      <dgm:prSet presAssocID="{1758B983-7E64-45C1-9909-863D2E04B497}" presName="sibTrans" presStyleCnt="0"/>
      <dgm:spPr/>
    </dgm:pt>
    <dgm:pt modelId="{8DA9C352-56A0-4F0B-AEF0-2E22EED49379}" type="pres">
      <dgm:prSet presAssocID="{33D38E76-36ED-491A-9345-6393AB82E777}" presName="node" presStyleLbl="node1" presStyleIdx="5" presStyleCnt="11">
        <dgm:presLayoutVars>
          <dgm:bulletEnabled val="1"/>
        </dgm:presLayoutVars>
      </dgm:prSet>
      <dgm:spPr/>
    </dgm:pt>
    <dgm:pt modelId="{A7201A3D-12F2-4AF8-8DD1-6B7E4BED7E6F}" type="pres">
      <dgm:prSet presAssocID="{8B2CA5D9-4BA5-429E-8860-F60B3E4B2F7A}" presName="sibTrans" presStyleCnt="0"/>
      <dgm:spPr/>
    </dgm:pt>
    <dgm:pt modelId="{FDE6AB23-067E-43B1-A792-FF294BCDA6E1}" type="pres">
      <dgm:prSet presAssocID="{02654191-3B1D-46B6-81BC-665FCB544F33}" presName="node" presStyleLbl="node1" presStyleIdx="6" presStyleCnt="11">
        <dgm:presLayoutVars>
          <dgm:bulletEnabled val="1"/>
        </dgm:presLayoutVars>
      </dgm:prSet>
      <dgm:spPr/>
    </dgm:pt>
    <dgm:pt modelId="{F33D6FA7-E1C2-47C7-9C23-D8C0AB07FE07}" type="pres">
      <dgm:prSet presAssocID="{644CB09D-0DD3-4422-BC62-FD1647F20C2E}" presName="sibTrans" presStyleCnt="0"/>
      <dgm:spPr/>
    </dgm:pt>
    <dgm:pt modelId="{8556D359-F107-4228-ABF4-199F0C3DAF37}" type="pres">
      <dgm:prSet presAssocID="{D2DC9028-400B-42AA-8006-BCF3239FBFB1}" presName="node" presStyleLbl="node1" presStyleIdx="7" presStyleCnt="11">
        <dgm:presLayoutVars>
          <dgm:bulletEnabled val="1"/>
        </dgm:presLayoutVars>
      </dgm:prSet>
      <dgm:spPr/>
    </dgm:pt>
    <dgm:pt modelId="{51DB58BB-AD0A-4817-BBA5-39DD579A01E2}" type="pres">
      <dgm:prSet presAssocID="{3362EC29-4F18-4651-839F-489D8F9F4E80}" presName="sibTrans" presStyleCnt="0"/>
      <dgm:spPr/>
    </dgm:pt>
    <dgm:pt modelId="{9E40EBC5-5874-4ACF-B453-3ACE53AAFA2A}" type="pres">
      <dgm:prSet presAssocID="{A1797C7F-9733-4EFB-9708-BA3CC884F562}" presName="node" presStyleLbl="node1" presStyleIdx="8" presStyleCnt="11">
        <dgm:presLayoutVars>
          <dgm:bulletEnabled val="1"/>
        </dgm:presLayoutVars>
      </dgm:prSet>
      <dgm:spPr/>
    </dgm:pt>
    <dgm:pt modelId="{BD43927D-CB8A-44B7-A32F-C72D02321A0D}" type="pres">
      <dgm:prSet presAssocID="{7A7510A1-ED85-43EB-9252-C2A188EAC700}" presName="sibTrans" presStyleCnt="0"/>
      <dgm:spPr/>
    </dgm:pt>
    <dgm:pt modelId="{3D025324-5B4C-4D31-AB2E-25A89C220BA1}" type="pres">
      <dgm:prSet presAssocID="{CE640E80-371A-4881-8E3E-0AB76EDFAD8A}" presName="node" presStyleLbl="node1" presStyleIdx="9" presStyleCnt="11">
        <dgm:presLayoutVars>
          <dgm:bulletEnabled val="1"/>
        </dgm:presLayoutVars>
      </dgm:prSet>
      <dgm:spPr/>
    </dgm:pt>
    <dgm:pt modelId="{DEA595CD-E5EC-42F8-AD56-A66F7C043243}" type="pres">
      <dgm:prSet presAssocID="{6A596012-6890-4583-BA2A-A99A2F9AF887}" presName="sibTrans" presStyleCnt="0"/>
      <dgm:spPr/>
    </dgm:pt>
    <dgm:pt modelId="{FCD0E865-9760-4CFC-97E3-3CC83089B4B8}" type="pres">
      <dgm:prSet presAssocID="{5BC33643-E4B2-4EE0-9506-F12D56E85595}" presName="node" presStyleLbl="node1" presStyleIdx="10" presStyleCnt="11">
        <dgm:presLayoutVars>
          <dgm:bulletEnabled val="1"/>
        </dgm:presLayoutVars>
      </dgm:prSet>
      <dgm:spPr/>
    </dgm:pt>
  </dgm:ptLst>
  <dgm:cxnLst>
    <dgm:cxn modelId="{F2F49613-7150-4955-A20D-1636A149B4B6}" type="presOf" srcId="{AD6CC7F7-03BB-41A3-8B07-4925F77CBAB6}" destId="{C1F51B03-564C-40D5-8492-FBF1309A0D6B}" srcOrd="0" destOrd="0" presId="urn:microsoft.com/office/officeart/2005/8/layout/default"/>
    <dgm:cxn modelId="{6E6D6724-42CD-4E4E-9ACF-786C2293283F}" srcId="{AD6CC7F7-03BB-41A3-8B07-4925F77CBAB6}" destId="{F4B40E7F-4B5F-41B5-9D10-D7457EFD1254}" srcOrd="1" destOrd="0" parTransId="{6216B7F1-62E3-48D2-B371-BACF65F87148}" sibTransId="{88FB3D44-DAF4-401E-BE75-B7ACEF402C9A}"/>
    <dgm:cxn modelId="{35531433-B1BA-48CD-BF9D-E93CE83CFE89}" type="presOf" srcId="{F2E4EF1F-3F6F-4268-A6ED-962716435D4D}" destId="{FE4BCB3D-122C-46CC-B114-0F6BFE756154}" srcOrd="0" destOrd="0" presId="urn:microsoft.com/office/officeart/2005/8/layout/default"/>
    <dgm:cxn modelId="{F2954B3C-A772-499E-AFBB-B47CF3E8F27C}" srcId="{AD6CC7F7-03BB-41A3-8B07-4925F77CBAB6}" destId="{CE640E80-371A-4881-8E3E-0AB76EDFAD8A}" srcOrd="9" destOrd="0" parTransId="{DA1B889E-CF24-421E-84E3-95D714137B9D}" sibTransId="{6A596012-6890-4583-BA2A-A99A2F9AF887}"/>
    <dgm:cxn modelId="{636E1B62-39EA-456D-80F5-3B567A801FEA}" type="presOf" srcId="{02654191-3B1D-46B6-81BC-665FCB544F33}" destId="{FDE6AB23-067E-43B1-A792-FF294BCDA6E1}" srcOrd="0" destOrd="0" presId="urn:microsoft.com/office/officeart/2005/8/layout/default"/>
    <dgm:cxn modelId="{0597CD62-EE88-4F59-96C6-30ED940C16AA}" srcId="{AD6CC7F7-03BB-41A3-8B07-4925F77CBAB6}" destId="{D2DC9028-400B-42AA-8006-BCF3239FBFB1}" srcOrd="7" destOrd="0" parTransId="{28901885-3E73-458A-9222-A3ABF86A25AC}" sibTransId="{3362EC29-4F18-4651-839F-489D8F9F4E80}"/>
    <dgm:cxn modelId="{D25D2A64-D14E-4FBA-99F3-B634ECB00CDF}" srcId="{AD6CC7F7-03BB-41A3-8B07-4925F77CBAB6}" destId="{F9A26CBB-65ED-4A4C-A3C8-5AD9A2BFE350}" srcOrd="3" destOrd="0" parTransId="{4E5DA04A-7E15-44F5-8840-6AF454EDFB17}" sibTransId="{31BE62F1-E4E4-4433-A018-B8ED083EC2EA}"/>
    <dgm:cxn modelId="{3FE76E44-C614-4556-B16A-84052CBE9BB3}" type="presOf" srcId="{F2148E8C-380B-4CDA-98C9-AB3EAB220641}" destId="{E54B1536-6706-46BE-A0E2-5A8A600A54DB}" srcOrd="0" destOrd="0" presId="urn:microsoft.com/office/officeart/2005/8/layout/default"/>
    <dgm:cxn modelId="{F4067965-1E87-4479-8897-FC4787E956D8}" srcId="{AD6CC7F7-03BB-41A3-8B07-4925F77CBAB6}" destId="{A1797C7F-9733-4EFB-9708-BA3CC884F562}" srcOrd="8" destOrd="0" parTransId="{5F338557-587B-42DD-826C-759FF4BF6433}" sibTransId="{7A7510A1-ED85-43EB-9252-C2A188EAC700}"/>
    <dgm:cxn modelId="{307AEF50-60FB-4752-8147-E03109774930}" type="presOf" srcId="{F9A26CBB-65ED-4A4C-A3C8-5AD9A2BFE350}" destId="{C8E0D4DA-38D6-4A5F-8D5B-72E6F66B6874}" srcOrd="0" destOrd="0" presId="urn:microsoft.com/office/officeart/2005/8/layout/default"/>
    <dgm:cxn modelId="{4B957751-3912-4FDA-B597-977DB6E7BAD5}" srcId="{AD6CC7F7-03BB-41A3-8B07-4925F77CBAB6}" destId="{5BC33643-E4B2-4EE0-9506-F12D56E85595}" srcOrd="10" destOrd="0" parTransId="{80AE62C6-79DE-4294-BE1D-011C6F77BBA8}" sibTransId="{AED09E2E-5CC3-4136-8FF3-61E6B7A78897}"/>
    <dgm:cxn modelId="{937A787D-A1C4-40F0-9EDC-149F37BF9781}" type="presOf" srcId="{5BC33643-E4B2-4EE0-9506-F12D56E85595}" destId="{FCD0E865-9760-4CFC-97E3-3CC83089B4B8}" srcOrd="0" destOrd="0" presId="urn:microsoft.com/office/officeart/2005/8/layout/default"/>
    <dgm:cxn modelId="{6B8CAE97-B4E8-4800-91E6-71BDD28F2BD2}" type="presOf" srcId="{A1797C7F-9733-4EFB-9708-BA3CC884F562}" destId="{9E40EBC5-5874-4ACF-B453-3ACE53AAFA2A}" srcOrd="0" destOrd="0" presId="urn:microsoft.com/office/officeart/2005/8/layout/default"/>
    <dgm:cxn modelId="{6C8A0599-25AB-4267-A520-73485E07F7C4}" type="presOf" srcId="{CE640E80-371A-4881-8E3E-0AB76EDFAD8A}" destId="{3D025324-5B4C-4D31-AB2E-25A89C220BA1}" srcOrd="0" destOrd="0" presId="urn:microsoft.com/office/officeart/2005/8/layout/default"/>
    <dgm:cxn modelId="{0994239C-49D9-4D82-9D5D-973439044847}" srcId="{AD6CC7F7-03BB-41A3-8B07-4925F77CBAB6}" destId="{0A25DE01-ECC3-46C5-8976-4ACF218E297C}" srcOrd="2" destOrd="0" parTransId="{200F95BE-9546-4436-BE47-95C44349D379}" sibTransId="{A71825B0-D4ED-4192-929B-8D2129A55125}"/>
    <dgm:cxn modelId="{0B59A3AC-4410-432C-896F-F122C367B65E}" srcId="{AD6CC7F7-03BB-41A3-8B07-4925F77CBAB6}" destId="{F2E4EF1F-3F6F-4268-A6ED-962716435D4D}" srcOrd="4" destOrd="0" parTransId="{38A16D5D-15FC-4980-836F-AC2159B04532}" sibTransId="{1758B983-7E64-45C1-9909-863D2E04B497}"/>
    <dgm:cxn modelId="{11E519D3-2E4E-4DAA-89D8-FF9D9B8B1F29}" srcId="{AD6CC7F7-03BB-41A3-8B07-4925F77CBAB6}" destId="{33D38E76-36ED-491A-9345-6393AB82E777}" srcOrd="5" destOrd="0" parTransId="{AB72EAC3-BC01-44CB-85D0-49C132DF69B2}" sibTransId="{8B2CA5D9-4BA5-429E-8860-F60B3E4B2F7A}"/>
    <dgm:cxn modelId="{7F96E0D8-ED4F-4BE4-900D-1E5E017DD53E}" type="presOf" srcId="{0A25DE01-ECC3-46C5-8976-4ACF218E297C}" destId="{CDDCFDCE-CC0A-47F7-AE50-CA4DB06B4FF0}" srcOrd="0" destOrd="0" presId="urn:microsoft.com/office/officeart/2005/8/layout/default"/>
    <dgm:cxn modelId="{3EFC0BDA-F3AB-481E-B3D4-CB2B35898290}" srcId="{AD6CC7F7-03BB-41A3-8B07-4925F77CBAB6}" destId="{F2148E8C-380B-4CDA-98C9-AB3EAB220641}" srcOrd="0" destOrd="0" parTransId="{F7AB9E57-DDD2-41CA-8E88-CBA9959B20A0}" sibTransId="{546C29BB-91AC-4974-975B-BA04B84E818B}"/>
    <dgm:cxn modelId="{5660B8E4-5A26-426C-A8B6-FC7041963D7A}" type="presOf" srcId="{D2DC9028-400B-42AA-8006-BCF3239FBFB1}" destId="{8556D359-F107-4228-ABF4-199F0C3DAF37}" srcOrd="0" destOrd="0" presId="urn:microsoft.com/office/officeart/2005/8/layout/default"/>
    <dgm:cxn modelId="{A13B4CE5-2CA9-4C76-B879-3034615D2EFC}" type="presOf" srcId="{33D38E76-36ED-491A-9345-6393AB82E777}" destId="{8DA9C352-56A0-4F0B-AEF0-2E22EED49379}" srcOrd="0" destOrd="0" presId="urn:microsoft.com/office/officeart/2005/8/layout/default"/>
    <dgm:cxn modelId="{536721E7-5ACB-43F0-98CC-8E0008A85D35}" type="presOf" srcId="{F4B40E7F-4B5F-41B5-9D10-D7457EFD1254}" destId="{F48910CD-6CFF-4C82-9C3C-89CEBCB8FB09}" srcOrd="0" destOrd="0" presId="urn:microsoft.com/office/officeart/2005/8/layout/default"/>
    <dgm:cxn modelId="{070649F8-DC69-4760-AAC5-A893F8C3F521}" srcId="{AD6CC7F7-03BB-41A3-8B07-4925F77CBAB6}" destId="{02654191-3B1D-46B6-81BC-665FCB544F33}" srcOrd="6" destOrd="0" parTransId="{01C24828-E8D5-4192-8F65-61B5DF927030}" sibTransId="{644CB09D-0DD3-4422-BC62-FD1647F20C2E}"/>
    <dgm:cxn modelId="{3BFC0466-0B03-43F0-BBC5-38DBBA6B85C8}" type="presParOf" srcId="{C1F51B03-564C-40D5-8492-FBF1309A0D6B}" destId="{E54B1536-6706-46BE-A0E2-5A8A600A54DB}" srcOrd="0" destOrd="0" presId="urn:microsoft.com/office/officeart/2005/8/layout/default"/>
    <dgm:cxn modelId="{581E456D-876D-45E9-890F-E17CA73337E9}" type="presParOf" srcId="{C1F51B03-564C-40D5-8492-FBF1309A0D6B}" destId="{7483F75F-D734-4BA5-AA46-A350FB9D0008}" srcOrd="1" destOrd="0" presId="urn:microsoft.com/office/officeart/2005/8/layout/default"/>
    <dgm:cxn modelId="{E838A7C9-F41D-4564-855D-AB342DDE4080}" type="presParOf" srcId="{C1F51B03-564C-40D5-8492-FBF1309A0D6B}" destId="{F48910CD-6CFF-4C82-9C3C-89CEBCB8FB09}" srcOrd="2" destOrd="0" presId="urn:microsoft.com/office/officeart/2005/8/layout/default"/>
    <dgm:cxn modelId="{A76CD2B3-6069-42E3-A912-DA03AF9BAC54}" type="presParOf" srcId="{C1F51B03-564C-40D5-8492-FBF1309A0D6B}" destId="{25147FE7-D0A9-4676-A004-DD6EB913305C}" srcOrd="3" destOrd="0" presId="urn:microsoft.com/office/officeart/2005/8/layout/default"/>
    <dgm:cxn modelId="{12BEA67D-659B-44B2-A85B-4CF64CA5B11D}" type="presParOf" srcId="{C1F51B03-564C-40D5-8492-FBF1309A0D6B}" destId="{CDDCFDCE-CC0A-47F7-AE50-CA4DB06B4FF0}" srcOrd="4" destOrd="0" presId="urn:microsoft.com/office/officeart/2005/8/layout/default"/>
    <dgm:cxn modelId="{A812345C-53AE-4FFA-9739-86E2A5A078A4}" type="presParOf" srcId="{C1F51B03-564C-40D5-8492-FBF1309A0D6B}" destId="{76F6E901-0F1E-4C3C-AF37-50728BB0B675}" srcOrd="5" destOrd="0" presId="urn:microsoft.com/office/officeart/2005/8/layout/default"/>
    <dgm:cxn modelId="{F76C6267-A1F8-4D1E-8747-D3E2DE324E80}" type="presParOf" srcId="{C1F51B03-564C-40D5-8492-FBF1309A0D6B}" destId="{C8E0D4DA-38D6-4A5F-8D5B-72E6F66B6874}" srcOrd="6" destOrd="0" presId="urn:microsoft.com/office/officeart/2005/8/layout/default"/>
    <dgm:cxn modelId="{0CFCC099-3363-417B-AEDC-027C82367EA6}" type="presParOf" srcId="{C1F51B03-564C-40D5-8492-FBF1309A0D6B}" destId="{BDA68577-784D-466A-9EAE-F662C8C70D90}" srcOrd="7" destOrd="0" presId="urn:microsoft.com/office/officeart/2005/8/layout/default"/>
    <dgm:cxn modelId="{8818E812-C2AD-46E5-B77A-274C5AD01CDE}" type="presParOf" srcId="{C1F51B03-564C-40D5-8492-FBF1309A0D6B}" destId="{FE4BCB3D-122C-46CC-B114-0F6BFE756154}" srcOrd="8" destOrd="0" presId="urn:microsoft.com/office/officeart/2005/8/layout/default"/>
    <dgm:cxn modelId="{A68FEE2F-F76B-412B-9204-5AB56700D0AF}" type="presParOf" srcId="{C1F51B03-564C-40D5-8492-FBF1309A0D6B}" destId="{FF942FBF-384B-4EC4-8B0B-55F4BB461623}" srcOrd="9" destOrd="0" presId="urn:microsoft.com/office/officeart/2005/8/layout/default"/>
    <dgm:cxn modelId="{446005F0-961A-42BC-896A-E6F542CF272F}" type="presParOf" srcId="{C1F51B03-564C-40D5-8492-FBF1309A0D6B}" destId="{8DA9C352-56A0-4F0B-AEF0-2E22EED49379}" srcOrd="10" destOrd="0" presId="urn:microsoft.com/office/officeart/2005/8/layout/default"/>
    <dgm:cxn modelId="{BB8146BE-68C5-4CD9-9AB7-B8A96F044E83}" type="presParOf" srcId="{C1F51B03-564C-40D5-8492-FBF1309A0D6B}" destId="{A7201A3D-12F2-4AF8-8DD1-6B7E4BED7E6F}" srcOrd="11" destOrd="0" presId="urn:microsoft.com/office/officeart/2005/8/layout/default"/>
    <dgm:cxn modelId="{069F8C6B-C340-4507-9191-671861336854}" type="presParOf" srcId="{C1F51B03-564C-40D5-8492-FBF1309A0D6B}" destId="{FDE6AB23-067E-43B1-A792-FF294BCDA6E1}" srcOrd="12" destOrd="0" presId="urn:microsoft.com/office/officeart/2005/8/layout/default"/>
    <dgm:cxn modelId="{426DF3DF-0BFB-4A32-85FA-8498FB203639}" type="presParOf" srcId="{C1F51B03-564C-40D5-8492-FBF1309A0D6B}" destId="{F33D6FA7-E1C2-47C7-9C23-D8C0AB07FE07}" srcOrd="13" destOrd="0" presId="urn:microsoft.com/office/officeart/2005/8/layout/default"/>
    <dgm:cxn modelId="{819974B0-83D6-4175-BA44-C6FB46226635}" type="presParOf" srcId="{C1F51B03-564C-40D5-8492-FBF1309A0D6B}" destId="{8556D359-F107-4228-ABF4-199F0C3DAF37}" srcOrd="14" destOrd="0" presId="urn:microsoft.com/office/officeart/2005/8/layout/default"/>
    <dgm:cxn modelId="{678A20D8-8F7B-4F54-94EB-986BC9A366DF}" type="presParOf" srcId="{C1F51B03-564C-40D5-8492-FBF1309A0D6B}" destId="{51DB58BB-AD0A-4817-BBA5-39DD579A01E2}" srcOrd="15" destOrd="0" presId="urn:microsoft.com/office/officeart/2005/8/layout/default"/>
    <dgm:cxn modelId="{68CB98C9-26E6-48CA-9605-6AA9C011FCC4}" type="presParOf" srcId="{C1F51B03-564C-40D5-8492-FBF1309A0D6B}" destId="{9E40EBC5-5874-4ACF-B453-3ACE53AAFA2A}" srcOrd="16" destOrd="0" presId="urn:microsoft.com/office/officeart/2005/8/layout/default"/>
    <dgm:cxn modelId="{79F562AD-B1C0-44D7-BACF-023F34DC99AC}" type="presParOf" srcId="{C1F51B03-564C-40D5-8492-FBF1309A0D6B}" destId="{BD43927D-CB8A-44B7-A32F-C72D02321A0D}" srcOrd="17" destOrd="0" presId="urn:microsoft.com/office/officeart/2005/8/layout/default"/>
    <dgm:cxn modelId="{C3CF35C2-7DC5-4D2A-A7F7-CAE4ACF8D2AD}" type="presParOf" srcId="{C1F51B03-564C-40D5-8492-FBF1309A0D6B}" destId="{3D025324-5B4C-4D31-AB2E-25A89C220BA1}" srcOrd="18" destOrd="0" presId="urn:microsoft.com/office/officeart/2005/8/layout/default"/>
    <dgm:cxn modelId="{7328301A-99FE-4647-AD6A-88EC1D16D337}" type="presParOf" srcId="{C1F51B03-564C-40D5-8492-FBF1309A0D6B}" destId="{DEA595CD-E5EC-42F8-AD56-A66F7C043243}" srcOrd="19" destOrd="0" presId="urn:microsoft.com/office/officeart/2005/8/layout/default"/>
    <dgm:cxn modelId="{06A56D80-22D3-43D0-8592-422B7B4764C2}" type="presParOf" srcId="{C1F51B03-564C-40D5-8492-FBF1309A0D6B}" destId="{FCD0E865-9760-4CFC-97E3-3CC83089B4B8}"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D4089C-0B9D-41D1-9FCC-9151DA3467F9}"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GB"/>
        </a:p>
      </dgm:t>
    </dgm:pt>
    <dgm:pt modelId="{CE34E9B8-2D4E-4C1A-A1A3-EF25BA994814}">
      <dgm:prSet phldrT="[Text]"/>
      <dgm:spPr>
        <a:solidFill>
          <a:srgbClr val="FCB827"/>
        </a:solidFill>
      </dgm:spPr>
      <dgm:t>
        <a:bodyPr/>
        <a:lstStyle/>
        <a:p>
          <a:r>
            <a:rPr lang="en-GB" b="1" dirty="0">
              <a:solidFill>
                <a:srgbClr val="006965"/>
              </a:solidFill>
            </a:rPr>
            <a:t>People</a:t>
          </a:r>
        </a:p>
      </dgm:t>
    </dgm:pt>
    <dgm:pt modelId="{65F4B8D9-E0D9-4B98-BA45-B5E2F5F8209A}" type="parTrans" cxnId="{6547731E-7BFE-4B72-B889-5FFE41D8C5C0}">
      <dgm:prSet/>
      <dgm:spPr/>
      <dgm:t>
        <a:bodyPr/>
        <a:lstStyle/>
        <a:p>
          <a:endParaRPr lang="en-GB"/>
        </a:p>
      </dgm:t>
    </dgm:pt>
    <dgm:pt modelId="{7DC9299B-4F97-433A-B1DA-B87256E14926}" type="sibTrans" cxnId="{6547731E-7BFE-4B72-B889-5FFE41D8C5C0}">
      <dgm:prSet/>
      <dgm:spPr/>
      <dgm:t>
        <a:bodyPr/>
        <a:lstStyle/>
        <a:p>
          <a:endParaRPr lang="en-GB"/>
        </a:p>
      </dgm:t>
    </dgm:pt>
    <dgm:pt modelId="{A0427706-8C90-4C7B-8557-0795DE9C6CF3}">
      <dgm:prSet phldrT="[Text]"/>
      <dgm:spPr>
        <a:solidFill>
          <a:srgbClr val="FCB827"/>
        </a:solidFill>
      </dgm:spPr>
      <dgm:t>
        <a:bodyPr/>
        <a:lstStyle/>
        <a:p>
          <a:r>
            <a:rPr lang="en-GB" b="1" dirty="0">
              <a:solidFill>
                <a:srgbClr val="006965"/>
              </a:solidFill>
            </a:rPr>
            <a:t>Open</a:t>
          </a:r>
        </a:p>
      </dgm:t>
    </dgm:pt>
    <dgm:pt modelId="{7A334B1A-8F2E-43F1-AB39-51C3387CAF79}" type="parTrans" cxnId="{EC7BDF7C-68B5-4DE8-B4D8-EFE1ED10803B}">
      <dgm:prSet/>
      <dgm:spPr/>
      <dgm:t>
        <a:bodyPr/>
        <a:lstStyle/>
        <a:p>
          <a:endParaRPr lang="en-GB"/>
        </a:p>
      </dgm:t>
    </dgm:pt>
    <dgm:pt modelId="{B598D82C-9095-44A0-89CD-80E11277D1D3}" type="sibTrans" cxnId="{EC7BDF7C-68B5-4DE8-B4D8-EFE1ED10803B}">
      <dgm:prSet/>
      <dgm:spPr/>
      <dgm:t>
        <a:bodyPr/>
        <a:lstStyle/>
        <a:p>
          <a:endParaRPr lang="en-GB"/>
        </a:p>
      </dgm:t>
    </dgm:pt>
    <dgm:pt modelId="{BD002A42-EAB7-4E7F-BB03-3EB0962C3491}">
      <dgm:prSet phldrT="[Text]"/>
      <dgm:spPr>
        <a:solidFill>
          <a:srgbClr val="FCB827"/>
        </a:solidFill>
      </dgm:spPr>
      <dgm:t>
        <a:bodyPr/>
        <a:lstStyle/>
        <a:p>
          <a:r>
            <a:rPr lang="en-GB" b="1" dirty="0">
              <a:solidFill>
                <a:srgbClr val="006965"/>
              </a:solidFill>
            </a:rPr>
            <a:t>Innovation</a:t>
          </a:r>
        </a:p>
      </dgm:t>
    </dgm:pt>
    <dgm:pt modelId="{C079AFC9-F253-44AB-A97B-D2900750DFA6}" type="parTrans" cxnId="{DB1B86C6-96F7-4C6B-A271-F249FE83920C}">
      <dgm:prSet/>
      <dgm:spPr/>
      <dgm:t>
        <a:bodyPr/>
        <a:lstStyle/>
        <a:p>
          <a:endParaRPr lang="en-GB"/>
        </a:p>
      </dgm:t>
    </dgm:pt>
    <dgm:pt modelId="{CE332645-A816-4DDE-85B6-0301B2B9807D}" type="sibTrans" cxnId="{DB1B86C6-96F7-4C6B-A271-F249FE83920C}">
      <dgm:prSet/>
      <dgm:spPr/>
      <dgm:t>
        <a:bodyPr/>
        <a:lstStyle/>
        <a:p>
          <a:endParaRPr lang="en-GB"/>
        </a:p>
      </dgm:t>
    </dgm:pt>
    <dgm:pt modelId="{EA62B4F1-10D7-4859-BEA3-87072E79536C}">
      <dgm:prSet phldrT="[Text]"/>
      <dgm:spPr>
        <a:solidFill>
          <a:srgbClr val="FCB827"/>
        </a:solidFill>
      </dgm:spPr>
      <dgm:t>
        <a:bodyPr/>
        <a:lstStyle/>
        <a:p>
          <a:r>
            <a:rPr lang="en-GB" b="1" dirty="0">
              <a:solidFill>
                <a:srgbClr val="006965"/>
              </a:solidFill>
            </a:rPr>
            <a:t>Data</a:t>
          </a:r>
        </a:p>
      </dgm:t>
    </dgm:pt>
    <dgm:pt modelId="{BD2A1167-EE8C-4036-8B73-57D25EABED09}" type="parTrans" cxnId="{21C1FFF7-EBAE-499B-97F0-DE14A417A89B}">
      <dgm:prSet/>
      <dgm:spPr/>
      <dgm:t>
        <a:bodyPr/>
        <a:lstStyle/>
        <a:p>
          <a:endParaRPr lang="en-GB"/>
        </a:p>
      </dgm:t>
    </dgm:pt>
    <dgm:pt modelId="{6B642623-5ACD-437D-A758-A6A78CA0BE1D}" type="sibTrans" cxnId="{21C1FFF7-EBAE-499B-97F0-DE14A417A89B}">
      <dgm:prSet/>
      <dgm:spPr/>
      <dgm:t>
        <a:bodyPr/>
        <a:lstStyle/>
        <a:p>
          <a:endParaRPr lang="en-GB"/>
        </a:p>
      </dgm:t>
    </dgm:pt>
    <dgm:pt modelId="{7C63205E-7765-4B02-BFA1-F6BFD54E800F}" type="pres">
      <dgm:prSet presAssocID="{16D4089C-0B9D-41D1-9FCC-9151DA3467F9}" presName="cycleMatrixDiagram" presStyleCnt="0">
        <dgm:presLayoutVars>
          <dgm:chMax val="1"/>
          <dgm:dir/>
          <dgm:animLvl val="lvl"/>
          <dgm:resizeHandles val="exact"/>
        </dgm:presLayoutVars>
      </dgm:prSet>
      <dgm:spPr/>
    </dgm:pt>
    <dgm:pt modelId="{F5B6CCC5-7446-48C6-B502-37A71315184E}" type="pres">
      <dgm:prSet presAssocID="{16D4089C-0B9D-41D1-9FCC-9151DA3467F9}" presName="children" presStyleCnt="0"/>
      <dgm:spPr/>
    </dgm:pt>
    <dgm:pt modelId="{9394C897-6ED0-40ED-9C3B-020808F28618}" type="pres">
      <dgm:prSet presAssocID="{16D4089C-0B9D-41D1-9FCC-9151DA3467F9}" presName="childPlaceholder" presStyleCnt="0"/>
      <dgm:spPr/>
    </dgm:pt>
    <dgm:pt modelId="{29B56899-51C0-450E-942D-354261C268E1}" type="pres">
      <dgm:prSet presAssocID="{16D4089C-0B9D-41D1-9FCC-9151DA3467F9}" presName="circle" presStyleCnt="0"/>
      <dgm:spPr/>
    </dgm:pt>
    <dgm:pt modelId="{2244C631-44F7-4374-A877-9394C5CA38F7}" type="pres">
      <dgm:prSet presAssocID="{16D4089C-0B9D-41D1-9FCC-9151DA3467F9}" presName="quadrant1" presStyleLbl="node1" presStyleIdx="0" presStyleCnt="4">
        <dgm:presLayoutVars>
          <dgm:chMax val="1"/>
          <dgm:bulletEnabled val="1"/>
        </dgm:presLayoutVars>
      </dgm:prSet>
      <dgm:spPr/>
    </dgm:pt>
    <dgm:pt modelId="{BCFC0B44-8C5F-450F-8107-C8A650930FED}" type="pres">
      <dgm:prSet presAssocID="{16D4089C-0B9D-41D1-9FCC-9151DA3467F9}" presName="quadrant2" presStyleLbl="node1" presStyleIdx="1" presStyleCnt="4">
        <dgm:presLayoutVars>
          <dgm:chMax val="1"/>
          <dgm:bulletEnabled val="1"/>
        </dgm:presLayoutVars>
      </dgm:prSet>
      <dgm:spPr/>
    </dgm:pt>
    <dgm:pt modelId="{E2E5D3BA-0546-4B23-A69B-E2AF862C6709}" type="pres">
      <dgm:prSet presAssocID="{16D4089C-0B9D-41D1-9FCC-9151DA3467F9}" presName="quadrant3" presStyleLbl="node1" presStyleIdx="2" presStyleCnt="4">
        <dgm:presLayoutVars>
          <dgm:chMax val="1"/>
          <dgm:bulletEnabled val="1"/>
        </dgm:presLayoutVars>
      </dgm:prSet>
      <dgm:spPr/>
    </dgm:pt>
    <dgm:pt modelId="{1B2D1A6E-D10C-4E92-8605-0A1D0A9DD38A}" type="pres">
      <dgm:prSet presAssocID="{16D4089C-0B9D-41D1-9FCC-9151DA3467F9}" presName="quadrant4" presStyleLbl="node1" presStyleIdx="3" presStyleCnt="4">
        <dgm:presLayoutVars>
          <dgm:chMax val="1"/>
          <dgm:bulletEnabled val="1"/>
        </dgm:presLayoutVars>
      </dgm:prSet>
      <dgm:spPr/>
    </dgm:pt>
    <dgm:pt modelId="{8C437E3D-EA7A-4595-9BDD-0247A0A2C065}" type="pres">
      <dgm:prSet presAssocID="{16D4089C-0B9D-41D1-9FCC-9151DA3467F9}" presName="quadrantPlaceholder" presStyleCnt="0"/>
      <dgm:spPr/>
    </dgm:pt>
    <dgm:pt modelId="{7A307243-1FF9-4F32-B055-A669E00A89F5}" type="pres">
      <dgm:prSet presAssocID="{16D4089C-0B9D-41D1-9FCC-9151DA3467F9}" presName="center1" presStyleLbl="fgShp" presStyleIdx="0" presStyleCnt="2"/>
      <dgm:spPr>
        <a:solidFill>
          <a:srgbClr val="006965"/>
        </a:solidFill>
      </dgm:spPr>
    </dgm:pt>
    <dgm:pt modelId="{97984DCD-EFF8-4219-B41A-51B3984DB510}" type="pres">
      <dgm:prSet presAssocID="{16D4089C-0B9D-41D1-9FCC-9151DA3467F9}" presName="center2" presStyleLbl="fgShp" presStyleIdx="1" presStyleCnt="2"/>
      <dgm:spPr>
        <a:solidFill>
          <a:srgbClr val="006965"/>
        </a:solidFill>
      </dgm:spPr>
    </dgm:pt>
  </dgm:ptLst>
  <dgm:cxnLst>
    <dgm:cxn modelId="{6547731E-7BFE-4B72-B889-5FFE41D8C5C0}" srcId="{16D4089C-0B9D-41D1-9FCC-9151DA3467F9}" destId="{CE34E9B8-2D4E-4C1A-A1A3-EF25BA994814}" srcOrd="0" destOrd="0" parTransId="{65F4B8D9-E0D9-4B98-BA45-B5E2F5F8209A}" sibTransId="{7DC9299B-4F97-433A-B1DA-B87256E14926}"/>
    <dgm:cxn modelId="{7EF13C4F-7980-491C-BBD8-F2765FBDCC9A}" type="presOf" srcId="{16D4089C-0B9D-41D1-9FCC-9151DA3467F9}" destId="{7C63205E-7765-4B02-BFA1-F6BFD54E800F}" srcOrd="0" destOrd="0" presId="urn:microsoft.com/office/officeart/2005/8/layout/cycle4"/>
    <dgm:cxn modelId="{3E691952-BC03-454C-9AA5-072A0908DF62}" type="presOf" srcId="{A0427706-8C90-4C7B-8557-0795DE9C6CF3}" destId="{BCFC0B44-8C5F-450F-8107-C8A650930FED}" srcOrd="0" destOrd="0" presId="urn:microsoft.com/office/officeart/2005/8/layout/cycle4"/>
    <dgm:cxn modelId="{EC7BDF7C-68B5-4DE8-B4D8-EFE1ED10803B}" srcId="{16D4089C-0B9D-41D1-9FCC-9151DA3467F9}" destId="{A0427706-8C90-4C7B-8557-0795DE9C6CF3}" srcOrd="1" destOrd="0" parTransId="{7A334B1A-8F2E-43F1-AB39-51C3387CAF79}" sibTransId="{B598D82C-9095-44A0-89CD-80E11277D1D3}"/>
    <dgm:cxn modelId="{CE71DAA8-B269-4181-8ADB-E17F3C5F0E2D}" type="presOf" srcId="{BD002A42-EAB7-4E7F-BB03-3EB0962C3491}" destId="{E2E5D3BA-0546-4B23-A69B-E2AF862C6709}" srcOrd="0" destOrd="0" presId="urn:microsoft.com/office/officeart/2005/8/layout/cycle4"/>
    <dgm:cxn modelId="{B3F059AB-6ECB-487E-8DC0-E1D2C30940D8}" type="presOf" srcId="{CE34E9B8-2D4E-4C1A-A1A3-EF25BA994814}" destId="{2244C631-44F7-4374-A877-9394C5CA38F7}" srcOrd="0" destOrd="0" presId="urn:microsoft.com/office/officeart/2005/8/layout/cycle4"/>
    <dgm:cxn modelId="{DB1B86C6-96F7-4C6B-A271-F249FE83920C}" srcId="{16D4089C-0B9D-41D1-9FCC-9151DA3467F9}" destId="{BD002A42-EAB7-4E7F-BB03-3EB0962C3491}" srcOrd="2" destOrd="0" parTransId="{C079AFC9-F253-44AB-A97B-D2900750DFA6}" sibTransId="{CE332645-A816-4DDE-85B6-0301B2B9807D}"/>
    <dgm:cxn modelId="{54D259CA-9535-4BD4-B7BF-26EBB94C530E}" type="presOf" srcId="{EA62B4F1-10D7-4859-BEA3-87072E79536C}" destId="{1B2D1A6E-D10C-4E92-8605-0A1D0A9DD38A}" srcOrd="0" destOrd="0" presId="urn:microsoft.com/office/officeart/2005/8/layout/cycle4"/>
    <dgm:cxn modelId="{21C1FFF7-EBAE-499B-97F0-DE14A417A89B}" srcId="{16D4089C-0B9D-41D1-9FCC-9151DA3467F9}" destId="{EA62B4F1-10D7-4859-BEA3-87072E79536C}" srcOrd="3" destOrd="0" parTransId="{BD2A1167-EE8C-4036-8B73-57D25EABED09}" sibTransId="{6B642623-5ACD-437D-A758-A6A78CA0BE1D}"/>
    <dgm:cxn modelId="{779756CC-DF5E-413C-BF74-42BCE97E2EB0}" type="presParOf" srcId="{7C63205E-7765-4B02-BFA1-F6BFD54E800F}" destId="{F5B6CCC5-7446-48C6-B502-37A71315184E}" srcOrd="0" destOrd="0" presId="urn:microsoft.com/office/officeart/2005/8/layout/cycle4"/>
    <dgm:cxn modelId="{EED280EA-1E38-481D-ABD9-D71D7F9BC9AD}" type="presParOf" srcId="{F5B6CCC5-7446-48C6-B502-37A71315184E}" destId="{9394C897-6ED0-40ED-9C3B-020808F28618}" srcOrd="0" destOrd="0" presId="urn:microsoft.com/office/officeart/2005/8/layout/cycle4"/>
    <dgm:cxn modelId="{706350FC-CF7B-4533-BD70-35A6021BE829}" type="presParOf" srcId="{7C63205E-7765-4B02-BFA1-F6BFD54E800F}" destId="{29B56899-51C0-450E-942D-354261C268E1}" srcOrd="1" destOrd="0" presId="urn:microsoft.com/office/officeart/2005/8/layout/cycle4"/>
    <dgm:cxn modelId="{0691DA7F-538B-47DB-B66A-F59F11FE6E20}" type="presParOf" srcId="{29B56899-51C0-450E-942D-354261C268E1}" destId="{2244C631-44F7-4374-A877-9394C5CA38F7}" srcOrd="0" destOrd="0" presId="urn:microsoft.com/office/officeart/2005/8/layout/cycle4"/>
    <dgm:cxn modelId="{B89544B0-FC5B-499A-82B5-3F824AAF7BCC}" type="presParOf" srcId="{29B56899-51C0-450E-942D-354261C268E1}" destId="{BCFC0B44-8C5F-450F-8107-C8A650930FED}" srcOrd="1" destOrd="0" presId="urn:microsoft.com/office/officeart/2005/8/layout/cycle4"/>
    <dgm:cxn modelId="{6CF6EC5A-473B-4EEC-BF69-EF57E1F80C4F}" type="presParOf" srcId="{29B56899-51C0-450E-942D-354261C268E1}" destId="{E2E5D3BA-0546-4B23-A69B-E2AF862C6709}" srcOrd="2" destOrd="0" presId="urn:microsoft.com/office/officeart/2005/8/layout/cycle4"/>
    <dgm:cxn modelId="{77E5EA0D-BF37-463E-88BD-DA34647772BF}" type="presParOf" srcId="{29B56899-51C0-450E-942D-354261C268E1}" destId="{1B2D1A6E-D10C-4E92-8605-0A1D0A9DD38A}" srcOrd="3" destOrd="0" presId="urn:microsoft.com/office/officeart/2005/8/layout/cycle4"/>
    <dgm:cxn modelId="{ABD92FDB-2AF1-43BB-9187-671AD3416C5D}" type="presParOf" srcId="{29B56899-51C0-450E-942D-354261C268E1}" destId="{8C437E3D-EA7A-4595-9BDD-0247A0A2C065}" srcOrd="4" destOrd="0" presId="urn:microsoft.com/office/officeart/2005/8/layout/cycle4"/>
    <dgm:cxn modelId="{3FAE2000-7BCA-4E10-B2D2-911F9BFDFC9E}" type="presParOf" srcId="{7C63205E-7765-4B02-BFA1-F6BFD54E800F}" destId="{7A307243-1FF9-4F32-B055-A669E00A89F5}" srcOrd="2" destOrd="0" presId="urn:microsoft.com/office/officeart/2005/8/layout/cycle4"/>
    <dgm:cxn modelId="{81257EA4-26FF-4EB7-82FA-2F5DCC40AFD2}" type="presParOf" srcId="{7C63205E-7765-4B02-BFA1-F6BFD54E800F}" destId="{97984DCD-EFF8-4219-B41A-51B3984DB510}"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9C2EDD-1694-4A70-9B69-8B33A101D5FB}"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GB"/>
        </a:p>
      </dgm:t>
    </dgm:pt>
    <dgm:pt modelId="{6BFAE68F-59D5-44F3-85E6-0678234DEAFF}">
      <dgm:prSet phldrT="[Text]"/>
      <dgm:spPr>
        <a:solidFill>
          <a:srgbClr val="006965"/>
        </a:solidFill>
      </dgm:spPr>
      <dgm:t>
        <a:bodyPr/>
        <a:lstStyle/>
        <a:p>
          <a:r>
            <a:rPr lang="en-GB" b="1" dirty="0">
              <a:solidFill>
                <a:schemeClr val="bg1"/>
              </a:solidFill>
            </a:rPr>
            <a:t>ACCESSIBLE AND INCLUSIVE</a:t>
          </a:r>
        </a:p>
      </dgm:t>
    </dgm:pt>
    <dgm:pt modelId="{BB91E42D-7094-4C61-97B2-370B6CDE1AB4}" type="parTrans" cxnId="{DA625E3A-4D4F-44C7-85D8-E565AB3C0228}">
      <dgm:prSet/>
      <dgm:spPr/>
      <dgm:t>
        <a:bodyPr/>
        <a:lstStyle/>
        <a:p>
          <a:endParaRPr lang="en-GB" b="1"/>
        </a:p>
      </dgm:t>
    </dgm:pt>
    <dgm:pt modelId="{035BA7F6-3E40-46B1-9885-D78124F9380C}" type="sibTrans" cxnId="{DA625E3A-4D4F-44C7-85D8-E565AB3C0228}">
      <dgm:prSet/>
      <dgm:spPr/>
      <dgm:t>
        <a:bodyPr/>
        <a:lstStyle/>
        <a:p>
          <a:endParaRPr lang="en-GB" b="1"/>
        </a:p>
      </dgm:t>
    </dgm:pt>
    <dgm:pt modelId="{ACADBAFB-30DC-4283-A0E1-4B79ED18FDFA}">
      <dgm:prSet phldrT="[Text]"/>
      <dgm:spPr>
        <a:solidFill>
          <a:srgbClr val="006965"/>
        </a:solidFill>
      </dgm:spPr>
      <dgm:t>
        <a:bodyPr/>
        <a:lstStyle/>
        <a:p>
          <a:r>
            <a:rPr lang="en-GB" b="1" dirty="0">
              <a:solidFill>
                <a:schemeClr val="bg1"/>
              </a:solidFill>
            </a:rPr>
            <a:t>PROTECT AND SECURE</a:t>
          </a:r>
        </a:p>
      </dgm:t>
    </dgm:pt>
    <dgm:pt modelId="{3C1DD5AD-1F90-4CB9-AD18-DB210205D8EB}" type="parTrans" cxnId="{0050D2A8-235D-421E-87A8-1C2B0B5338E2}">
      <dgm:prSet/>
      <dgm:spPr/>
      <dgm:t>
        <a:bodyPr/>
        <a:lstStyle/>
        <a:p>
          <a:endParaRPr lang="en-GB" b="1"/>
        </a:p>
      </dgm:t>
    </dgm:pt>
    <dgm:pt modelId="{571C59BC-5020-41B6-BA84-D4BFE03DCA32}" type="sibTrans" cxnId="{0050D2A8-235D-421E-87A8-1C2B0B5338E2}">
      <dgm:prSet/>
      <dgm:spPr/>
      <dgm:t>
        <a:bodyPr/>
        <a:lstStyle/>
        <a:p>
          <a:endParaRPr lang="en-GB" b="1"/>
        </a:p>
      </dgm:t>
    </dgm:pt>
    <dgm:pt modelId="{B3225383-8B3B-4DE9-B81E-4670F13D94BF}">
      <dgm:prSet phldrT="[Text]"/>
      <dgm:spPr>
        <a:solidFill>
          <a:srgbClr val="006965"/>
        </a:solidFill>
      </dgm:spPr>
      <dgm:t>
        <a:bodyPr/>
        <a:lstStyle/>
        <a:p>
          <a:r>
            <a:rPr lang="en-GB" b="1" dirty="0">
              <a:solidFill>
                <a:schemeClr val="bg1"/>
              </a:solidFill>
            </a:rPr>
            <a:t>OPEN AND TRANSPARENT</a:t>
          </a:r>
        </a:p>
      </dgm:t>
    </dgm:pt>
    <dgm:pt modelId="{26064218-5A54-4F87-B90F-77C3F656B603}" type="parTrans" cxnId="{2D1DAC67-8D86-4699-AB8C-DBF428A8CC20}">
      <dgm:prSet/>
      <dgm:spPr/>
      <dgm:t>
        <a:bodyPr/>
        <a:lstStyle/>
        <a:p>
          <a:endParaRPr lang="en-GB" b="1"/>
        </a:p>
      </dgm:t>
    </dgm:pt>
    <dgm:pt modelId="{37895767-CFC1-463D-83B7-C2DB6A2C1139}" type="sibTrans" cxnId="{2D1DAC67-8D86-4699-AB8C-DBF428A8CC20}">
      <dgm:prSet/>
      <dgm:spPr/>
      <dgm:t>
        <a:bodyPr/>
        <a:lstStyle/>
        <a:p>
          <a:endParaRPr lang="en-GB" b="1"/>
        </a:p>
      </dgm:t>
    </dgm:pt>
    <dgm:pt modelId="{C99D0AA6-3526-466D-831D-B5F47CA0948A}">
      <dgm:prSet phldrT="[Text]"/>
      <dgm:spPr>
        <a:solidFill>
          <a:srgbClr val="006965"/>
        </a:solidFill>
      </dgm:spPr>
      <dgm:t>
        <a:bodyPr/>
        <a:lstStyle/>
        <a:p>
          <a:r>
            <a:rPr lang="en-GB" b="1" dirty="0">
              <a:solidFill>
                <a:schemeClr val="bg1"/>
              </a:solidFill>
            </a:rPr>
            <a:t>INVOLVE AND EMPOWER</a:t>
          </a:r>
        </a:p>
      </dgm:t>
    </dgm:pt>
    <dgm:pt modelId="{7790FDF3-F398-4F46-8645-6D8FCC3DC9F6}" type="parTrans" cxnId="{90DCE45C-D0F6-4799-ABE5-CDAF59A64B7F}">
      <dgm:prSet/>
      <dgm:spPr/>
      <dgm:t>
        <a:bodyPr/>
        <a:lstStyle/>
        <a:p>
          <a:endParaRPr lang="en-GB" b="1"/>
        </a:p>
      </dgm:t>
    </dgm:pt>
    <dgm:pt modelId="{CCACFC61-64F7-4F3F-920A-19231B811963}" type="sibTrans" cxnId="{90DCE45C-D0F6-4799-ABE5-CDAF59A64B7F}">
      <dgm:prSet/>
      <dgm:spPr/>
      <dgm:t>
        <a:bodyPr/>
        <a:lstStyle/>
        <a:p>
          <a:endParaRPr lang="en-GB" b="1"/>
        </a:p>
      </dgm:t>
    </dgm:pt>
    <dgm:pt modelId="{8AF3ECD8-3318-408D-817D-7D3B71EA1601}">
      <dgm:prSet phldrT="[Text]"/>
      <dgm:spPr>
        <a:solidFill>
          <a:srgbClr val="006965"/>
        </a:solidFill>
      </dgm:spPr>
      <dgm:t>
        <a:bodyPr/>
        <a:lstStyle/>
        <a:p>
          <a:r>
            <a:rPr lang="en-GB" b="1" dirty="0">
              <a:solidFill>
                <a:schemeClr val="bg1"/>
              </a:solidFill>
            </a:rPr>
            <a:t>COLLABORATIVE AND IN PARTNERSHIP</a:t>
          </a:r>
        </a:p>
      </dgm:t>
    </dgm:pt>
    <dgm:pt modelId="{576A05BB-8010-48BD-A193-CE01442F29C9}" type="parTrans" cxnId="{846DE858-EBA9-4909-A6A0-83F0A9F13EF1}">
      <dgm:prSet/>
      <dgm:spPr/>
      <dgm:t>
        <a:bodyPr/>
        <a:lstStyle/>
        <a:p>
          <a:endParaRPr lang="en-GB" b="1"/>
        </a:p>
      </dgm:t>
    </dgm:pt>
    <dgm:pt modelId="{2F90905D-43B5-45FF-BF90-446E7452D862}" type="sibTrans" cxnId="{846DE858-EBA9-4909-A6A0-83F0A9F13EF1}">
      <dgm:prSet/>
      <dgm:spPr/>
      <dgm:t>
        <a:bodyPr/>
        <a:lstStyle/>
        <a:p>
          <a:endParaRPr lang="en-GB" b="1"/>
        </a:p>
      </dgm:t>
    </dgm:pt>
    <dgm:pt modelId="{739C9606-9B36-44DA-9CE7-59431834B7F8}" type="pres">
      <dgm:prSet presAssocID="{B29C2EDD-1694-4A70-9B69-8B33A101D5FB}" presName="Name0" presStyleCnt="0">
        <dgm:presLayoutVars>
          <dgm:dir/>
          <dgm:resizeHandles val="exact"/>
        </dgm:presLayoutVars>
      </dgm:prSet>
      <dgm:spPr/>
    </dgm:pt>
    <dgm:pt modelId="{4A35235D-F027-4D33-8A9E-694F6EB41DB1}" type="pres">
      <dgm:prSet presAssocID="{6BFAE68F-59D5-44F3-85E6-0678234DEAFF}" presName="Name5" presStyleLbl="vennNode1" presStyleIdx="0" presStyleCnt="5">
        <dgm:presLayoutVars>
          <dgm:bulletEnabled val="1"/>
        </dgm:presLayoutVars>
      </dgm:prSet>
      <dgm:spPr/>
    </dgm:pt>
    <dgm:pt modelId="{E1DAA451-3017-4C84-92B9-8102A4235B69}" type="pres">
      <dgm:prSet presAssocID="{035BA7F6-3E40-46B1-9885-D78124F9380C}" presName="space" presStyleCnt="0"/>
      <dgm:spPr/>
    </dgm:pt>
    <dgm:pt modelId="{BDBF017E-5E62-48F1-872F-43D6CB5CAA22}" type="pres">
      <dgm:prSet presAssocID="{ACADBAFB-30DC-4283-A0E1-4B79ED18FDFA}" presName="Name5" presStyleLbl="vennNode1" presStyleIdx="1" presStyleCnt="5">
        <dgm:presLayoutVars>
          <dgm:bulletEnabled val="1"/>
        </dgm:presLayoutVars>
      </dgm:prSet>
      <dgm:spPr/>
    </dgm:pt>
    <dgm:pt modelId="{E23F0D7D-886B-4F95-A84E-7895E21C868B}" type="pres">
      <dgm:prSet presAssocID="{571C59BC-5020-41B6-BA84-D4BFE03DCA32}" presName="space" presStyleCnt="0"/>
      <dgm:spPr/>
    </dgm:pt>
    <dgm:pt modelId="{111F1B0C-8D14-4036-A7B6-89241182984B}" type="pres">
      <dgm:prSet presAssocID="{B3225383-8B3B-4DE9-B81E-4670F13D94BF}" presName="Name5" presStyleLbl="vennNode1" presStyleIdx="2" presStyleCnt="5">
        <dgm:presLayoutVars>
          <dgm:bulletEnabled val="1"/>
        </dgm:presLayoutVars>
      </dgm:prSet>
      <dgm:spPr/>
    </dgm:pt>
    <dgm:pt modelId="{7D672938-5E20-48F5-B6BC-45837C4F8FEE}" type="pres">
      <dgm:prSet presAssocID="{37895767-CFC1-463D-83B7-C2DB6A2C1139}" presName="space" presStyleCnt="0"/>
      <dgm:spPr/>
    </dgm:pt>
    <dgm:pt modelId="{842D5D79-16F6-43CB-96EA-079E01514A8B}" type="pres">
      <dgm:prSet presAssocID="{C99D0AA6-3526-466D-831D-B5F47CA0948A}" presName="Name5" presStyleLbl="vennNode1" presStyleIdx="3" presStyleCnt="5">
        <dgm:presLayoutVars>
          <dgm:bulletEnabled val="1"/>
        </dgm:presLayoutVars>
      </dgm:prSet>
      <dgm:spPr/>
    </dgm:pt>
    <dgm:pt modelId="{35E70CBD-CE93-4B9E-9255-A34C5AEEEE54}" type="pres">
      <dgm:prSet presAssocID="{CCACFC61-64F7-4F3F-920A-19231B811963}" presName="space" presStyleCnt="0"/>
      <dgm:spPr/>
    </dgm:pt>
    <dgm:pt modelId="{D92B83A1-33C5-41A8-9D72-580EABC4B9FF}" type="pres">
      <dgm:prSet presAssocID="{8AF3ECD8-3318-408D-817D-7D3B71EA1601}" presName="Name5" presStyleLbl="vennNode1" presStyleIdx="4" presStyleCnt="5">
        <dgm:presLayoutVars>
          <dgm:bulletEnabled val="1"/>
        </dgm:presLayoutVars>
      </dgm:prSet>
      <dgm:spPr/>
    </dgm:pt>
  </dgm:ptLst>
  <dgm:cxnLst>
    <dgm:cxn modelId="{A051A810-D8D5-40BF-B8A4-FB0B0AF0CFDB}" type="presOf" srcId="{ACADBAFB-30DC-4283-A0E1-4B79ED18FDFA}" destId="{BDBF017E-5E62-48F1-872F-43D6CB5CAA22}" srcOrd="0" destOrd="0" presId="urn:microsoft.com/office/officeart/2005/8/layout/venn3"/>
    <dgm:cxn modelId="{DA625E3A-4D4F-44C7-85D8-E565AB3C0228}" srcId="{B29C2EDD-1694-4A70-9B69-8B33A101D5FB}" destId="{6BFAE68F-59D5-44F3-85E6-0678234DEAFF}" srcOrd="0" destOrd="0" parTransId="{BB91E42D-7094-4C61-97B2-370B6CDE1AB4}" sibTransId="{035BA7F6-3E40-46B1-9885-D78124F9380C}"/>
    <dgm:cxn modelId="{5A717B5C-CC64-41CF-8FC4-8C10863AE006}" type="presOf" srcId="{6BFAE68F-59D5-44F3-85E6-0678234DEAFF}" destId="{4A35235D-F027-4D33-8A9E-694F6EB41DB1}" srcOrd="0" destOrd="0" presId="urn:microsoft.com/office/officeart/2005/8/layout/venn3"/>
    <dgm:cxn modelId="{90DCE45C-D0F6-4799-ABE5-CDAF59A64B7F}" srcId="{B29C2EDD-1694-4A70-9B69-8B33A101D5FB}" destId="{C99D0AA6-3526-466D-831D-B5F47CA0948A}" srcOrd="3" destOrd="0" parTransId="{7790FDF3-F398-4F46-8645-6D8FCC3DC9F6}" sibTransId="{CCACFC61-64F7-4F3F-920A-19231B811963}"/>
    <dgm:cxn modelId="{A9A4D965-B642-4612-8056-E660B16DDE28}" type="presOf" srcId="{B29C2EDD-1694-4A70-9B69-8B33A101D5FB}" destId="{739C9606-9B36-44DA-9CE7-59431834B7F8}" srcOrd="0" destOrd="0" presId="urn:microsoft.com/office/officeart/2005/8/layout/venn3"/>
    <dgm:cxn modelId="{2D1DAC67-8D86-4699-AB8C-DBF428A8CC20}" srcId="{B29C2EDD-1694-4A70-9B69-8B33A101D5FB}" destId="{B3225383-8B3B-4DE9-B81E-4670F13D94BF}" srcOrd="2" destOrd="0" parTransId="{26064218-5A54-4F87-B90F-77C3F656B603}" sibTransId="{37895767-CFC1-463D-83B7-C2DB6A2C1139}"/>
    <dgm:cxn modelId="{846DE858-EBA9-4909-A6A0-83F0A9F13EF1}" srcId="{B29C2EDD-1694-4A70-9B69-8B33A101D5FB}" destId="{8AF3ECD8-3318-408D-817D-7D3B71EA1601}" srcOrd="4" destOrd="0" parTransId="{576A05BB-8010-48BD-A193-CE01442F29C9}" sibTransId="{2F90905D-43B5-45FF-BF90-446E7452D862}"/>
    <dgm:cxn modelId="{837666A4-A5B7-46D9-9B56-B5D5B18AE87C}" type="presOf" srcId="{C99D0AA6-3526-466D-831D-B5F47CA0948A}" destId="{842D5D79-16F6-43CB-96EA-079E01514A8B}" srcOrd="0" destOrd="0" presId="urn:microsoft.com/office/officeart/2005/8/layout/venn3"/>
    <dgm:cxn modelId="{0050D2A8-235D-421E-87A8-1C2B0B5338E2}" srcId="{B29C2EDD-1694-4A70-9B69-8B33A101D5FB}" destId="{ACADBAFB-30DC-4283-A0E1-4B79ED18FDFA}" srcOrd="1" destOrd="0" parTransId="{3C1DD5AD-1F90-4CB9-AD18-DB210205D8EB}" sibTransId="{571C59BC-5020-41B6-BA84-D4BFE03DCA32}"/>
    <dgm:cxn modelId="{7B7563A9-954A-41C1-8A36-4A3604BB8660}" type="presOf" srcId="{8AF3ECD8-3318-408D-817D-7D3B71EA1601}" destId="{D92B83A1-33C5-41A8-9D72-580EABC4B9FF}" srcOrd="0" destOrd="0" presId="urn:microsoft.com/office/officeart/2005/8/layout/venn3"/>
    <dgm:cxn modelId="{ADDB28D0-5136-4B30-BE30-74DBC2E80126}" type="presOf" srcId="{B3225383-8B3B-4DE9-B81E-4670F13D94BF}" destId="{111F1B0C-8D14-4036-A7B6-89241182984B}" srcOrd="0" destOrd="0" presId="urn:microsoft.com/office/officeart/2005/8/layout/venn3"/>
    <dgm:cxn modelId="{28328076-C852-4E06-85D7-D92A5D381C7D}" type="presParOf" srcId="{739C9606-9B36-44DA-9CE7-59431834B7F8}" destId="{4A35235D-F027-4D33-8A9E-694F6EB41DB1}" srcOrd="0" destOrd="0" presId="urn:microsoft.com/office/officeart/2005/8/layout/venn3"/>
    <dgm:cxn modelId="{11C1F259-951A-4AAE-8F0F-97BFCF62FDA5}" type="presParOf" srcId="{739C9606-9B36-44DA-9CE7-59431834B7F8}" destId="{E1DAA451-3017-4C84-92B9-8102A4235B69}" srcOrd="1" destOrd="0" presId="urn:microsoft.com/office/officeart/2005/8/layout/venn3"/>
    <dgm:cxn modelId="{1C8B8490-2818-4191-9015-3D0951398FF3}" type="presParOf" srcId="{739C9606-9B36-44DA-9CE7-59431834B7F8}" destId="{BDBF017E-5E62-48F1-872F-43D6CB5CAA22}" srcOrd="2" destOrd="0" presId="urn:microsoft.com/office/officeart/2005/8/layout/venn3"/>
    <dgm:cxn modelId="{0A407C1F-9EBA-4AE2-A5AD-088D216FEB2B}" type="presParOf" srcId="{739C9606-9B36-44DA-9CE7-59431834B7F8}" destId="{E23F0D7D-886B-4F95-A84E-7895E21C868B}" srcOrd="3" destOrd="0" presId="urn:microsoft.com/office/officeart/2005/8/layout/venn3"/>
    <dgm:cxn modelId="{E28C24EA-53DD-41F3-B47B-DAC9BA3441CE}" type="presParOf" srcId="{739C9606-9B36-44DA-9CE7-59431834B7F8}" destId="{111F1B0C-8D14-4036-A7B6-89241182984B}" srcOrd="4" destOrd="0" presId="urn:microsoft.com/office/officeart/2005/8/layout/venn3"/>
    <dgm:cxn modelId="{FC2C9BA8-61D9-4A66-8C09-EEE4064C7201}" type="presParOf" srcId="{739C9606-9B36-44DA-9CE7-59431834B7F8}" destId="{7D672938-5E20-48F5-B6BC-45837C4F8FEE}" srcOrd="5" destOrd="0" presId="urn:microsoft.com/office/officeart/2005/8/layout/venn3"/>
    <dgm:cxn modelId="{4AF7E739-6F19-49B5-83E8-BEE3723D50DB}" type="presParOf" srcId="{739C9606-9B36-44DA-9CE7-59431834B7F8}" destId="{842D5D79-16F6-43CB-96EA-079E01514A8B}" srcOrd="6" destOrd="0" presId="urn:microsoft.com/office/officeart/2005/8/layout/venn3"/>
    <dgm:cxn modelId="{64507100-188E-4524-933A-6C7335309CA0}" type="presParOf" srcId="{739C9606-9B36-44DA-9CE7-59431834B7F8}" destId="{35E70CBD-CE93-4B9E-9255-A34C5AEEEE54}" srcOrd="7" destOrd="0" presId="urn:microsoft.com/office/officeart/2005/8/layout/venn3"/>
    <dgm:cxn modelId="{7F4EFBC4-A712-4699-845F-4787C02E02A8}" type="presParOf" srcId="{739C9606-9B36-44DA-9CE7-59431834B7F8}" destId="{D92B83A1-33C5-41A8-9D72-580EABC4B9FF}"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3E43E7-15D5-4013-A8EB-C15020953472}" type="doc">
      <dgm:prSet loTypeId="urn:microsoft.com/office/officeart/2005/8/layout/gear1" loCatId="process" qsTypeId="urn:microsoft.com/office/officeart/2005/8/quickstyle/simple1" qsCatId="simple" csTypeId="urn:microsoft.com/office/officeart/2005/8/colors/accent1_2" csCatId="accent1" phldr="1"/>
      <dgm:spPr/>
      <dgm:t>
        <a:bodyPr/>
        <a:lstStyle/>
        <a:p>
          <a:endParaRPr lang="en-GB"/>
        </a:p>
      </dgm:t>
    </dgm:pt>
    <dgm:pt modelId="{F7249236-EE20-41C6-8CCE-643166C35B56}">
      <dgm:prSet phldrT="[Text]"/>
      <dgm:spPr>
        <a:solidFill>
          <a:srgbClr val="006965"/>
        </a:solidFill>
      </dgm:spPr>
      <dgm:t>
        <a:bodyPr/>
        <a:lstStyle/>
        <a:p>
          <a:r>
            <a:rPr lang="en-GB" dirty="0"/>
            <a:t>Mission 1</a:t>
          </a:r>
        </a:p>
      </dgm:t>
    </dgm:pt>
    <dgm:pt modelId="{6B6DC409-7017-4EB4-8DD7-567FBF228809}" type="parTrans" cxnId="{ED292255-DBB9-4AFC-B06B-AB0D22CF6A4F}">
      <dgm:prSet/>
      <dgm:spPr/>
      <dgm:t>
        <a:bodyPr/>
        <a:lstStyle/>
        <a:p>
          <a:endParaRPr lang="en-GB"/>
        </a:p>
      </dgm:t>
    </dgm:pt>
    <dgm:pt modelId="{95FD7D95-3F41-4D6C-A352-206D896EF728}" type="sibTrans" cxnId="{ED292255-DBB9-4AFC-B06B-AB0D22CF6A4F}">
      <dgm:prSet/>
      <dgm:spPr/>
      <dgm:t>
        <a:bodyPr/>
        <a:lstStyle/>
        <a:p>
          <a:endParaRPr lang="en-GB"/>
        </a:p>
      </dgm:t>
    </dgm:pt>
    <dgm:pt modelId="{B9F96762-71C8-43E4-A7E6-6F11D14567F1}">
      <dgm:prSet phldrT="[Text]"/>
      <dgm:spPr>
        <a:solidFill>
          <a:srgbClr val="FCB827"/>
        </a:solidFill>
      </dgm:spPr>
      <dgm:t>
        <a:bodyPr/>
        <a:lstStyle/>
        <a:p>
          <a:r>
            <a:rPr lang="en-GB" dirty="0"/>
            <a:t>Mission 2</a:t>
          </a:r>
        </a:p>
      </dgm:t>
    </dgm:pt>
    <dgm:pt modelId="{466CE34F-773A-4CAA-BF07-152B0D0444C1}" type="parTrans" cxnId="{9A9BEDC5-28D3-495E-9FEB-8636A27F265E}">
      <dgm:prSet/>
      <dgm:spPr/>
      <dgm:t>
        <a:bodyPr/>
        <a:lstStyle/>
        <a:p>
          <a:endParaRPr lang="en-GB"/>
        </a:p>
      </dgm:t>
    </dgm:pt>
    <dgm:pt modelId="{A24CBE10-65BA-44AC-95EC-3CD3E8483FF4}" type="sibTrans" cxnId="{9A9BEDC5-28D3-495E-9FEB-8636A27F265E}">
      <dgm:prSet/>
      <dgm:spPr/>
      <dgm:t>
        <a:bodyPr/>
        <a:lstStyle/>
        <a:p>
          <a:endParaRPr lang="en-GB"/>
        </a:p>
      </dgm:t>
    </dgm:pt>
    <dgm:pt modelId="{6328C7CD-9D43-41E3-8794-C552ED0A86C4}">
      <dgm:prSet phldrT="[Text]"/>
      <dgm:spPr>
        <a:solidFill>
          <a:srgbClr val="006965"/>
        </a:solidFill>
      </dgm:spPr>
      <dgm:t>
        <a:bodyPr/>
        <a:lstStyle/>
        <a:p>
          <a:r>
            <a:rPr lang="en-GB" dirty="0"/>
            <a:t>Mission 3</a:t>
          </a:r>
        </a:p>
      </dgm:t>
    </dgm:pt>
    <dgm:pt modelId="{C9A8BE63-E9F2-4937-AC3C-CCE0781606D4}" type="parTrans" cxnId="{5134FF2D-09AE-4690-87F3-CFA5F9B9B786}">
      <dgm:prSet/>
      <dgm:spPr/>
      <dgm:t>
        <a:bodyPr/>
        <a:lstStyle/>
        <a:p>
          <a:endParaRPr lang="en-GB"/>
        </a:p>
      </dgm:t>
    </dgm:pt>
    <dgm:pt modelId="{67478D95-C138-406B-8A1F-F6A0D1DA1A0C}" type="sibTrans" cxnId="{5134FF2D-09AE-4690-87F3-CFA5F9B9B786}">
      <dgm:prSet/>
      <dgm:spPr/>
      <dgm:t>
        <a:bodyPr/>
        <a:lstStyle/>
        <a:p>
          <a:endParaRPr lang="en-GB"/>
        </a:p>
      </dgm:t>
    </dgm:pt>
    <dgm:pt modelId="{4B16D002-1C8A-4B4E-9328-55A08FC42553}" type="pres">
      <dgm:prSet presAssocID="{E43E43E7-15D5-4013-A8EB-C15020953472}" presName="composite" presStyleCnt="0">
        <dgm:presLayoutVars>
          <dgm:chMax val="3"/>
          <dgm:animLvl val="lvl"/>
          <dgm:resizeHandles val="exact"/>
        </dgm:presLayoutVars>
      </dgm:prSet>
      <dgm:spPr/>
    </dgm:pt>
    <dgm:pt modelId="{37560669-15ED-4B66-B972-254DB5D7AEE4}" type="pres">
      <dgm:prSet presAssocID="{F7249236-EE20-41C6-8CCE-643166C35B56}" presName="gear1" presStyleLbl="node1" presStyleIdx="0" presStyleCnt="3">
        <dgm:presLayoutVars>
          <dgm:chMax val="1"/>
          <dgm:bulletEnabled val="1"/>
        </dgm:presLayoutVars>
      </dgm:prSet>
      <dgm:spPr/>
    </dgm:pt>
    <dgm:pt modelId="{7A1F702B-4D65-4373-8FF7-1A9ABAC9EB52}" type="pres">
      <dgm:prSet presAssocID="{F7249236-EE20-41C6-8CCE-643166C35B56}" presName="gear1srcNode" presStyleLbl="node1" presStyleIdx="0" presStyleCnt="3"/>
      <dgm:spPr/>
    </dgm:pt>
    <dgm:pt modelId="{9BAA2193-5769-4E82-9343-F6854FC8B6C2}" type="pres">
      <dgm:prSet presAssocID="{F7249236-EE20-41C6-8CCE-643166C35B56}" presName="gear1dstNode" presStyleLbl="node1" presStyleIdx="0" presStyleCnt="3"/>
      <dgm:spPr/>
    </dgm:pt>
    <dgm:pt modelId="{C17C3921-DA7F-4CC9-9717-E83F527E117C}" type="pres">
      <dgm:prSet presAssocID="{B9F96762-71C8-43E4-A7E6-6F11D14567F1}" presName="gear2" presStyleLbl="node1" presStyleIdx="1" presStyleCnt="3">
        <dgm:presLayoutVars>
          <dgm:chMax val="1"/>
          <dgm:bulletEnabled val="1"/>
        </dgm:presLayoutVars>
      </dgm:prSet>
      <dgm:spPr/>
    </dgm:pt>
    <dgm:pt modelId="{55F25393-EFD9-4626-A849-D22859B9A6B2}" type="pres">
      <dgm:prSet presAssocID="{B9F96762-71C8-43E4-A7E6-6F11D14567F1}" presName="gear2srcNode" presStyleLbl="node1" presStyleIdx="1" presStyleCnt="3"/>
      <dgm:spPr/>
    </dgm:pt>
    <dgm:pt modelId="{C534B857-9382-490E-938A-B68E1CC96220}" type="pres">
      <dgm:prSet presAssocID="{B9F96762-71C8-43E4-A7E6-6F11D14567F1}" presName="gear2dstNode" presStyleLbl="node1" presStyleIdx="1" presStyleCnt="3"/>
      <dgm:spPr/>
    </dgm:pt>
    <dgm:pt modelId="{6A5F24C0-D6ED-4423-B669-92FC436DD184}" type="pres">
      <dgm:prSet presAssocID="{6328C7CD-9D43-41E3-8794-C552ED0A86C4}" presName="gear3" presStyleLbl="node1" presStyleIdx="2" presStyleCnt="3"/>
      <dgm:spPr/>
    </dgm:pt>
    <dgm:pt modelId="{E20C1714-8B86-411B-BD4F-3EE44D6DBD11}" type="pres">
      <dgm:prSet presAssocID="{6328C7CD-9D43-41E3-8794-C552ED0A86C4}" presName="gear3tx" presStyleLbl="node1" presStyleIdx="2" presStyleCnt="3">
        <dgm:presLayoutVars>
          <dgm:chMax val="1"/>
          <dgm:bulletEnabled val="1"/>
        </dgm:presLayoutVars>
      </dgm:prSet>
      <dgm:spPr/>
    </dgm:pt>
    <dgm:pt modelId="{3CA6E387-7C5D-4EA6-ADCC-8521BF9D2A16}" type="pres">
      <dgm:prSet presAssocID="{6328C7CD-9D43-41E3-8794-C552ED0A86C4}" presName="gear3srcNode" presStyleLbl="node1" presStyleIdx="2" presStyleCnt="3"/>
      <dgm:spPr/>
    </dgm:pt>
    <dgm:pt modelId="{6E632247-2751-44D7-A513-537494D1D2EF}" type="pres">
      <dgm:prSet presAssocID="{6328C7CD-9D43-41E3-8794-C552ED0A86C4}" presName="gear3dstNode" presStyleLbl="node1" presStyleIdx="2" presStyleCnt="3"/>
      <dgm:spPr/>
    </dgm:pt>
    <dgm:pt modelId="{C4E7B178-1AC0-492E-9DDD-6240CACA1AE4}" type="pres">
      <dgm:prSet presAssocID="{95FD7D95-3F41-4D6C-A352-206D896EF728}" presName="connector1" presStyleLbl="sibTrans2D1" presStyleIdx="0" presStyleCnt="3"/>
      <dgm:spPr/>
    </dgm:pt>
    <dgm:pt modelId="{AF36E78E-60F8-44AE-A0AE-52CD54B5D9E7}" type="pres">
      <dgm:prSet presAssocID="{A24CBE10-65BA-44AC-95EC-3CD3E8483FF4}" presName="connector2" presStyleLbl="sibTrans2D1" presStyleIdx="1" presStyleCnt="3"/>
      <dgm:spPr/>
    </dgm:pt>
    <dgm:pt modelId="{92FDFF6E-3144-4DA4-B9E8-1070C13B7360}" type="pres">
      <dgm:prSet presAssocID="{67478D95-C138-406B-8A1F-F6A0D1DA1A0C}" presName="connector3" presStyleLbl="sibTrans2D1" presStyleIdx="2" presStyleCnt="3"/>
      <dgm:spPr/>
    </dgm:pt>
  </dgm:ptLst>
  <dgm:cxnLst>
    <dgm:cxn modelId="{C0AF2B2D-A8EC-4232-8A8A-22E29B53D00A}" type="presOf" srcId="{F7249236-EE20-41C6-8CCE-643166C35B56}" destId="{7A1F702B-4D65-4373-8FF7-1A9ABAC9EB52}" srcOrd="1" destOrd="0" presId="urn:microsoft.com/office/officeart/2005/8/layout/gear1"/>
    <dgm:cxn modelId="{5134FF2D-09AE-4690-87F3-CFA5F9B9B786}" srcId="{E43E43E7-15D5-4013-A8EB-C15020953472}" destId="{6328C7CD-9D43-41E3-8794-C552ED0A86C4}" srcOrd="2" destOrd="0" parTransId="{C9A8BE63-E9F2-4937-AC3C-CCE0781606D4}" sibTransId="{67478D95-C138-406B-8A1F-F6A0D1DA1A0C}"/>
    <dgm:cxn modelId="{A8EE2637-E87A-41E8-B21C-48B754BCA033}" type="presOf" srcId="{B9F96762-71C8-43E4-A7E6-6F11D14567F1}" destId="{55F25393-EFD9-4626-A849-D22859B9A6B2}" srcOrd="1" destOrd="0" presId="urn:microsoft.com/office/officeart/2005/8/layout/gear1"/>
    <dgm:cxn modelId="{358B0D3A-7D9C-4BB3-9233-2D4696B70416}" type="presOf" srcId="{67478D95-C138-406B-8A1F-F6A0D1DA1A0C}" destId="{92FDFF6E-3144-4DA4-B9E8-1070C13B7360}" srcOrd="0" destOrd="0" presId="urn:microsoft.com/office/officeart/2005/8/layout/gear1"/>
    <dgm:cxn modelId="{9A945342-7A4C-4A88-991A-EDC776E7CA9E}" type="presOf" srcId="{6328C7CD-9D43-41E3-8794-C552ED0A86C4}" destId="{6E632247-2751-44D7-A513-537494D1D2EF}" srcOrd="3" destOrd="0" presId="urn:microsoft.com/office/officeart/2005/8/layout/gear1"/>
    <dgm:cxn modelId="{EFC18A4E-B367-452C-9B19-D431A3C8230A}" type="presOf" srcId="{95FD7D95-3F41-4D6C-A352-206D896EF728}" destId="{C4E7B178-1AC0-492E-9DDD-6240CACA1AE4}" srcOrd="0" destOrd="0" presId="urn:microsoft.com/office/officeart/2005/8/layout/gear1"/>
    <dgm:cxn modelId="{F60C0953-7279-479F-8883-E097D4D66D28}" type="presOf" srcId="{F7249236-EE20-41C6-8CCE-643166C35B56}" destId="{9BAA2193-5769-4E82-9343-F6854FC8B6C2}" srcOrd="2" destOrd="0" presId="urn:microsoft.com/office/officeart/2005/8/layout/gear1"/>
    <dgm:cxn modelId="{ED292255-DBB9-4AFC-B06B-AB0D22CF6A4F}" srcId="{E43E43E7-15D5-4013-A8EB-C15020953472}" destId="{F7249236-EE20-41C6-8CCE-643166C35B56}" srcOrd="0" destOrd="0" parTransId="{6B6DC409-7017-4EB4-8DD7-567FBF228809}" sibTransId="{95FD7D95-3F41-4D6C-A352-206D896EF728}"/>
    <dgm:cxn modelId="{B4E8437A-B153-4DA2-8E1E-ABFB144575E1}" type="presOf" srcId="{B9F96762-71C8-43E4-A7E6-6F11D14567F1}" destId="{C17C3921-DA7F-4CC9-9717-E83F527E117C}" srcOrd="0" destOrd="0" presId="urn:microsoft.com/office/officeart/2005/8/layout/gear1"/>
    <dgm:cxn modelId="{94DD607E-6B4D-4E58-A8F3-2D34143561B5}" type="presOf" srcId="{6328C7CD-9D43-41E3-8794-C552ED0A86C4}" destId="{6A5F24C0-D6ED-4423-B669-92FC436DD184}" srcOrd="0" destOrd="0" presId="urn:microsoft.com/office/officeart/2005/8/layout/gear1"/>
    <dgm:cxn modelId="{56C5F184-C5C7-44D4-940E-EB34F590CF73}" type="presOf" srcId="{B9F96762-71C8-43E4-A7E6-6F11D14567F1}" destId="{C534B857-9382-490E-938A-B68E1CC96220}" srcOrd="2" destOrd="0" presId="urn:microsoft.com/office/officeart/2005/8/layout/gear1"/>
    <dgm:cxn modelId="{85A07F97-DEF2-4DF1-B318-20CA5FAE3EA2}" type="presOf" srcId="{E43E43E7-15D5-4013-A8EB-C15020953472}" destId="{4B16D002-1C8A-4B4E-9328-55A08FC42553}" srcOrd="0" destOrd="0" presId="urn:microsoft.com/office/officeart/2005/8/layout/gear1"/>
    <dgm:cxn modelId="{1EC9D1A6-745E-400F-96D5-71B625C86933}" type="presOf" srcId="{6328C7CD-9D43-41E3-8794-C552ED0A86C4}" destId="{E20C1714-8B86-411B-BD4F-3EE44D6DBD11}" srcOrd="1" destOrd="0" presId="urn:microsoft.com/office/officeart/2005/8/layout/gear1"/>
    <dgm:cxn modelId="{4831CDC4-8DAD-40D0-8535-066294F94B0E}" type="presOf" srcId="{6328C7CD-9D43-41E3-8794-C552ED0A86C4}" destId="{3CA6E387-7C5D-4EA6-ADCC-8521BF9D2A16}" srcOrd="2" destOrd="0" presId="urn:microsoft.com/office/officeart/2005/8/layout/gear1"/>
    <dgm:cxn modelId="{9A9BEDC5-28D3-495E-9FEB-8636A27F265E}" srcId="{E43E43E7-15D5-4013-A8EB-C15020953472}" destId="{B9F96762-71C8-43E4-A7E6-6F11D14567F1}" srcOrd="1" destOrd="0" parTransId="{466CE34F-773A-4CAA-BF07-152B0D0444C1}" sibTransId="{A24CBE10-65BA-44AC-95EC-3CD3E8483FF4}"/>
    <dgm:cxn modelId="{365B88CF-D5A0-4A91-841A-9F750E0AD756}" type="presOf" srcId="{A24CBE10-65BA-44AC-95EC-3CD3E8483FF4}" destId="{AF36E78E-60F8-44AE-A0AE-52CD54B5D9E7}" srcOrd="0" destOrd="0" presId="urn:microsoft.com/office/officeart/2005/8/layout/gear1"/>
    <dgm:cxn modelId="{7A3400EE-BC91-42F4-9758-67B928DD8424}" type="presOf" srcId="{F7249236-EE20-41C6-8CCE-643166C35B56}" destId="{37560669-15ED-4B66-B972-254DB5D7AEE4}" srcOrd="0" destOrd="0" presId="urn:microsoft.com/office/officeart/2005/8/layout/gear1"/>
    <dgm:cxn modelId="{4FF0C2D6-E9F8-43DC-832F-230AC71EAAB5}" type="presParOf" srcId="{4B16D002-1C8A-4B4E-9328-55A08FC42553}" destId="{37560669-15ED-4B66-B972-254DB5D7AEE4}" srcOrd="0" destOrd="0" presId="urn:microsoft.com/office/officeart/2005/8/layout/gear1"/>
    <dgm:cxn modelId="{4FE691FC-BD64-4058-8557-2343BD9E0942}" type="presParOf" srcId="{4B16D002-1C8A-4B4E-9328-55A08FC42553}" destId="{7A1F702B-4D65-4373-8FF7-1A9ABAC9EB52}" srcOrd="1" destOrd="0" presId="urn:microsoft.com/office/officeart/2005/8/layout/gear1"/>
    <dgm:cxn modelId="{C1E483AE-1F67-42FB-A3B7-DE9820CA158D}" type="presParOf" srcId="{4B16D002-1C8A-4B4E-9328-55A08FC42553}" destId="{9BAA2193-5769-4E82-9343-F6854FC8B6C2}" srcOrd="2" destOrd="0" presId="urn:microsoft.com/office/officeart/2005/8/layout/gear1"/>
    <dgm:cxn modelId="{18F525F5-5608-47E4-B1E0-2F8848206721}" type="presParOf" srcId="{4B16D002-1C8A-4B4E-9328-55A08FC42553}" destId="{C17C3921-DA7F-4CC9-9717-E83F527E117C}" srcOrd="3" destOrd="0" presId="urn:microsoft.com/office/officeart/2005/8/layout/gear1"/>
    <dgm:cxn modelId="{976D6448-F8F2-4192-A43B-48FFCAAAA016}" type="presParOf" srcId="{4B16D002-1C8A-4B4E-9328-55A08FC42553}" destId="{55F25393-EFD9-4626-A849-D22859B9A6B2}" srcOrd="4" destOrd="0" presId="urn:microsoft.com/office/officeart/2005/8/layout/gear1"/>
    <dgm:cxn modelId="{F38AF18E-D40A-4CC4-8F3E-11E39445BCDF}" type="presParOf" srcId="{4B16D002-1C8A-4B4E-9328-55A08FC42553}" destId="{C534B857-9382-490E-938A-B68E1CC96220}" srcOrd="5" destOrd="0" presId="urn:microsoft.com/office/officeart/2005/8/layout/gear1"/>
    <dgm:cxn modelId="{2E849DBD-BB3B-4DA3-8B0F-8DC0B668894D}" type="presParOf" srcId="{4B16D002-1C8A-4B4E-9328-55A08FC42553}" destId="{6A5F24C0-D6ED-4423-B669-92FC436DD184}" srcOrd="6" destOrd="0" presId="urn:microsoft.com/office/officeart/2005/8/layout/gear1"/>
    <dgm:cxn modelId="{BC3F66B0-00F1-48C5-BC50-787F4BBF6F63}" type="presParOf" srcId="{4B16D002-1C8A-4B4E-9328-55A08FC42553}" destId="{E20C1714-8B86-411B-BD4F-3EE44D6DBD11}" srcOrd="7" destOrd="0" presId="urn:microsoft.com/office/officeart/2005/8/layout/gear1"/>
    <dgm:cxn modelId="{8110F0FA-2986-4980-9512-0D07F1C034C1}" type="presParOf" srcId="{4B16D002-1C8A-4B4E-9328-55A08FC42553}" destId="{3CA6E387-7C5D-4EA6-ADCC-8521BF9D2A16}" srcOrd="8" destOrd="0" presId="urn:microsoft.com/office/officeart/2005/8/layout/gear1"/>
    <dgm:cxn modelId="{142E59C8-049B-47A3-9D34-2E2C397171A7}" type="presParOf" srcId="{4B16D002-1C8A-4B4E-9328-55A08FC42553}" destId="{6E632247-2751-44D7-A513-537494D1D2EF}" srcOrd="9" destOrd="0" presId="urn:microsoft.com/office/officeart/2005/8/layout/gear1"/>
    <dgm:cxn modelId="{4A3AFCB9-78AE-4287-8841-854455AFE06E}" type="presParOf" srcId="{4B16D002-1C8A-4B4E-9328-55A08FC42553}" destId="{C4E7B178-1AC0-492E-9DDD-6240CACA1AE4}" srcOrd="10" destOrd="0" presId="urn:microsoft.com/office/officeart/2005/8/layout/gear1"/>
    <dgm:cxn modelId="{3B60A488-2B27-4DA7-97BD-09E3F52ED6EF}" type="presParOf" srcId="{4B16D002-1C8A-4B4E-9328-55A08FC42553}" destId="{AF36E78E-60F8-44AE-A0AE-52CD54B5D9E7}" srcOrd="11" destOrd="0" presId="urn:microsoft.com/office/officeart/2005/8/layout/gear1"/>
    <dgm:cxn modelId="{B657E135-86DF-4524-AC5F-C0AFAEFC5E44}" type="presParOf" srcId="{4B16D002-1C8A-4B4E-9328-55A08FC42553}" destId="{92FDFF6E-3144-4DA4-B9E8-1070C13B7360}"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AC6433-5758-4FD1-8EA7-F5B0425C667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E46A44A8-80C6-4FBB-8A4B-6A4238E0E548}">
      <dgm:prSet phldrT="[Text]" custT="1"/>
      <dgm:spPr>
        <a:solidFill>
          <a:srgbClr val="006965"/>
        </a:solidFill>
      </dgm:spPr>
      <dgm:t>
        <a:bodyPr/>
        <a:lstStyle/>
        <a:p>
          <a:r>
            <a:rPr lang="en-GB" sz="1800" b="0" dirty="0"/>
            <a:t>Mission One: </a:t>
          </a:r>
        </a:p>
        <a:p>
          <a:r>
            <a:rPr lang="en-GB" sz="1800" b="1" dirty="0"/>
            <a:t>An Inclusive and Empowered Digital Society</a:t>
          </a:r>
        </a:p>
      </dgm:t>
    </dgm:pt>
    <dgm:pt modelId="{8969D739-BEB9-40E2-92F7-6E3D108DBCAC}" type="parTrans" cxnId="{51E959A1-345D-49E2-B4F6-B9DA4DA0FEE3}">
      <dgm:prSet/>
      <dgm:spPr/>
      <dgm:t>
        <a:bodyPr/>
        <a:lstStyle/>
        <a:p>
          <a:endParaRPr lang="en-GB"/>
        </a:p>
      </dgm:t>
    </dgm:pt>
    <dgm:pt modelId="{2523A7DD-11D8-4647-B1F4-B8F3C662A270}" type="sibTrans" cxnId="{51E959A1-345D-49E2-B4F6-B9DA4DA0FEE3}">
      <dgm:prSet/>
      <dgm:spPr/>
      <dgm:t>
        <a:bodyPr/>
        <a:lstStyle/>
        <a:p>
          <a:endParaRPr lang="en-GB"/>
        </a:p>
      </dgm:t>
    </dgm:pt>
    <dgm:pt modelId="{74CF5311-A057-46AC-A8C9-95A66594344D}">
      <dgm:prSet phldrT="[Text]"/>
      <dgm:spPr/>
      <dgm:t>
        <a:bodyPr/>
        <a:lstStyle/>
        <a:p>
          <a:pPr>
            <a:buFont typeface="+mj-lt"/>
            <a:buAutoNum type="arabicPeriod"/>
          </a:pPr>
          <a:r>
            <a:rPr lang="en-GB" b="0" i="0" dirty="0"/>
            <a:t>Improve Digital Inclusion and Equality</a:t>
          </a:r>
          <a:endParaRPr lang="en-GB" dirty="0"/>
        </a:p>
      </dgm:t>
    </dgm:pt>
    <dgm:pt modelId="{A31D7482-0840-4B1D-8008-9379552BAA75}" type="parTrans" cxnId="{9099BD65-F19E-43F6-BC53-40B63E2A8CEA}">
      <dgm:prSet/>
      <dgm:spPr/>
      <dgm:t>
        <a:bodyPr/>
        <a:lstStyle/>
        <a:p>
          <a:endParaRPr lang="en-GB"/>
        </a:p>
      </dgm:t>
    </dgm:pt>
    <dgm:pt modelId="{E61324B9-B923-460B-922E-121068C75064}" type="sibTrans" cxnId="{9099BD65-F19E-43F6-BC53-40B63E2A8CEA}">
      <dgm:prSet/>
      <dgm:spPr/>
      <dgm:t>
        <a:bodyPr/>
        <a:lstStyle/>
        <a:p>
          <a:endParaRPr lang="en-GB"/>
        </a:p>
      </dgm:t>
    </dgm:pt>
    <dgm:pt modelId="{52EFD357-E639-4A8E-8A80-72628192D616}">
      <dgm:prSet phldrT="[Text]" custT="1"/>
      <dgm:spPr>
        <a:solidFill>
          <a:srgbClr val="006965"/>
        </a:solidFill>
      </dgm:spPr>
      <dgm:t>
        <a:bodyPr/>
        <a:lstStyle/>
        <a:p>
          <a:r>
            <a:rPr lang="en-GB" sz="1800" b="0" dirty="0"/>
            <a:t>Mission Two: </a:t>
          </a:r>
        </a:p>
        <a:p>
          <a:r>
            <a:rPr lang="en-GB" sz="1800" b="1" dirty="0"/>
            <a:t>An Inclusive Digital Economy</a:t>
          </a:r>
        </a:p>
      </dgm:t>
    </dgm:pt>
    <dgm:pt modelId="{2A11FD2E-10A3-400C-8E03-F5445EAF799C}" type="parTrans" cxnId="{D0A47110-4F97-462D-8C88-D381751D5E37}">
      <dgm:prSet/>
      <dgm:spPr/>
      <dgm:t>
        <a:bodyPr/>
        <a:lstStyle/>
        <a:p>
          <a:endParaRPr lang="en-GB"/>
        </a:p>
      </dgm:t>
    </dgm:pt>
    <dgm:pt modelId="{9610BB24-674D-4589-8078-5D024210B606}" type="sibTrans" cxnId="{D0A47110-4F97-462D-8C88-D381751D5E37}">
      <dgm:prSet/>
      <dgm:spPr/>
      <dgm:t>
        <a:bodyPr/>
        <a:lstStyle/>
        <a:p>
          <a:endParaRPr lang="en-GB"/>
        </a:p>
      </dgm:t>
    </dgm:pt>
    <dgm:pt modelId="{A0B21583-3A2C-4650-A331-6A3BECC4F00F}">
      <dgm:prSet phldrT="[Text]"/>
      <dgm:spPr/>
      <dgm:t>
        <a:bodyPr/>
        <a:lstStyle/>
        <a:p>
          <a:pPr>
            <a:buFont typeface="+mj-lt"/>
            <a:buAutoNum type="arabicPeriod"/>
          </a:pPr>
          <a:r>
            <a:rPr lang="en-GB" b="0" i="0" dirty="0"/>
            <a:t>Improve the Availability, Capacity, and Quality of Digital Connectivity</a:t>
          </a:r>
          <a:endParaRPr lang="en-GB" b="0" dirty="0"/>
        </a:p>
      </dgm:t>
    </dgm:pt>
    <dgm:pt modelId="{A6E0EE72-47C5-49BF-A5F2-B284F485E41D}" type="parTrans" cxnId="{7955B3F0-AA3F-4C3A-9C80-34D7CE16D2B8}">
      <dgm:prSet/>
      <dgm:spPr/>
      <dgm:t>
        <a:bodyPr/>
        <a:lstStyle/>
        <a:p>
          <a:endParaRPr lang="en-GB"/>
        </a:p>
      </dgm:t>
    </dgm:pt>
    <dgm:pt modelId="{95EECB7F-DC8C-403E-BCFB-EFF6D6FB2DFF}" type="sibTrans" cxnId="{7955B3F0-AA3F-4C3A-9C80-34D7CE16D2B8}">
      <dgm:prSet/>
      <dgm:spPr/>
      <dgm:t>
        <a:bodyPr/>
        <a:lstStyle/>
        <a:p>
          <a:endParaRPr lang="en-GB"/>
        </a:p>
      </dgm:t>
    </dgm:pt>
    <dgm:pt modelId="{87F044AA-A200-4C02-BB17-3F929E5579E1}">
      <dgm:prSet phldrT="[Text]"/>
      <dgm:spPr/>
      <dgm:t>
        <a:bodyPr/>
        <a:lstStyle/>
        <a:p>
          <a:pPr>
            <a:buFont typeface="+mj-lt"/>
            <a:buAutoNum type="arabicPeriod"/>
          </a:pPr>
          <a:r>
            <a:rPr lang="en-GB" b="0" i="0" dirty="0"/>
            <a:t>Develop the pipeline of digital skills, providing opportunities for all</a:t>
          </a:r>
          <a:endParaRPr lang="en-GB" b="0" dirty="0"/>
        </a:p>
      </dgm:t>
    </dgm:pt>
    <dgm:pt modelId="{8638B6F4-F3D9-4296-BA07-69A9DDFC4CF9}" type="parTrans" cxnId="{60298D09-292F-419F-96CA-0B36AF92CA71}">
      <dgm:prSet/>
      <dgm:spPr/>
      <dgm:t>
        <a:bodyPr/>
        <a:lstStyle/>
        <a:p>
          <a:endParaRPr lang="en-GB"/>
        </a:p>
      </dgm:t>
    </dgm:pt>
    <dgm:pt modelId="{98AC5066-50AF-499C-BB72-314EBBA23926}" type="sibTrans" cxnId="{60298D09-292F-419F-96CA-0B36AF92CA71}">
      <dgm:prSet/>
      <dgm:spPr/>
      <dgm:t>
        <a:bodyPr/>
        <a:lstStyle/>
        <a:p>
          <a:endParaRPr lang="en-GB"/>
        </a:p>
      </dgm:t>
    </dgm:pt>
    <dgm:pt modelId="{1CA89894-0A2E-4161-ADC5-555AB42D76E3}">
      <dgm:prSet phldrT="[Text]" custT="1"/>
      <dgm:spPr>
        <a:solidFill>
          <a:srgbClr val="006965"/>
        </a:solidFill>
      </dgm:spPr>
      <dgm:t>
        <a:bodyPr/>
        <a:lstStyle/>
        <a:p>
          <a:r>
            <a:rPr lang="en-GB" sz="1800" b="0" dirty="0"/>
            <a:t>Mission Three: </a:t>
          </a:r>
        </a:p>
        <a:p>
          <a:r>
            <a:rPr lang="en-GB" sz="1800" b="1" dirty="0"/>
            <a:t>Sustainable Digital Public Services</a:t>
          </a:r>
        </a:p>
      </dgm:t>
    </dgm:pt>
    <dgm:pt modelId="{5DA34B2D-9C3B-4E78-BDB7-0ECBFC165D16}" type="parTrans" cxnId="{194612ED-0261-478D-89EE-C5257F89524E}">
      <dgm:prSet/>
      <dgm:spPr/>
      <dgm:t>
        <a:bodyPr/>
        <a:lstStyle/>
        <a:p>
          <a:endParaRPr lang="en-GB"/>
        </a:p>
      </dgm:t>
    </dgm:pt>
    <dgm:pt modelId="{F2F5E768-D73E-40BB-AFB3-F56F52892818}" type="sibTrans" cxnId="{194612ED-0261-478D-89EE-C5257F89524E}">
      <dgm:prSet/>
      <dgm:spPr/>
      <dgm:t>
        <a:bodyPr/>
        <a:lstStyle/>
        <a:p>
          <a:endParaRPr lang="en-GB"/>
        </a:p>
      </dgm:t>
    </dgm:pt>
    <dgm:pt modelId="{9E93378F-D536-40CF-98D3-59C05796D86F}">
      <dgm:prSet phldrT="[Text]"/>
      <dgm:spPr/>
      <dgm:t>
        <a:bodyPr/>
        <a:lstStyle/>
        <a:p>
          <a:pPr>
            <a:buFont typeface="+mj-lt"/>
            <a:buAutoNum type="arabicPeriod"/>
          </a:pPr>
          <a:r>
            <a:rPr lang="en-GB" b="0" i="0" dirty="0"/>
            <a:t>Improve the Efficiency, Resilience, and Agility of our Operations</a:t>
          </a:r>
          <a:endParaRPr lang="en-GB" dirty="0"/>
        </a:p>
      </dgm:t>
    </dgm:pt>
    <dgm:pt modelId="{45581491-7E6B-4A3E-8730-56E65B7C6E40}" type="parTrans" cxnId="{39B8376F-71BE-4589-B5F8-16FC3C277955}">
      <dgm:prSet/>
      <dgm:spPr/>
      <dgm:t>
        <a:bodyPr/>
        <a:lstStyle/>
        <a:p>
          <a:endParaRPr lang="en-GB"/>
        </a:p>
      </dgm:t>
    </dgm:pt>
    <dgm:pt modelId="{BB6F8453-0FFB-49E4-84A1-4EE0989F1B7A}" type="sibTrans" cxnId="{39B8376F-71BE-4589-B5F8-16FC3C277955}">
      <dgm:prSet/>
      <dgm:spPr/>
      <dgm:t>
        <a:bodyPr/>
        <a:lstStyle/>
        <a:p>
          <a:endParaRPr lang="en-GB"/>
        </a:p>
      </dgm:t>
    </dgm:pt>
    <dgm:pt modelId="{45CAA02C-BEFC-431D-A0DB-404B1071B729}">
      <dgm:prSet/>
      <dgm:spPr/>
      <dgm:t>
        <a:bodyPr/>
        <a:lstStyle/>
        <a:p>
          <a:pPr>
            <a:buFont typeface="+mj-lt"/>
            <a:buAutoNum type="arabicPeriod"/>
          </a:pPr>
          <a:r>
            <a:rPr lang="en-GB" b="0" i="0" dirty="0"/>
            <a:t>Build Confidence and Trust in Digital Services</a:t>
          </a:r>
        </a:p>
      </dgm:t>
    </dgm:pt>
    <dgm:pt modelId="{E73529E4-E901-4C1A-8B95-58DC75844E75}" type="parTrans" cxnId="{AC708B14-B7AB-4E40-8271-344CB68CE046}">
      <dgm:prSet/>
      <dgm:spPr/>
      <dgm:t>
        <a:bodyPr/>
        <a:lstStyle/>
        <a:p>
          <a:endParaRPr lang="en-GB"/>
        </a:p>
      </dgm:t>
    </dgm:pt>
    <dgm:pt modelId="{C3199E5F-1541-4ABD-ACEB-94F67A1F8B5A}" type="sibTrans" cxnId="{AC708B14-B7AB-4E40-8271-344CB68CE046}">
      <dgm:prSet/>
      <dgm:spPr/>
      <dgm:t>
        <a:bodyPr/>
        <a:lstStyle/>
        <a:p>
          <a:endParaRPr lang="en-GB"/>
        </a:p>
      </dgm:t>
    </dgm:pt>
    <dgm:pt modelId="{15672D15-B73A-4A62-BC72-F80BC87CE97A}">
      <dgm:prSet/>
      <dgm:spPr/>
      <dgm:t>
        <a:bodyPr/>
        <a:lstStyle/>
        <a:p>
          <a:pPr>
            <a:buFont typeface="+mj-lt"/>
            <a:buAutoNum type="arabicPeriod"/>
          </a:pPr>
          <a:r>
            <a:rPr lang="en-GB" b="0" i="0" dirty="0"/>
            <a:t>Increase Involvement and Participation</a:t>
          </a:r>
        </a:p>
      </dgm:t>
    </dgm:pt>
    <dgm:pt modelId="{CCC272C2-F08B-46DA-B567-42DDFA73F9C6}" type="parTrans" cxnId="{31CB74A6-821D-46E2-92FE-FAD8CB89FA26}">
      <dgm:prSet/>
      <dgm:spPr/>
      <dgm:t>
        <a:bodyPr/>
        <a:lstStyle/>
        <a:p>
          <a:endParaRPr lang="en-GB"/>
        </a:p>
      </dgm:t>
    </dgm:pt>
    <dgm:pt modelId="{E0CD1259-388A-406A-9CC5-94D9A46154F7}" type="sibTrans" cxnId="{31CB74A6-821D-46E2-92FE-FAD8CB89FA26}">
      <dgm:prSet/>
      <dgm:spPr/>
      <dgm:t>
        <a:bodyPr/>
        <a:lstStyle/>
        <a:p>
          <a:endParaRPr lang="en-GB"/>
        </a:p>
      </dgm:t>
    </dgm:pt>
    <dgm:pt modelId="{2D05E9EB-BB40-42A1-BE69-F93DC2DB94F6}">
      <dgm:prSet phldrT="[Text]"/>
      <dgm:spPr/>
      <dgm:t>
        <a:bodyPr/>
        <a:lstStyle/>
        <a:p>
          <a:pPr>
            <a:buFont typeface="+mj-lt"/>
            <a:buAutoNum type="arabicPeriod"/>
          </a:pPr>
          <a:r>
            <a:rPr lang="en-GB" b="0" i="0" dirty="0"/>
            <a:t>Improve opportunities for Glasgow’s tech ecosystem</a:t>
          </a:r>
          <a:endParaRPr lang="en-GB" b="0" dirty="0"/>
        </a:p>
      </dgm:t>
    </dgm:pt>
    <dgm:pt modelId="{C5EE5173-13A5-4A10-AEB4-385F7CDAF183}" type="parTrans" cxnId="{BB67CB18-FB5C-4BAD-AAE8-1E8C635664E8}">
      <dgm:prSet/>
      <dgm:spPr/>
      <dgm:t>
        <a:bodyPr/>
        <a:lstStyle/>
        <a:p>
          <a:endParaRPr lang="en-GB"/>
        </a:p>
      </dgm:t>
    </dgm:pt>
    <dgm:pt modelId="{6442118B-BD80-470D-8874-0F782E73004C}" type="sibTrans" cxnId="{BB67CB18-FB5C-4BAD-AAE8-1E8C635664E8}">
      <dgm:prSet/>
      <dgm:spPr/>
      <dgm:t>
        <a:bodyPr/>
        <a:lstStyle/>
        <a:p>
          <a:endParaRPr lang="en-GB"/>
        </a:p>
      </dgm:t>
    </dgm:pt>
    <dgm:pt modelId="{14DA0C63-CE6F-482D-8C28-4ECCDD3ED0E4}">
      <dgm:prSet/>
      <dgm:spPr/>
      <dgm:t>
        <a:bodyPr/>
        <a:lstStyle/>
        <a:p>
          <a:pPr>
            <a:buFont typeface="+mj-lt"/>
            <a:buAutoNum type="arabicPeriod"/>
          </a:pPr>
          <a:r>
            <a:rPr lang="en-GB" b="0" i="0" dirty="0"/>
            <a:t>Improve the Customer Experience of our Services</a:t>
          </a:r>
        </a:p>
      </dgm:t>
    </dgm:pt>
    <dgm:pt modelId="{1DE7F79E-9C64-4925-8C49-F1B998BE6925}" type="parTrans" cxnId="{66B2D93B-4DAC-41C4-86C2-7573C7096E03}">
      <dgm:prSet/>
      <dgm:spPr/>
      <dgm:t>
        <a:bodyPr/>
        <a:lstStyle/>
        <a:p>
          <a:endParaRPr lang="en-GB"/>
        </a:p>
      </dgm:t>
    </dgm:pt>
    <dgm:pt modelId="{27651AEA-758C-43A6-AC7C-72E1531E9C58}" type="sibTrans" cxnId="{66B2D93B-4DAC-41C4-86C2-7573C7096E03}">
      <dgm:prSet/>
      <dgm:spPr/>
      <dgm:t>
        <a:bodyPr/>
        <a:lstStyle/>
        <a:p>
          <a:endParaRPr lang="en-GB"/>
        </a:p>
      </dgm:t>
    </dgm:pt>
    <dgm:pt modelId="{3854CA6A-7C82-45D4-B61C-226504953DEC}">
      <dgm:prSet/>
      <dgm:spPr/>
      <dgm:t>
        <a:bodyPr/>
        <a:lstStyle/>
        <a:p>
          <a:pPr>
            <a:buFont typeface="+mj-lt"/>
            <a:buAutoNum type="arabicPeriod"/>
          </a:pPr>
          <a:r>
            <a:rPr lang="en-GB" b="0" i="0" dirty="0"/>
            <a:t>Redesign Services to Improve Outcomes for our Citizens and Communities</a:t>
          </a:r>
        </a:p>
      </dgm:t>
    </dgm:pt>
    <dgm:pt modelId="{698A91C1-73FE-4EAF-9B05-A9E8DE1AF026}" type="parTrans" cxnId="{E38AEAB4-36F7-49B0-98C0-A550C19D87FF}">
      <dgm:prSet/>
      <dgm:spPr/>
      <dgm:t>
        <a:bodyPr/>
        <a:lstStyle/>
        <a:p>
          <a:endParaRPr lang="en-GB"/>
        </a:p>
      </dgm:t>
    </dgm:pt>
    <dgm:pt modelId="{19CB6508-5F53-4BD3-8403-7B018EF28C53}" type="sibTrans" cxnId="{E38AEAB4-36F7-49B0-98C0-A550C19D87FF}">
      <dgm:prSet/>
      <dgm:spPr/>
      <dgm:t>
        <a:bodyPr/>
        <a:lstStyle/>
        <a:p>
          <a:endParaRPr lang="en-GB"/>
        </a:p>
      </dgm:t>
    </dgm:pt>
    <dgm:pt modelId="{AA639B5A-3133-4429-BAC2-309E2C9BE29E}" type="pres">
      <dgm:prSet presAssocID="{99AC6433-5758-4FD1-8EA7-F5B0425C6670}" presName="Name0" presStyleCnt="0">
        <dgm:presLayoutVars>
          <dgm:dir/>
          <dgm:animLvl val="lvl"/>
          <dgm:resizeHandles val="exact"/>
        </dgm:presLayoutVars>
      </dgm:prSet>
      <dgm:spPr/>
    </dgm:pt>
    <dgm:pt modelId="{25AF0AAB-8CB0-4459-87FE-669A895034D9}" type="pres">
      <dgm:prSet presAssocID="{E46A44A8-80C6-4FBB-8A4B-6A4238E0E548}" presName="linNode" presStyleCnt="0"/>
      <dgm:spPr/>
    </dgm:pt>
    <dgm:pt modelId="{3134D60B-1106-47F8-804D-A57D81139ECA}" type="pres">
      <dgm:prSet presAssocID="{E46A44A8-80C6-4FBB-8A4B-6A4238E0E548}" presName="parentText" presStyleLbl="node1" presStyleIdx="0" presStyleCnt="3">
        <dgm:presLayoutVars>
          <dgm:chMax val="1"/>
          <dgm:bulletEnabled val="1"/>
        </dgm:presLayoutVars>
      </dgm:prSet>
      <dgm:spPr/>
    </dgm:pt>
    <dgm:pt modelId="{3C9DA832-1A47-45FD-8179-0E5F31EEB5D0}" type="pres">
      <dgm:prSet presAssocID="{E46A44A8-80C6-4FBB-8A4B-6A4238E0E548}" presName="descendantText" presStyleLbl="alignAccFollowNode1" presStyleIdx="0" presStyleCnt="3">
        <dgm:presLayoutVars>
          <dgm:bulletEnabled val="1"/>
        </dgm:presLayoutVars>
      </dgm:prSet>
      <dgm:spPr/>
    </dgm:pt>
    <dgm:pt modelId="{4F9C1F5E-CD47-46F7-817F-4AE482A935E8}" type="pres">
      <dgm:prSet presAssocID="{2523A7DD-11D8-4647-B1F4-B8F3C662A270}" presName="sp" presStyleCnt="0"/>
      <dgm:spPr/>
    </dgm:pt>
    <dgm:pt modelId="{56DABEA6-99BC-4468-BE11-37F4A9D006D5}" type="pres">
      <dgm:prSet presAssocID="{52EFD357-E639-4A8E-8A80-72628192D616}" presName="linNode" presStyleCnt="0"/>
      <dgm:spPr/>
    </dgm:pt>
    <dgm:pt modelId="{9B9A7C77-1F03-4652-9ABE-D84A6C6850BC}" type="pres">
      <dgm:prSet presAssocID="{52EFD357-E639-4A8E-8A80-72628192D616}" presName="parentText" presStyleLbl="node1" presStyleIdx="1" presStyleCnt="3">
        <dgm:presLayoutVars>
          <dgm:chMax val="1"/>
          <dgm:bulletEnabled val="1"/>
        </dgm:presLayoutVars>
      </dgm:prSet>
      <dgm:spPr/>
    </dgm:pt>
    <dgm:pt modelId="{08F91098-D788-446F-8A0B-1D703BC6E0BC}" type="pres">
      <dgm:prSet presAssocID="{52EFD357-E639-4A8E-8A80-72628192D616}" presName="descendantText" presStyleLbl="alignAccFollowNode1" presStyleIdx="1" presStyleCnt="3">
        <dgm:presLayoutVars>
          <dgm:bulletEnabled val="1"/>
        </dgm:presLayoutVars>
      </dgm:prSet>
      <dgm:spPr/>
    </dgm:pt>
    <dgm:pt modelId="{E0A3BA1F-8381-45D8-A303-19B5D1329C96}" type="pres">
      <dgm:prSet presAssocID="{9610BB24-674D-4589-8078-5D024210B606}" presName="sp" presStyleCnt="0"/>
      <dgm:spPr/>
    </dgm:pt>
    <dgm:pt modelId="{4CD06925-41B7-4EE0-918A-BF9D58F318A7}" type="pres">
      <dgm:prSet presAssocID="{1CA89894-0A2E-4161-ADC5-555AB42D76E3}" presName="linNode" presStyleCnt="0"/>
      <dgm:spPr/>
    </dgm:pt>
    <dgm:pt modelId="{BDD85BAD-04E4-4C4D-A123-1FF940ACF54F}" type="pres">
      <dgm:prSet presAssocID="{1CA89894-0A2E-4161-ADC5-555AB42D76E3}" presName="parentText" presStyleLbl="node1" presStyleIdx="2" presStyleCnt="3">
        <dgm:presLayoutVars>
          <dgm:chMax val="1"/>
          <dgm:bulletEnabled val="1"/>
        </dgm:presLayoutVars>
      </dgm:prSet>
      <dgm:spPr/>
    </dgm:pt>
    <dgm:pt modelId="{7E639787-E1F8-4240-B8D8-2A67171F2617}" type="pres">
      <dgm:prSet presAssocID="{1CA89894-0A2E-4161-ADC5-555AB42D76E3}" presName="descendantText" presStyleLbl="alignAccFollowNode1" presStyleIdx="2" presStyleCnt="3">
        <dgm:presLayoutVars>
          <dgm:bulletEnabled val="1"/>
        </dgm:presLayoutVars>
      </dgm:prSet>
      <dgm:spPr/>
    </dgm:pt>
  </dgm:ptLst>
  <dgm:cxnLst>
    <dgm:cxn modelId="{FE17DF07-A589-4E34-95DC-D937B81681C4}" type="presOf" srcId="{45CAA02C-BEFC-431D-A0DB-404B1071B729}" destId="{3C9DA832-1A47-45FD-8179-0E5F31EEB5D0}" srcOrd="0" destOrd="1" presId="urn:microsoft.com/office/officeart/2005/8/layout/vList5"/>
    <dgm:cxn modelId="{60298D09-292F-419F-96CA-0B36AF92CA71}" srcId="{52EFD357-E639-4A8E-8A80-72628192D616}" destId="{87F044AA-A200-4C02-BB17-3F929E5579E1}" srcOrd="1" destOrd="0" parTransId="{8638B6F4-F3D9-4296-BA07-69A9DDFC4CF9}" sibTransId="{98AC5066-50AF-499C-BB72-314EBBA23926}"/>
    <dgm:cxn modelId="{D0A47110-4F97-462D-8C88-D381751D5E37}" srcId="{99AC6433-5758-4FD1-8EA7-F5B0425C6670}" destId="{52EFD357-E639-4A8E-8A80-72628192D616}" srcOrd="1" destOrd="0" parTransId="{2A11FD2E-10A3-400C-8E03-F5445EAF799C}" sibTransId="{9610BB24-674D-4589-8078-5D024210B606}"/>
    <dgm:cxn modelId="{AC708B14-B7AB-4E40-8271-344CB68CE046}" srcId="{E46A44A8-80C6-4FBB-8A4B-6A4238E0E548}" destId="{45CAA02C-BEFC-431D-A0DB-404B1071B729}" srcOrd="1" destOrd="0" parTransId="{E73529E4-E901-4C1A-8B95-58DC75844E75}" sibTransId="{C3199E5F-1541-4ABD-ACEB-94F67A1F8B5A}"/>
    <dgm:cxn modelId="{BB67CB18-FB5C-4BAD-AAE8-1E8C635664E8}" srcId="{52EFD357-E639-4A8E-8A80-72628192D616}" destId="{2D05E9EB-BB40-42A1-BE69-F93DC2DB94F6}" srcOrd="2" destOrd="0" parTransId="{C5EE5173-13A5-4A10-AEB4-385F7CDAF183}" sibTransId="{6442118B-BD80-470D-8874-0F782E73004C}"/>
    <dgm:cxn modelId="{66B2D93B-4DAC-41C4-86C2-7573C7096E03}" srcId="{1CA89894-0A2E-4161-ADC5-555AB42D76E3}" destId="{14DA0C63-CE6F-482D-8C28-4ECCDD3ED0E4}" srcOrd="1" destOrd="0" parTransId="{1DE7F79E-9C64-4925-8C49-F1B998BE6925}" sibTransId="{27651AEA-758C-43A6-AC7C-72E1531E9C58}"/>
    <dgm:cxn modelId="{F5069362-0D8C-4B0F-978F-3220AEDC50C2}" type="presOf" srcId="{99AC6433-5758-4FD1-8EA7-F5B0425C6670}" destId="{AA639B5A-3133-4429-BAC2-309E2C9BE29E}" srcOrd="0" destOrd="0" presId="urn:microsoft.com/office/officeart/2005/8/layout/vList5"/>
    <dgm:cxn modelId="{9099BD65-F19E-43F6-BC53-40B63E2A8CEA}" srcId="{E46A44A8-80C6-4FBB-8A4B-6A4238E0E548}" destId="{74CF5311-A057-46AC-A8C9-95A66594344D}" srcOrd="0" destOrd="0" parTransId="{A31D7482-0840-4B1D-8008-9379552BAA75}" sibTransId="{E61324B9-B923-460B-922E-121068C75064}"/>
    <dgm:cxn modelId="{AE7B0E67-2B54-4F11-9984-345E9460F4DA}" type="presOf" srcId="{1CA89894-0A2E-4161-ADC5-555AB42D76E3}" destId="{BDD85BAD-04E4-4C4D-A123-1FF940ACF54F}" srcOrd="0" destOrd="0" presId="urn:microsoft.com/office/officeart/2005/8/layout/vList5"/>
    <dgm:cxn modelId="{993DDE6B-BC85-4745-9851-45E55B74A676}" type="presOf" srcId="{2D05E9EB-BB40-42A1-BE69-F93DC2DB94F6}" destId="{08F91098-D788-446F-8A0B-1D703BC6E0BC}" srcOrd="0" destOrd="2" presId="urn:microsoft.com/office/officeart/2005/8/layout/vList5"/>
    <dgm:cxn modelId="{AC03E84B-9CC6-4BD1-A348-5A2C8E59D1A7}" type="presOf" srcId="{74CF5311-A057-46AC-A8C9-95A66594344D}" destId="{3C9DA832-1A47-45FD-8179-0E5F31EEB5D0}" srcOrd="0" destOrd="0" presId="urn:microsoft.com/office/officeart/2005/8/layout/vList5"/>
    <dgm:cxn modelId="{39B8376F-71BE-4589-B5F8-16FC3C277955}" srcId="{1CA89894-0A2E-4161-ADC5-555AB42D76E3}" destId="{9E93378F-D536-40CF-98D3-59C05796D86F}" srcOrd="0" destOrd="0" parTransId="{45581491-7E6B-4A3E-8730-56E65B7C6E40}" sibTransId="{BB6F8453-0FFB-49E4-84A1-4EE0989F1B7A}"/>
    <dgm:cxn modelId="{78AED276-B1BE-4EB5-BFE4-FEA70A8F100C}" type="presOf" srcId="{14DA0C63-CE6F-482D-8C28-4ECCDD3ED0E4}" destId="{7E639787-E1F8-4240-B8D8-2A67171F2617}" srcOrd="0" destOrd="1" presId="urn:microsoft.com/office/officeart/2005/8/layout/vList5"/>
    <dgm:cxn modelId="{8AA53083-DC40-40D1-B942-66CA699932E1}" type="presOf" srcId="{15672D15-B73A-4A62-BC72-F80BC87CE97A}" destId="{3C9DA832-1A47-45FD-8179-0E5F31EEB5D0}" srcOrd="0" destOrd="2" presId="urn:microsoft.com/office/officeart/2005/8/layout/vList5"/>
    <dgm:cxn modelId="{C9D07689-1687-4398-AB5F-76F0872B5117}" type="presOf" srcId="{87F044AA-A200-4C02-BB17-3F929E5579E1}" destId="{08F91098-D788-446F-8A0B-1D703BC6E0BC}" srcOrd="0" destOrd="1" presId="urn:microsoft.com/office/officeart/2005/8/layout/vList5"/>
    <dgm:cxn modelId="{51E959A1-345D-49E2-B4F6-B9DA4DA0FEE3}" srcId="{99AC6433-5758-4FD1-8EA7-F5B0425C6670}" destId="{E46A44A8-80C6-4FBB-8A4B-6A4238E0E548}" srcOrd="0" destOrd="0" parTransId="{8969D739-BEB9-40E2-92F7-6E3D108DBCAC}" sibTransId="{2523A7DD-11D8-4647-B1F4-B8F3C662A270}"/>
    <dgm:cxn modelId="{31CB74A6-821D-46E2-92FE-FAD8CB89FA26}" srcId="{E46A44A8-80C6-4FBB-8A4B-6A4238E0E548}" destId="{15672D15-B73A-4A62-BC72-F80BC87CE97A}" srcOrd="2" destOrd="0" parTransId="{CCC272C2-F08B-46DA-B567-42DDFA73F9C6}" sibTransId="{E0CD1259-388A-406A-9CC5-94D9A46154F7}"/>
    <dgm:cxn modelId="{B1AF7DA8-C49C-4B74-8169-A77AF87A9D95}" type="presOf" srcId="{E46A44A8-80C6-4FBB-8A4B-6A4238E0E548}" destId="{3134D60B-1106-47F8-804D-A57D81139ECA}" srcOrd="0" destOrd="0" presId="urn:microsoft.com/office/officeart/2005/8/layout/vList5"/>
    <dgm:cxn modelId="{D31A91B4-207B-4A9F-9DD3-A1AEFC56A9A1}" type="presOf" srcId="{3854CA6A-7C82-45D4-B61C-226504953DEC}" destId="{7E639787-E1F8-4240-B8D8-2A67171F2617}" srcOrd="0" destOrd="2" presId="urn:microsoft.com/office/officeart/2005/8/layout/vList5"/>
    <dgm:cxn modelId="{E38AEAB4-36F7-49B0-98C0-A550C19D87FF}" srcId="{1CA89894-0A2E-4161-ADC5-555AB42D76E3}" destId="{3854CA6A-7C82-45D4-B61C-226504953DEC}" srcOrd="2" destOrd="0" parTransId="{698A91C1-73FE-4EAF-9B05-A9E8DE1AF026}" sibTransId="{19CB6508-5F53-4BD3-8403-7B018EF28C53}"/>
    <dgm:cxn modelId="{BC9D3BB7-9297-4A14-BAF0-53FE13B2104F}" type="presOf" srcId="{9E93378F-D536-40CF-98D3-59C05796D86F}" destId="{7E639787-E1F8-4240-B8D8-2A67171F2617}" srcOrd="0" destOrd="0" presId="urn:microsoft.com/office/officeart/2005/8/layout/vList5"/>
    <dgm:cxn modelId="{E803D7D0-5B5A-402D-8C71-8AECA801484A}" type="presOf" srcId="{A0B21583-3A2C-4650-A331-6A3BECC4F00F}" destId="{08F91098-D788-446F-8A0B-1D703BC6E0BC}" srcOrd="0" destOrd="0" presId="urn:microsoft.com/office/officeart/2005/8/layout/vList5"/>
    <dgm:cxn modelId="{DAC37AE6-8965-49FA-9982-7ED8740D1A30}" type="presOf" srcId="{52EFD357-E639-4A8E-8A80-72628192D616}" destId="{9B9A7C77-1F03-4652-9ABE-D84A6C6850BC}" srcOrd="0" destOrd="0" presId="urn:microsoft.com/office/officeart/2005/8/layout/vList5"/>
    <dgm:cxn modelId="{194612ED-0261-478D-89EE-C5257F89524E}" srcId="{99AC6433-5758-4FD1-8EA7-F5B0425C6670}" destId="{1CA89894-0A2E-4161-ADC5-555AB42D76E3}" srcOrd="2" destOrd="0" parTransId="{5DA34B2D-9C3B-4E78-BDB7-0ECBFC165D16}" sibTransId="{F2F5E768-D73E-40BB-AFB3-F56F52892818}"/>
    <dgm:cxn modelId="{7955B3F0-AA3F-4C3A-9C80-34D7CE16D2B8}" srcId="{52EFD357-E639-4A8E-8A80-72628192D616}" destId="{A0B21583-3A2C-4650-A331-6A3BECC4F00F}" srcOrd="0" destOrd="0" parTransId="{A6E0EE72-47C5-49BF-A5F2-B284F485E41D}" sibTransId="{95EECB7F-DC8C-403E-BCFB-EFF6D6FB2DFF}"/>
    <dgm:cxn modelId="{3CC6A972-6440-4DEE-9666-C679F6974ADD}" type="presParOf" srcId="{AA639B5A-3133-4429-BAC2-309E2C9BE29E}" destId="{25AF0AAB-8CB0-4459-87FE-669A895034D9}" srcOrd="0" destOrd="0" presId="urn:microsoft.com/office/officeart/2005/8/layout/vList5"/>
    <dgm:cxn modelId="{CD274C01-A7AE-4809-B866-C260DB79ADC9}" type="presParOf" srcId="{25AF0AAB-8CB0-4459-87FE-669A895034D9}" destId="{3134D60B-1106-47F8-804D-A57D81139ECA}" srcOrd="0" destOrd="0" presId="urn:microsoft.com/office/officeart/2005/8/layout/vList5"/>
    <dgm:cxn modelId="{3E7341FB-B5B8-4C9E-89E5-B63523103F4A}" type="presParOf" srcId="{25AF0AAB-8CB0-4459-87FE-669A895034D9}" destId="{3C9DA832-1A47-45FD-8179-0E5F31EEB5D0}" srcOrd="1" destOrd="0" presId="urn:microsoft.com/office/officeart/2005/8/layout/vList5"/>
    <dgm:cxn modelId="{FA0C89E7-BC5B-44DF-BA21-3780FE9FF8D8}" type="presParOf" srcId="{AA639B5A-3133-4429-BAC2-309E2C9BE29E}" destId="{4F9C1F5E-CD47-46F7-817F-4AE482A935E8}" srcOrd="1" destOrd="0" presId="urn:microsoft.com/office/officeart/2005/8/layout/vList5"/>
    <dgm:cxn modelId="{291C6A97-2FD1-46D8-817F-A00218B019C8}" type="presParOf" srcId="{AA639B5A-3133-4429-BAC2-309E2C9BE29E}" destId="{56DABEA6-99BC-4468-BE11-37F4A9D006D5}" srcOrd="2" destOrd="0" presId="urn:microsoft.com/office/officeart/2005/8/layout/vList5"/>
    <dgm:cxn modelId="{3AA98910-B3D4-459B-B92E-BEEAA1A54F6F}" type="presParOf" srcId="{56DABEA6-99BC-4468-BE11-37F4A9D006D5}" destId="{9B9A7C77-1F03-4652-9ABE-D84A6C6850BC}" srcOrd="0" destOrd="0" presId="urn:microsoft.com/office/officeart/2005/8/layout/vList5"/>
    <dgm:cxn modelId="{89C65592-BB15-41EE-995D-F0AE9AA0B0E4}" type="presParOf" srcId="{56DABEA6-99BC-4468-BE11-37F4A9D006D5}" destId="{08F91098-D788-446F-8A0B-1D703BC6E0BC}" srcOrd="1" destOrd="0" presId="urn:microsoft.com/office/officeart/2005/8/layout/vList5"/>
    <dgm:cxn modelId="{BB5969A5-0936-49AE-976A-CEFC039CA605}" type="presParOf" srcId="{AA639B5A-3133-4429-BAC2-309E2C9BE29E}" destId="{E0A3BA1F-8381-45D8-A303-19B5D1329C96}" srcOrd="3" destOrd="0" presId="urn:microsoft.com/office/officeart/2005/8/layout/vList5"/>
    <dgm:cxn modelId="{5835E491-66DF-4D5E-A8A8-EE282D6FA5C9}" type="presParOf" srcId="{AA639B5A-3133-4429-BAC2-309E2C9BE29E}" destId="{4CD06925-41B7-4EE0-918A-BF9D58F318A7}" srcOrd="4" destOrd="0" presId="urn:microsoft.com/office/officeart/2005/8/layout/vList5"/>
    <dgm:cxn modelId="{A46B80A7-D8FE-4754-B9F8-B10BE270789A}" type="presParOf" srcId="{4CD06925-41B7-4EE0-918A-BF9D58F318A7}" destId="{BDD85BAD-04E4-4C4D-A123-1FF940ACF54F}" srcOrd="0" destOrd="0" presId="urn:microsoft.com/office/officeart/2005/8/layout/vList5"/>
    <dgm:cxn modelId="{052E8BE5-E517-409D-8ED1-EAD45075CB0C}" type="presParOf" srcId="{4CD06925-41B7-4EE0-918A-BF9D58F318A7}" destId="{7E639787-E1F8-4240-B8D8-2A67171F2617}"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9C2EDD-1694-4A70-9B69-8B33A101D5F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6BFAE68F-59D5-44F3-85E6-0678234DEAFF}">
      <dgm:prSet phldrT="[Text]"/>
      <dgm:spPr>
        <a:solidFill>
          <a:srgbClr val="006965"/>
        </a:solidFill>
      </dgm:spPr>
      <dgm:t>
        <a:bodyPr/>
        <a:lstStyle/>
        <a:p>
          <a:r>
            <a:rPr lang="en-GB" b="1" dirty="0">
              <a:solidFill>
                <a:schemeClr val="bg1"/>
              </a:solidFill>
            </a:rPr>
            <a:t>Leadership</a:t>
          </a:r>
        </a:p>
      </dgm:t>
    </dgm:pt>
    <dgm:pt modelId="{BB91E42D-7094-4C61-97B2-370B6CDE1AB4}" type="parTrans" cxnId="{DA625E3A-4D4F-44C7-85D8-E565AB3C0228}">
      <dgm:prSet/>
      <dgm:spPr/>
      <dgm:t>
        <a:bodyPr/>
        <a:lstStyle/>
        <a:p>
          <a:endParaRPr lang="en-GB" b="1"/>
        </a:p>
      </dgm:t>
    </dgm:pt>
    <dgm:pt modelId="{035BA7F6-3E40-46B1-9885-D78124F9380C}" type="sibTrans" cxnId="{DA625E3A-4D4F-44C7-85D8-E565AB3C0228}">
      <dgm:prSet/>
      <dgm:spPr/>
      <dgm:t>
        <a:bodyPr/>
        <a:lstStyle/>
        <a:p>
          <a:endParaRPr lang="en-GB" b="1"/>
        </a:p>
      </dgm:t>
    </dgm:pt>
    <dgm:pt modelId="{2B591E47-D485-42E0-ADBF-B8022E013D56}">
      <dgm:prSet phldrT="[Text]"/>
      <dgm:spPr>
        <a:solidFill>
          <a:srgbClr val="006965"/>
        </a:solidFill>
      </dgm:spPr>
      <dgm:t>
        <a:bodyPr/>
        <a:lstStyle/>
        <a:p>
          <a:r>
            <a:rPr lang="en-GB" b="1" dirty="0">
              <a:solidFill>
                <a:schemeClr val="bg1"/>
              </a:solidFill>
            </a:rPr>
            <a:t>Workforce &amp; Skills</a:t>
          </a:r>
        </a:p>
      </dgm:t>
    </dgm:pt>
    <dgm:pt modelId="{460FA4A9-12D4-458A-A431-8B08713DF78A}" type="parTrans" cxnId="{4FBB924B-F31F-43D6-8CA4-85BE32420E44}">
      <dgm:prSet/>
      <dgm:spPr/>
      <dgm:t>
        <a:bodyPr/>
        <a:lstStyle/>
        <a:p>
          <a:endParaRPr lang="en-GB"/>
        </a:p>
      </dgm:t>
    </dgm:pt>
    <dgm:pt modelId="{B5CE6461-5175-4372-9241-B536C63376BC}" type="sibTrans" cxnId="{4FBB924B-F31F-43D6-8CA4-85BE32420E44}">
      <dgm:prSet/>
      <dgm:spPr/>
      <dgm:t>
        <a:bodyPr/>
        <a:lstStyle/>
        <a:p>
          <a:endParaRPr lang="en-GB"/>
        </a:p>
      </dgm:t>
    </dgm:pt>
    <dgm:pt modelId="{0014C926-202D-4F6B-948A-48B725DF7A86}">
      <dgm:prSet phldrT="[Text]"/>
      <dgm:spPr>
        <a:solidFill>
          <a:srgbClr val="006965"/>
        </a:solidFill>
      </dgm:spPr>
      <dgm:t>
        <a:bodyPr/>
        <a:lstStyle/>
        <a:p>
          <a:r>
            <a:rPr lang="en-GB" b="1" dirty="0">
              <a:solidFill>
                <a:schemeClr val="bg1"/>
              </a:solidFill>
            </a:rPr>
            <a:t>Collaboration</a:t>
          </a:r>
        </a:p>
      </dgm:t>
    </dgm:pt>
    <dgm:pt modelId="{CA1888E2-CE77-4DC9-983B-C94B6563BE20}" type="parTrans" cxnId="{CD05E32F-A336-49D4-A1CF-3E003C945516}">
      <dgm:prSet/>
      <dgm:spPr/>
      <dgm:t>
        <a:bodyPr/>
        <a:lstStyle/>
        <a:p>
          <a:endParaRPr lang="en-GB"/>
        </a:p>
      </dgm:t>
    </dgm:pt>
    <dgm:pt modelId="{8BEBCB41-A9F6-497E-B39E-3CFFE54ED7FA}" type="sibTrans" cxnId="{CD05E32F-A336-49D4-A1CF-3E003C945516}">
      <dgm:prSet/>
      <dgm:spPr/>
      <dgm:t>
        <a:bodyPr/>
        <a:lstStyle/>
        <a:p>
          <a:endParaRPr lang="en-GB"/>
        </a:p>
      </dgm:t>
    </dgm:pt>
    <dgm:pt modelId="{458FADE3-BB2D-4A80-B0AF-2DF67DAF9538}">
      <dgm:prSet phldrT="[Text]"/>
      <dgm:spPr>
        <a:solidFill>
          <a:srgbClr val="006965"/>
        </a:solidFill>
      </dgm:spPr>
      <dgm:t>
        <a:bodyPr/>
        <a:lstStyle/>
        <a:p>
          <a:r>
            <a:rPr lang="en-GB" b="1" dirty="0">
              <a:solidFill>
                <a:schemeClr val="bg1"/>
              </a:solidFill>
            </a:rPr>
            <a:t>User-Focus</a:t>
          </a:r>
        </a:p>
      </dgm:t>
    </dgm:pt>
    <dgm:pt modelId="{3FD0FACC-0512-4B8F-9391-50DEF29BE506}" type="parTrans" cxnId="{AAE682B9-2B9B-49EB-A4E2-D6562D767411}">
      <dgm:prSet/>
      <dgm:spPr/>
      <dgm:t>
        <a:bodyPr/>
        <a:lstStyle/>
        <a:p>
          <a:endParaRPr lang="en-GB"/>
        </a:p>
      </dgm:t>
    </dgm:pt>
    <dgm:pt modelId="{FBDE5478-BA26-46B1-B66C-4B35CC6E5F02}" type="sibTrans" cxnId="{AAE682B9-2B9B-49EB-A4E2-D6562D767411}">
      <dgm:prSet/>
      <dgm:spPr/>
      <dgm:t>
        <a:bodyPr/>
        <a:lstStyle/>
        <a:p>
          <a:endParaRPr lang="en-GB"/>
        </a:p>
      </dgm:t>
    </dgm:pt>
    <dgm:pt modelId="{998D0741-F900-4CC3-B861-F184D1050F84}">
      <dgm:prSet phldrT="[Text]"/>
      <dgm:spPr>
        <a:solidFill>
          <a:srgbClr val="006965"/>
        </a:solidFill>
      </dgm:spPr>
      <dgm:t>
        <a:bodyPr/>
        <a:lstStyle/>
        <a:p>
          <a:r>
            <a:rPr lang="en-GB" b="1" dirty="0">
              <a:solidFill>
                <a:schemeClr val="bg1"/>
              </a:solidFill>
            </a:rPr>
            <a:t>Data</a:t>
          </a:r>
        </a:p>
      </dgm:t>
    </dgm:pt>
    <dgm:pt modelId="{BFFC4A10-C156-48B5-ABE5-295DB6344194}" type="parTrans" cxnId="{88973603-66DF-43A7-975E-636AFDEEF199}">
      <dgm:prSet/>
      <dgm:spPr/>
      <dgm:t>
        <a:bodyPr/>
        <a:lstStyle/>
        <a:p>
          <a:endParaRPr lang="en-GB"/>
        </a:p>
      </dgm:t>
    </dgm:pt>
    <dgm:pt modelId="{83C0F09E-3618-4C41-BCA5-987DCC55A7DA}" type="sibTrans" cxnId="{88973603-66DF-43A7-975E-636AFDEEF199}">
      <dgm:prSet/>
      <dgm:spPr/>
      <dgm:t>
        <a:bodyPr/>
        <a:lstStyle/>
        <a:p>
          <a:endParaRPr lang="en-GB"/>
        </a:p>
      </dgm:t>
    </dgm:pt>
    <dgm:pt modelId="{B924F44C-1A87-4EBB-9766-0AACC8637910}">
      <dgm:prSet phldrT="[Text]"/>
      <dgm:spPr>
        <a:solidFill>
          <a:srgbClr val="006965"/>
        </a:solidFill>
      </dgm:spPr>
      <dgm:t>
        <a:bodyPr/>
        <a:lstStyle/>
        <a:p>
          <a:r>
            <a:rPr lang="en-GB" b="1" dirty="0">
              <a:solidFill>
                <a:schemeClr val="bg1"/>
              </a:solidFill>
            </a:rPr>
            <a:t>Innovation</a:t>
          </a:r>
        </a:p>
      </dgm:t>
    </dgm:pt>
    <dgm:pt modelId="{E10D36AF-34B7-47C3-B85D-1BCB8A04CF33}" type="parTrans" cxnId="{6BD870D6-C6C6-44EC-8B5F-C93F057A1724}">
      <dgm:prSet/>
      <dgm:spPr/>
      <dgm:t>
        <a:bodyPr/>
        <a:lstStyle/>
        <a:p>
          <a:endParaRPr lang="en-GB"/>
        </a:p>
      </dgm:t>
    </dgm:pt>
    <dgm:pt modelId="{FAD0E9E7-997E-4D82-B06B-2E17D7956B8A}" type="sibTrans" cxnId="{6BD870D6-C6C6-44EC-8B5F-C93F057A1724}">
      <dgm:prSet/>
      <dgm:spPr/>
      <dgm:t>
        <a:bodyPr/>
        <a:lstStyle/>
        <a:p>
          <a:endParaRPr lang="en-GB"/>
        </a:p>
      </dgm:t>
    </dgm:pt>
    <dgm:pt modelId="{EC30E8DD-84CF-49FB-A28E-9BFCA6A089A0}">
      <dgm:prSet phldrT="[Text]"/>
      <dgm:spPr>
        <a:solidFill>
          <a:srgbClr val="FCB827"/>
        </a:solidFill>
      </dgm:spPr>
      <dgm:t>
        <a:bodyPr/>
        <a:lstStyle/>
        <a:p>
          <a:r>
            <a:rPr lang="en-GB" b="1" dirty="0">
              <a:solidFill>
                <a:schemeClr val="bg1"/>
              </a:solidFill>
            </a:rPr>
            <a:t>Technology</a:t>
          </a:r>
        </a:p>
      </dgm:t>
    </dgm:pt>
    <dgm:pt modelId="{4EDFC0A7-85D2-4DCD-AF78-16FF6683C855}" type="parTrans" cxnId="{DF159CA1-AB12-4F32-8A93-F783F72DB349}">
      <dgm:prSet/>
      <dgm:spPr/>
      <dgm:t>
        <a:bodyPr/>
        <a:lstStyle/>
        <a:p>
          <a:endParaRPr lang="en-GB"/>
        </a:p>
      </dgm:t>
    </dgm:pt>
    <dgm:pt modelId="{7959B57C-ED63-43F5-8D41-4D2839F9F017}" type="sibTrans" cxnId="{DF159CA1-AB12-4F32-8A93-F783F72DB349}">
      <dgm:prSet/>
      <dgm:spPr/>
      <dgm:t>
        <a:bodyPr/>
        <a:lstStyle/>
        <a:p>
          <a:endParaRPr lang="en-GB"/>
        </a:p>
      </dgm:t>
    </dgm:pt>
    <dgm:pt modelId="{80AF8FF2-CDD6-43E3-B50C-B85EC1A38683}">
      <dgm:prSet phldrT="[Text]"/>
      <dgm:spPr>
        <a:solidFill>
          <a:srgbClr val="006965"/>
        </a:solidFill>
      </dgm:spPr>
      <dgm:t>
        <a:bodyPr/>
        <a:lstStyle/>
        <a:p>
          <a:r>
            <a:rPr lang="en-GB" b="1" dirty="0">
              <a:solidFill>
                <a:schemeClr val="bg1"/>
              </a:solidFill>
            </a:rPr>
            <a:t>Security</a:t>
          </a:r>
        </a:p>
      </dgm:t>
    </dgm:pt>
    <dgm:pt modelId="{7238EC16-601C-410F-A0E4-E0A56FEEEA57}" type="parTrans" cxnId="{8510AC29-DBC8-41FA-914E-AE4BD7A298E1}">
      <dgm:prSet/>
      <dgm:spPr/>
      <dgm:t>
        <a:bodyPr/>
        <a:lstStyle/>
        <a:p>
          <a:endParaRPr lang="en-GB"/>
        </a:p>
      </dgm:t>
    </dgm:pt>
    <dgm:pt modelId="{1027C33C-DF45-48F7-9D3C-9FD453EEB41D}" type="sibTrans" cxnId="{8510AC29-DBC8-41FA-914E-AE4BD7A298E1}">
      <dgm:prSet/>
      <dgm:spPr/>
      <dgm:t>
        <a:bodyPr/>
        <a:lstStyle/>
        <a:p>
          <a:endParaRPr lang="en-GB"/>
        </a:p>
      </dgm:t>
    </dgm:pt>
    <dgm:pt modelId="{CAAF4B81-1F42-4116-8EAA-429CFA00D248}" type="pres">
      <dgm:prSet presAssocID="{B29C2EDD-1694-4A70-9B69-8B33A101D5FB}" presName="diagram" presStyleCnt="0">
        <dgm:presLayoutVars>
          <dgm:dir/>
          <dgm:resizeHandles val="exact"/>
        </dgm:presLayoutVars>
      </dgm:prSet>
      <dgm:spPr/>
    </dgm:pt>
    <dgm:pt modelId="{0EA53B26-9FD4-47B7-9C7F-997D6A92F9B6}" type="pres">
      <dgm:prSet presAssocID="{6BFAE68F-59D5-44F3-85E6-0678234DEAFF}" presName="node" presStyleLbl="node1" presStyleIdx="0" presStyleCnt="8">
        <dgm:presLayoutVars>
          <dgm:bulletEnabled val="1"/>
        </dgm:presLayoutVars>
      </dgm:prSet>
      <dgm:spPr/>
    </dgm:pt>
    <dgm:pt modelId="{BFB1BEA9-B697-4321-8AF9-313BE2F9C729}" type="pres">
      <dgm:prSet presAssocID="{035BA7F6-3E40-46B1-9885-D78124F9380C}" presName="sibTrans" presStyleCnt="0"/>
      <dgm:spPr/>
    </dgm:pt>
    <dgm:pt modelId="{FF55EECF-C7E7-43C6-9C8B-AA22ACB04DA8}" type="pres">
      <dgm:prSet presAssocID="{2B591E47-D485-42E0-ADBF-B8022E013D56}" presName="node" presStyleLbl="node1" presStyleIdx="1" presStyleCnt="8">
        <dgm:presLayoutVars>
          <dgm:bulletEnabled val="1"/>
        </dgm:presLayoutVars>
      </dgm:prSet>
      <dgm:spPr/>
    </dgm:pt>
    <dgm:pt modelId="{88269B4F-433A-4F5C-87B7-3EEE96FEF1EE}" type="pres">
      <dgm:prSet presAssocID="{B5CE6461-5175-4372-9241-B536C63376BC}" presName="sibTrans" presStyleCnt="0"/>
      <dgm:spPr/>
    </dgm:pt>
    <dgm:pt modelId="{630386A2-82DC-48A5-98DC-32DE5BB44C23}" type="pres">
      <dgm:prSet presAssocID="{0014C926-202D-4F6B-948A-48B725DF7A86}" presName="node" presStyleLbl="node1" presStyleIdx="2" presStyleCnt="8">
        <dgm:presLayoutVars>
          <dgm:bulletEnabled val="1"/>
        </dgm:presLayoutVars>
      </dgm:prSet>
      <dgm:spPr/>
    </dgm:pt>
    <dgm:pt modelId="{B3FEF1F9-26C4-44B3-A7FA-5EC7774F10D0}" type="pres">
      <dgm:prSet presAssocID="{8BEBCB41-A9F6-497E-B39E-3CFFE54ED7FA}" presName="sibTrans" presStyleCnt="0"/>
      <dgm:spPr/>
    </dgm:pt>
    <dgm:pt modelId="{A6AECFE5-4748-4260-8E11-629F4A044AF8}" type="pres">
      <dgm:prSet presAssocID="{458FADE3-BB2D-4A80-B0AF-2DF67DAF9538}" presName="node" presStyleLbl="node1" presStyleIdx="3" presStyleCnt="8">
        <dgm:presLayoutVars>
          <dgm:bulletEnabled val="1"/>
        </dgm:presLayoutVars>
      </dgm:prSet>
      <dgm:spPr/>
    </dgm:pt>
    <dgm:pt modelId="{9C949A9A-29E6-4C4A-8B9E-BE0A522BAB1D}" type="pres">
      <dgm:prSet presAssocID="{FBDE5478-BA26-46B1-B66C-4B35CC6E5F02}" presName="sibTrans" presStyleCnt="0"/>
      <dgm:spPr/>
    </dgm:pt>
    <dgm:pt modelId="{FA88D5D2-6AF1-487A-A5BC-1D8529F27175}" type="pres">
      <dgm:prSet presAssocID="{998D0741-F900-4CC3-B861-F184D1050F84}" presName="node" presStyleLbl="node1" presStyleIdx="4" presStyleCnt="8">
        <dgm:presLayoutVars>
          <dgm:bulletEnabled val="1"/>
        </dgm:presLayoutVars>
      </dgm:prSet>
      <dgm:spPr/>
    </dgm:pt>
    <dgm:pt modelId="{4023A633-A171-4EF4-A077-69BD019E4055}" type="pres">
      <dgm:prSet presAssocID="{83C0F09E-3618-4C41-BCA5-987DCC55A7DA}" presName="sibTrans" presStyleCnt="0"/>
      <dgm:spPr/>
    </dgm:pt>
    <dgm:pt modelId="{E2DBF3DB-79E9-4A60-8FFF-A380AD8C7DF5}" type="pres">
      <dgm:prSet presAssocID="{B924F44C-1A87-4EBB-9766-0AACC8637910}" presName="node" presStyleLbl="node1" presStyleIdx="5" presStyleCnt="8">
        <dgm:presLayoutVars>
          <dgm:bulletEnabled val="1"/>
        </dgm:presLayoutVars>
      </dgm:prSet>
      <dgm:spPr/>
    </dgm:pt>
    <dgm:pt modelId="{B5F7965B-C8A6-4045-94F7-083E93EE9EB8}" type="pres">
      <dgm:prSet presAssocID="{FAD0E9E7-997E-4D82-B06B-2E17D7956B8A}" presName="sibTrans" presStyleCnt="0"/>
      <dgm:spPr/>
    </dgm:pt>
    <dgm:pt modelId="{E946960C-51A8-4060-98B1-9FB6E6E10E88}" type="pres">
      <dgm:prSet presAssocID="{EC30E8DD-84CF-49FB-A28E-9BFCA6A089A0}" presName="node" presStyleLbl="node1" presStyleIdx="6" presStyleCnt="8">
        <dgm:presLayoutVars>
          <dgm:bulletEnabled val="1"/>
        </dgm:presLayoutVars>
      </dgm:prSet>
      <dgm:spPr/>
    </dgm:pt>
    <dgm:pt modelId="{52B50AD0-4029-4D73-A658-ED1603C54A50}" type="pres">
      <dgm:prSet presAssocID="{7959B57C-ED63-43F5-8D41-4D2839F9F017}" presName="sibTrans" presStyleCnt="0"/>
      <dgm:spPr/>
    </dgm:pt>
    <dgm:pt modelId="{2D5E5CFE-A623-4D8A-A489-5C4CEEA1A259}" type="pres">
      <dgm:prSet presAssocID="{80AF8FF2-CDD6-43E3-B50C-B85EC1A38683}" presName="node" presStyleLbl="node1" presStyleIdx="7" presStyleCnt="8">
        <dgm:presLayoutVars>
          <dgm:bulletEnabled val="1"/>
        </dgm:presLayoutVars>
      </dgm:prSet>
      <dgm:spPr/>
    </dgm:pt>
  </dgm:ptLst>
  <dgm:cxnLst>
    <dgm:cxn modelId="{88973603-66DF-43A7-975E-636AFDEEF199}" srcId="{B29C2EDD-1694-4A70-9B69-8B33A101D5FB}" destId="{998D0741-F900-4CC3-B861-F184D1050F84}" srcOrd="4" destOrd="0" parTransId="{BFFC4A10-C156-48B5-ABE5-295DB6344194}" sibTransId="{83C0F09E-3618-4C41-BCA5-987DCC55A7DA}"/>
    <dgm:cxn modelId="{72101809-DCAC-4FDD-9BF6-953A2392DBC6}" type="presOf" srcId="{B924F44C-1A87-4EBB-9766-0AACC8637910}" destId="{E2DBF3DB-79E9-4A60-8FFF-A380AD8C7DF5}" srcOrd="0" destOrd="0" presId="urn:microsoft.com/office/officeart/2005/8/layout/default"/>
    <dgm:cxn modelId="{E06D9313-38A1-4A42-812E-D6274C0C7ABE}" type="presOf" srcId="{EC30E8DD-84CF-49FB-A28E-9BFCA6A089A0}" destId="{E946960C-51A8-4060-98B1-9FB6E6E10E88}" srcOrd="0" destOrd="0" presId="urn:microsoft.com/office/officeart/2005/8/layout/default"/>
    <dgm:cxn modelId="{E8286016-AD88-4C37-913D-3E8830FB17A2}" type="presOf" srcId="{458FADE3-BB2D-4A80-B0AF-2DF67DAF9538}" destId="{A6AECFE5-4748-4260-8E11-629F4A044AF8}" srcOrd="0" destOrd="0" presId="urn:microsoft.com/office/officeart/2005/8/layout/default"/>
    <dgm:cxn modelId="{8510AC29-DBC8-41FA-914E-AE4BD7A298E1}" srcId="{B29C2EDD-1694-4A70-9B69-8B33A101D5FB}" destId="{80AF8FF2-CDD6-43E3-B50C-B85EC1A38683}" srcOrd="7" destOrd="0" parTransId="{7238EC16-601C-410F-A0E4-E0A56FEEEA57}" sibTransId="{1027C33C-DF45-48F7-9D3C-9FD453EEB41D}"/>
    <dgm:cxn modelId="{CD05E32F-A336-49D4-A1CF-3E003C945516}" srcId="{B29C2EDD-1694-4A70-9B69-8B33A101D5FB}" destId="{0014C926-202D-4F6B-948A-48B725DF7A86}" srcOrd="2" destOrd="0" parTransId="{CA1888E2-CE77-4DC9-983B-C94B6563BE20}" sibTransId="{8BEBCB41-A9F6-497E-B39E-3CFFE54ED7FA}"/>
    <dgm:cxn modelId="{DA625E3A-4D4F-44C7-85D8-E565AB3C0228}" srcId="{B29C2EDD-1694-4A70-9B69-8B33A101D5FB}" destId="{6BFAE68F-59D5-44F3-85E6-0678234DEAFF}" srcOrd="0" destOrd="0" parTransId="{BB91E42D-7094-4C61-97B2-370B6CDE1AB4}" sibTransId="{035BA7F6-3E40-46B1-9885-D78124F9380C}"/>
    <dgm:cxn modelId="{76D05C5D-BBEC-4120-92B8-8153E1C1151E}" type="presOf" srcId="{80AF8FF2-CDD6-43E3-B50C-B85EC1A38683}" destId="{2D5E5CFE-A623-4D8A-A489-5C4CEEA1A259}" srcOrd="0" destOrd="0" presId="urn:microsoft.com/office/officeart/2005/8/layout/default"/>
    <dgm:cxn modelId="{4FBB924B-F31F-43D6-8CA4-85BE32420E44}" srcId="{B29C2EDD-1694-4A70-9B69-8B33A101D5FB}" destId="{2B591E47-D485-42E0-ADBF-B8022E013D56}" srcOrd="1" destOrd="0" parTransId="{460FA4A9-12D4-458A-A431-8B08713DF78A}" sibTransId="{B5CE6461-5175-4372-9241-B536C63376BC}"/>
    <dgm:cxn modelId="{EAEE9E9D-AAB7-4BC2-A68B-065571CAA3DC}" type="presOf" srcId="{998D0741-F900-4CC3-B861-F184D1050F84}" destId="{FA88D5D2-6AF1-487A-A5BC-1D8529F27175}" srcOrd="0" destOrd="0" presId="urn:microsoft.com/office/officeart/2005/8/layout/default"/>
    <dgm:cxn modelId="{DF159CA1-AB12-4F32-8A93-F783F72DB349}" srcId="{B29C2EDD-1694-4A70-9B69-8B33A101D5FB}" destId="{EC30E8DD-84CF-49FB-A28E-9BFCA6A089A0}" srcOrd="6" destOrd="0" parTransId="{4EDFC0A7-85D2-4DCD-AF78-16FF6683C855}" sibTransId="{7959B57C-ED63-43F5-8D41-4D2839F9F017}"/>
    <dgm:cxn modelId="{37460AB3-7C51-4785-9DB9-066CFC67B2AD}" type="presOf" srcId="{B29C2EDD-1694-4A70-9B69-8B33A101D5FB}" destId="{CAAF4B81-1F42-4116-8EAA-429CFA00D248}" srcOrd="0" destOrd="0" presId="urn:microsoft.com/office/officeart/2005/8/layout/default"/>
    <dgm:cxn modelId="{AAE682B9-2B9B-49EB-A4E2-D6562D767411}" srcId="{B29C2EDD-1694-4A70-9B69-8B33A101D5FB}" destId="{458FADE3-BB2D-4A80-B0AF-2DF67DAF9538}" srcOrd="3" destOrd="0" parTransId="{3FD0FACC-0512-4B8F-9391-50DEF29BE506}" sibTransId="{FBDE5478-BA26-46B1-B66C-4B35CC6E5F02}"/>
    <dgm:cxn modelId="{516122D1-AA93-4354-989E-2669ABE69FEC}" type="presOf" srcId="{0014C926-202D-4F6B-948A-48B725DF7A86}" destId="{630386A2-82DC-48A5-98DC-32DE5BB44C23}" srcOrd="0" destOrd="0" presId="urn:microsoft.com/office/officeart/2005/8/layout/default"/>
    <dgm:cxn modelId="{6BD870D6-C6C6-44EC-8B5F-C93F057A1724}" srcId="{B29C2EDD-1694-4A70-9B69-8B33A101D5FB}" destId="{B924F44C-1A87-4EBB-9766-0AACC8637910}" srcOrd="5" destOrd="0" parTransId="{E10D36AF-34B7-47C3-B85D-1BCB8A04CF33}" sibTransId="{FAD0E9E7-997E-4D82-B06B-2E17D7956B8A}"/>
    <dgm:cxn modelId="{E62C16EA-0B5A-4E52-8FCF-937C003310D1}" type="presOf" srcId="{6BFAE68F-59D5-44F3-85E6-0678234DEAFF}" destId="{0EA53B26-9FD4-47B7-9C7F-997D6A92F9B6}" srcOrd="0" destOrd="0" presId="urn:microsoft.com/office/officeart/2005/8/layout/default"/>
    <dgm:cxn modelId="{9802B6FB-2B12-4EFF-8BE5-3FFE11B86DF0}" type="presOf" srcId="{2B591E47-D485-42E0-ADBF-B8022E013D56}" destId="{FF55EECF-C7E7-43C6-9C8B-AA22ACB04DA8}" srcOrd="0" destOrd="0" presId="urn:microsoft.com/office/officeart/2005/8/layout/default"/>
    <dgm:cxn modelId="{7D8B4B90-F379-49E4-84F8-FE191CCA83F9}" type="presParOf" srcId="{CAAF4B81-1F42-4116-8EAA-429CFA00D248}" destId="{0EA53B26-9FD4-47B7-9C7F-997D6A92F9B6}" srcOrd="0" destOrd="0" presId="urn:microsoft.com/office/officeart/2005/8/layout/default"/>
    <dgm:cxn modelId="{8F466ED8-3E34-4882-8793-DDB0C51BC151}" type="presParOf" srcId="{CAAF4B81-1F42-4116-8EAA-429CFA00D248}" destId="{BFB1BEA9-B697-4321-8AF9-313BE2F9C729}" srcOrd="1" destOrd="0" presId="urn:microsoft.com/office/officeart/2005/8/layout/default"/>
    <dgm:cxn modelId="{C25F5359-F4AB-4F88-8B87-A02DD0735B0C}" type="presParOf" srcId="{CAAF4B81-1F42-4116-8EAA-429CFA00D248}" destId="{FF55EECF-C7E7-43C6-9C8B-AA22ACB04DA8}" srcOrd="2" destOrd="0" presId="urn:microsoft.com/office/officeart/2005/8/layout/default"/>
    <dgm:cxn modelId="{AABAE1C0-4CFB-4708-AC73-A5C348365EB3}" type="presParOf" srcId="{CAAF4B81-1F42-4116-8EAA-429CFA00D248}" destId="{88269B4F-433A-4F5C-87B7-3EEE96FEF1EE}" srcOrd="3" destOrd="0" presId="urn:microsoft.com/office/officeart/2005/8/layout/default"/>
    <dgm:cxn modelId="{FD625DE2-CC1B-4368-AFED-4CE47FD8C3D3}" type="presParOf" srcId="{CAAF4B81-1F42-4116-8EAA-429CFA00D248}" destId="{630386A2-82DC-48A5-98DC-32DE5BB44C23}" srcOrd="4" destOrd="0" presId="urn:microsoft.com/office/officeart/2005/8/layout/default"/>
    <dgm:cxn modelId="{DE562557-185E-4E92-B4A0-B9E80FB4B6D5}" type="presParOf" srcId="{CAAF4B81-1F42-4116-8EAA-429CFA00D248}" destId="{B3FEF1F9-26C4-44B3-A7FA-5EC7774F10D0}" srcOrd="5" destOrd="0" presId="urn:microsoft.com/office/officeart/2005/8/layout/default"/>
    <dgm:cxn modelId="{9CAD29A0-8078-4B21-8DA4-0DD03BA123A3}" type="presParOf" srcId="{CAAF4B81-1F42-4116-8EAA-429CFA00D248}" destId="{A6AECFE5-4748-4260-8E11-629F4A044AF8}" srcOrd="6" destOrd="0" presId="urn:microsoft.com/office/officeart/2005/8/layout/default"/>
    <dgm:cxn modelId="{BF546291-8B25-41C5-98C8-31A84B7D6A22}" type="presParOf" srcId="{CAAF4B81-1F42-4116-8EAA-429CFA00D248}" destId="{9C949A9A-29E6-4C4A-8B9E-BE0A522BAB1D}" srcOrd="7" destOrd="0" presId="urn:microsoft.com/office/officeart/2005/8/layout/default"/>
    <dgm:cxn modelId="{CBD3BA33-728B-468D-924F-1D638AE94C4B}" type="presParOf" srcId="{CAAF4B81-1F42-4116-8EAA-429CFA00D248}" destId="{FA88D5D2-6AF1-487A-A5BC-1D8529F27175}" srcOrd="8" destOrd="0" presId="urn:microsoft.com/office/officeart/2005/8/layout/default"/>
    <dgm:cxn modelId="{1A5FEF37-6F63-498F-9E86-7D34EA749A1F}" type="presParOf" srcId="{CAAF4B81-1F42-4116-8EAA-429CFA00D248}" destId="{4023A633-A171-4EF4-A077-69BD019E4055}" srcOrd="9" destOrd="0" presId="urn:microsoft.com/office/officeart/2005/8/layout/default"/>
    <dgm:cxn modelId="{AFA7FE50-47B2-42AA-86FA-41180D79C768}" type="presParOf" srcId="{CAAF4B81-1F42-4116-8EAA-429CFA00D248}" destId="{E2DBF3DB-79E9-4A60-8FFF-A380AD8C7DF5}" srcOrd="10" destOrd="0" presId="urn:microsoft.com/office/officeart/2005/8/layout/default"/>
    <dgm:cxn modelId="{382D063B-BE6B-45A7-BEFF-C0A3D28BCE64}" type="presParOf" srcId="{CAAF4B81-1F42-4116-8EAA-429CFA00D248}" destId="{B5F7965B-C8A6-4045-94F7-083E93EE9EB8}" srcOrd="11" destOrd="0" presId="urn:microsoft.com/office/officeart/2005/8/layout/default"/>
    <dgm:cxn modelId="{EDD55F85-13E2-4CFA-B469-44DF81E73FA5}" type="presParOf" srcId="{CAAF4B81-1F42-4116-8EAA-429CFA00D248}" destId="{E946960C-51A8-4060-98B1-9FB6E6E10E88}" srcOrd="12" destOrd="0" presId="urn:microsoft.com/office/officeart/2005/8/layout/default"/>
    <dgm:cxn modelId="{841099DB-7570-4418-BB74-C45B9B5E4209}" type="presParOf" srcId="{CAAF4B81-1F42-4116-8EAA-429CFA00D248}" destId="{52B50AD0-4029-4D73-A658-ED1603C54A50}" srcOrd="13" destOrd="0" presId="urn:microsoft.com/office/officeart/2005/8/layout/default"/>
    <dgm:cxn modelId="{ACA7F804-6460-47DB-8963-749DE927F029}" type="presParOf" srcId="{CAAF4B81-1F42-4116-8EAA-429CFA00D248}" destId="{2D5E5CFE-A623-4D8A-A489-5C4CEEA1A259}"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9AC6433-5758-4FD1-8EA7-F5B0425C6670}"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GB"/>
        </a:p>
      </dgm:t>
    </dgm:pt>
    <dgm:pt modelId="{E46A44A8-80C6-4FBB-8A4B-6A4238E0E548}">
      <dgm:prSet phldrT="[Text]" custT="1"/>
      <dgm:spPr>
        <a:solidFill>
          <a:schemeClr val="bg1">
            <a:lumMod val="75000"/>
          </a:schemeClr>
        </a:solidFill>
      </dgm:spPr>
      <dgm:t>
        <a:bodyPr/>
        <a:lstStyle/>
        <a:p>
          <a:r>
            <a:rPr lang="en-GB" sz="1800" b="0" dirty="0"/>
            <a:t>Mission One: </a:t>
          </a:r>
        </a:p>
        <a:p>
          <a:r>
            <a:rPr lang="en-GB" sz="1800" b="1" dirty="0"/>
            <a:t>Digital Society</a:t>
          </a:r>
        </a:p>
      </dgm:t>
    </dgm:pt>
    <dgm:pt modelId="{8969D739-BEB9-40E2-92F7-6E3D108DBCAC}" type="parTrans" cxnId="{51E959A1-345D-49E2-B4F6-B9DA4DA0FEE3}">
      <dgm:prSet/>
      <dgm:spPr/>
      <dgm:t>
        <a:bodyPr/>
        <a:lstStyle/>
        <a:p>
          <a:endParaRPr lang="en-GB"/>
        </a:p>
      </dgm:t>
    </dgm:pt>
    <dgm:pt modelId="{2523A7DD-11D8-4647-B1F4-B8F3C662A270}" type="sibTrans" cxnId="{51E959A1-345D-49E2-B4F6-B9DA4DA0FEE3}">
      <dgm:prSet/>
      <dgm:spPr/>
      <dgm:t>
        <a:bodyPr/>
        <a:lstStyle/>
        <a:p>
          <a:endParaRPr lang="en-GB"/>
        </a:p>
      </dgm:t>
    </dgm:pt>
    <dgm:pt modelId="{73788421-9564-4239-A963-0622F3044BB1}">
      <dgm:prSet phldrT="[Text]" custT="1"/>
      <dgm:spPr>
        <a:solidFill>
          <a:schemeClr val="bg1">
            <a:lumMod val="75000"/>
          </a:schemeClr>
        </a:solidFill>
      </dgm:spPr>
      <dgm:t>
        <a:bodyPr/>
        <a:lstStyle/>
        <a:p>
          <a:r>
            <a:rPr lang="en-GB" sz="1800" b="0" dirty="0"/>
            <a:t>Mission Three: </a:t>
          </a:r>
        </a:p>
        <a:p>
          <a:r>
            <a:rPr lang="en-GB" sz="1800" b="1" dirty="0"/>
            <a:t>Digital Public Services</a:t>
          </a:r>
        </a:p>
      </dgm:t>
    </dgm:pt>
    <dgm:pt modelId="{2E81E73C-F620-4337-B70B-692146070D8B}" type="parTrans" cxnId="{26112731-FBB6-4954-90F2-5E5E8FA29CAC}">
      <dgm:prSet/>
      <dgm:spPr/>
      <dgm:t>
        <a:bodyPr/>
        <a:lstStyle/>
        <a:p>
          <a:endParaRPr lang="en-GB"/>
        </a:p>
      </dgm:t>
    </dgm:pt>
    <dgm:pt modelId="{E7399380-F0D5-4721-9ED5-1556FF328804}" type="sibTrans" cxnId="{26112731-FBB6-4954-90F2-5E5E8FA29CAC}">
      <dgm:prSet/>
      <dgm:spPr/>
      <dgm:t>
        <a:bodyPr/>
        <a:lstStyle/>
        <a:p>
          <a:endParaRPr lang="en-GB"/>
        </a:p>
      </dgm:t>
    </dgm:pt>
    <dgm:pt modelId="{49C84CA0-0543-4606-9712-E35D48EA51CC}">
      <dgm:prSet phldrT="[Text]" custT="1"/>
      <dgm:spPr>
        <a:solidFill>
          <a:schemeClr val="bg1">
            <a:lumMod val="75000"/>
          </a:schemeClr>
        </a:solidFill>
      </dgm:spPr>
      <dgm:t>
        <a:bodyPr/>
        <a:lstStyle/>
        <a:p>
          <a:r>
            <a:rPr lang="en-GB" sz="1800" b="0" dirty="0"/>
            <a:t>Mission Two: </a:t>
          </a:r>
        </a:p>
        <a:p>
          <a:r>
            <a:rPr lang="en-GB" sz="1800" b="1" dirty="0"/>
            <a:t>Digital Economy</a:t>
          </a:r>
        </a:p>
      </dgm:t>
    </dgm:pt>
    <dgm:pt modelId="{02396904-3A89-4BFE-B916-3125B3386ECA}" type="parTrans" cxnId="{A08C1512-1447-4EF8-80F4-471564D5C2BD}">
      <dgm:prSet/>
      <dgm:spPr/>
      <dgm:t>
        <a:bodyPr/>
        <a:lstStyle/>
        <a:p>
          <a:endParaRPr lang="en-GB"/>
        </a:p>
      </dgm:t>
    </dgm:pt>
    <dgm:pt modelId="{214DD43D-29B6-4094-B027-28B53C501E29}" type="sibTrans" cxnId="{A08C1512-1447-4EF8-80F4-471564D5C2BD}">
      <dgm:prSet/>
      <dgm:spPr/>
      <dgm:t>
        <a:bodyPr/>
        <a:lstStyle/>
        <a:p>
          <a:endParaRPr lang="en-GB"/>
        </a:p>
      </dgm:t>
    </dgm:pt>
    <dgm:pt modelId="{2D811AB6-4ABE-457F-BB8E-F6EE9725E802}">
      <dgm:prSet phldrT="[Text]" custT="1"/>
      <dgm:spPr>
        <a:solidFill>
          <a:srgbClr val="006965"/>
        </a:solidFill>
      </dgm:spPr>
      <dgm:t>
        <a:bodyPr/>
        <a:lstStyle/>
        <a:p>
          <a:r>
            <a:rPr lang="en-GB" sz="1800" b="1" dirty="0"/>
            <a:t>Service Redesign</a:t>
          </a:r>
        </a:p>
      </dgm:t>
    </dgm:pt>
    <dgm:pt modelId="{A5668E5A-993D-4391-A837-F738D60B3799}" type="parTrans" cxnId="{80453C5D-E618-41C4-A020-E57C67DD0B88}">
      <dgm:prSet/>
      <dgm:spPr/>
      <dgm:t>
        <a:bodyPr/>
        <a:lstStyle/>
        <a:p>
          <a:endParaRPr lang="en-GB"/>
        </a:p>
      </dgm:t>
    </dgm:pt>
    <dgm:pt modelId="{B962577B-5186-42D3-A52B-40B28E07E4ED}" type="sibTrans" cxnId="{80453C5D-E618-41C4-A020-E57C67DD0B88}">
      <dgm:prSet/>
      <dgm:spPr/>
      <dgm:t>
        <a:bodyPr/>
        <a:lstStyle/>
        <a:p>
          <a:endParaRPr lang="en-GB"/>
        </a:p>
      </dgm:t>
    </dgm:pt>
    <dgm:pt modelId="{C711E4E6-8D2F-4A20-B6B6-DB4344CB7751}">
      <dgm:prSet phldrT="[Text]" custT="1"/>
      <dgm:spPr>
        <a:solidFill>
          <a:srgbClr val="006965"/>
        </a:solidFill>
      </dgm:spPr>
      <dgm:t>
        <a:bodyPr/>
        <a:lstStyle/>
        <a:p>
          <a:r>
            <a:rPr lang="en-GB" sz="1800" b="1" dirty="0"/>
            <a:t>Digital Connectivity</a:t>
          </a:r>
        </a:p>
      </dgm:t>
    </dgm:pt>
    <dgm:pt modelId="{A54E373D-0333-4DAD-BF89-DC966BE7EF8C}" type="parTrans" cxnId="{6726C9F4-D605-4EF6-86C3-A165DFB7DE68}">
      <dgm:prSet/>
      <dgm:spPr/>
      <dgm:t>
        <a:bodyPr/>
        <a:lstStyle/>
        <a:p>
          <a:endParaRPr lang="en-GB"/>
        </a:p>
      </dgm:t>
    </dgm:pt>
    <dgm:pt modelId="{C929B60F-6295-4FE3-945B-ABE17811F492}" type="sibTrans" cxnId="{6726C9F4-D605-4EF6-86C3-A165DFB7DE68}">
      <dgm:prSet/>
      <dgm:spPr/>
      <dgm:t>
        <a:bodyPr/>
        <a:lstStyle/>
        <a:p>
          <a:endParaRPr lang="en-GB"/>
        </a:p>
      </dgm:t>
    </dgm:pt>
    <dgm:pt modelId="{9EE47F8B-857F-4E6C-84A8-4E03BAA2E119}">
      <dgm:prSet phldrT="[Text]" custT="1"/>
      <dgm:spPr>
        <a:solidFill>
          <a:srgbClr val="006965"/>
        </a:solidFill>
      </dgm:spPr>
      <dgm:t>
        <a:bodyPr/>
        <a:lstStyle/>
        <a:p>
          <a:r>
            <a:rPr lang="en-GB" sz="1800" b="1" dirty="0"/>
            <a:t>Data-Driven Transformation</a:t>
          </a:r>
        </a:p>
      </dgm:t>
    </dgm:pt>
    <dgm:pt modelId="{32D1697C-8A4D-40A4-B497-8E49DC7335C8}" type="parTrans" cxnId="{4208FE09-7512-4BC3-B006-582C66B51F77}">
      <dgm:prSet/>
      <dgm:spPr/>
      <dgm:t>
        <a:bodyPr/>
        <a:lstStyle/>
        <a:p>
          <a:endParaRPr lang="en-GB"/>
        </a:p>
      </dgm:t>
    </dgm:pt>
    <dgm:pt modelId="{4D92B194-7558-4514-8D40-990A74369405}" type="sibTrans" cxnId="{4208FE09-7512-4BC3-B006-582C66B51F77}">
      <dgm:prSet/>
      <dgm:spPr/>
      <dgm:t>
        <a:bodyPr/>
        <a:lstStyle/>
        <a:p>
          <a:endParaRPr lang="en-GB"/>
        </a:p>
      </dgm:t>
    </dgm:pt>
    <dgm:pt modelId="{4C1B80EF-A158-46D6-8F34-6DB0079E9FD9}">
      <dgm:prSet phldrT="[Text]" custT="1"/>
      <dgm:spPr>
        <a:solidFill>
          <a:srgbClr val="006965"/>
        </a:solidFill>
      </dgm:spPr>
      <dgm:t>
        <a:bodyPr/>
        <a:lstStyle/>
        <a:p>
          <a:r>
            <a:rPr lang="en-GB" sz="1800" b="1" dirty="0"/>
            <a:t>Tech Sector</a:t>
          </a:r>
        </a:p>
      </dgm:t>
    </dgm:pt>
    <dgm:pt modelId="{1F3B0DC1-EDD3-4025-A456-CD8D81BF28E5}" type="parTrans" cxnId="{11070DE7-6DF4-4CC4-94BD-E193E7936715}">
      <dgm:prSet/>
      <dgm:spPr/>
      <dgm:t>
        <a:bodyPr/>
        <a:lstStyle/>
        <a:p>
          <a:endParaRPr lang="en-GB"/>
        </a:p>
      </dgm:t>
    </dgm:pt>
    <dgm:pt modelId="{B459DBD9-3001-4F39-8482-CC05EDADBA72}" type="sibTrans" cxnId="{11070DE7-6DF4-4CC4-94BD-E193E7936715}">
      <dgm:prSet/>
      <dgm:spPr/>
      <dgm:t>
        <a:bodyPr/>
        <a:lstStyle/>
        <a:p>
          <a:endParaRPr lang="en-GB"/>
        </a:p>
      </dgm:t>
    </dgm:pt>
    <dgm:pt modelId="{3E196EC9-3AF1-4916-9DDA-B21CFE855353}">
      <dgm:prSet phldrT="[Text]" custT="1"/>
      <dgm:spPr>
        <a:solidFill>
          <a:srgbClr val="006965"/>
        </a:solidFill>
      </dgm:spPr>
      <dgm:t>
        <a:bodyPr/>
        <a:lstStyle/>
        <a:p>
          <a:r>
            <a:rPr lang="en-GB" sz="1800" b="1"/>
            <a:t>Digital </a:t>
          </a:r>
          <a:r>
            <a:rPr lang="en-GB" sz="1800" b="1" dirty="0"/>
            <a:t>Inclusion</a:t>
          </a:r>
        </a:p>
      </dgm:t>
    </dgm:pt>
    <dgm:pt modelId="{7DBD5B26-815C-44FA-9CA9-26DC43051D01}" type="parTrans" cxnId="{DEEF2223-0D67-4132-BC07-C38066C314EB}">
      <dgm:prSet/>
      <dgm:spPr/>
      <dgm:t>
        <a:bodyPr/>
        <a:lstStyle/>
        <a:p>
          <a:endParaRPr lang="en-GB"/>
        </a:p>
      </dgm:t>
    </dgm:pt>
    <dgm:pt modelId="{F933C9FD-0920-473E-ABE6-967C05FD54B3}" type="sibTrans" cxnId="{DEEF2223-0D67-4132-BC07-C38066C314EB}">
      <dgm:prSet/>
      <dgm:spPr/>
      <dgm:t>
        <a:bodyPr/>
        <a:lstStyle/>
        <a:p>
          <a:endParaRPr lang="en-GB"/>
        </a:p>
      </dgm:t>
    </dgm:pt>
    <dgm:pt modelId="{3EFDD5FA-753C-4C39-AF3F-4254250A0475}" type="pres">
      <dgm:prSet presAssocID="{99AC6433-5758-4FD1-8EA7-F5B0425C6670}" presName="theList" presStyleCnt="0">
        <dgm:presLayoutVars>
          <dgm:dir/>
          <dgm:animLvl val="lvl"/>
          <dgm:resizeHandles val="exact"/>
        </dgm:presLayoutVars>
      </dgm:prSet>
      <dgm:spPr/>
    </dgm:pt>
    <dgm:pt modelId="{3DF8D854-C405-4571-BF9D-E83C31EBCBBA}" type="pres">
      <dgm:prSet presAssocID="{E46A44A8-80C6-4FBB-8A4B-6A4238E0E548}" presName="compNode" presStyleCnt="0"/>
      <dgm:spPr/>
    </dgm:pt>
    <dgm:pt modelId="{C3ABF653-7CD4-4465-B9DB-DAC5FECE5D79}" type="pres">
      <dgm:prSet presAssocID="{E46A44A8-80C6-4FBB-8A4B-6A4238E0E548}" presName="aNode" presStyleLbl="bgShp" presStyleIdx="0" presStyleCnt="3"/>
      <dgm:spPr/>
    </dgm:pt>
    <dgm:pt modelId="{B30255B5-F226-4DB7-84A8-7861ABFCE795}" type="pres">
      <dgm:prSet presAssocID="{E46A44A8-80C6-4FBB-8A4B-6A4238E0E548}" presName="textNode" presStyleLbl="bgShp" presStyleIdx="0" presStyleCnt="3"/>
      <dgm:spPr/>
    </dgm:pt>
    <dgm:pt modelId="{DA045732-82EB-4131-A609-B41CF7E175E6}" type="pres">
      <dgm:prSet presAssocID="{E46A44A8-80C6-4FBB-8A4B-6A4238E0E548}" presName="compChildNode" presStyleCnt="0"/>
      <dgm:spPr/>
    </dgm:pt>
    <dgm:pt modelId="{84B6C05A-8F1B-4A21-AD85-09B0C9452B7B}" type="pres">
      <dgm:prSet presAssocID="{E46A44A8-80C6-4FBB-8A4B-6A4238E0E548}" presName="theInnerList" presStyleCnt="0"/>
      <dgm:spPr/>
    </dgm:pt>
    <dgm:pt modelId="{150B7306-6F6F-40E8-998E-D03323C331DE}" type="pres">
      <dgm:prSet presAssocID="{3E196EC9-3AF1-4916-9DDA-B21CFE855353}" presName="childNode" presStyleLbl="node1" presStyleIdx="0" presStyleCnt="5">
        <dgm:presLayoutVars>
          <dgm:bulletEnabled val="1"/>
        </dgm:presLayoutVars>
      </dgm:prSet>
      <dgm:spPr/>
    </dgm:pt>
    <dgm:pt modelId="{3046F787-C71C-411B-8ED5-C29FA92FEA65}" type="pres">
      <dgm:prSet presAssocID="{E46A44A8-80C6-4FBB-8A4B-6A4238E0E548}" presName="aSpace" presStyleCnt="0"/>
      <dgm:spPr/>
    </dgm:pt>
    <dgm:pt modelId="{205EE85C-63F5-4AD7-998B-0584C3FD5FBF}" type="pres">
      <dgm:prSet presAssocID="{49C84CA0-0543-4606-9712-E35D48EA51CC}" presName="compNode" presStyleCnt="0"/>
      <dgm:spPr/>
    </dgm:pt>
    <dgm:pt modelId="{3FFF4E35-686D-44AA-B07C-DCA4BDCF67A7}" type="pres">
      <dgm:prSet presAssocID="{49C84CA0-0543-4606-9712-E35D48EA51CC}" presName="aNode" presStyleLbl="bgShp" presStyleIdx="1" presStyleCnt="3"/>
      <dgm:spPr/>
    </dgm:pt>
    <dgm:pt modelId="{D48D1E5F-95F4-414C-B0EA-B63EB2F0CB5A}" type="pres">
      <dgm:prSet presAssocID="{49C84CA0-0543-4606-9712-E35D48EA51CC}" presName="textNode" presStyleLbl="bgShp" presStyleIdx="1" presStyleCnt="3"/>
      <dgm:spPr/>
    </dgm:pt>
    <dgm:pt modelId="{677C52B7-E221-4799-8791-07450C64800E}" type="pres">
      <dgm:prSet presAssocID="{49C84CA0-0543-4606-9712-E35D48EA51CC}" presName="compChildNode" presStyleCnt="0"/>
      <dgm:spPr/>
    </dgm:pt>
    <dgm:pt modelId="{636AA843-BCCA-4A30-A1E7-45CC07F50C9A}" type="pres">
      <dgm:prSet presAssocID="{49C84CA0-0543-4606-9712-E35D48EA51CC}" presName="theInnerList" presStyleCnt="0"/>
      <dgm:spPr/>
    </dgm:pt>
    <dgm:pt modelId="{77F8D135-2551-496C-B8E0-ACA2B24F2D43}" type="pres">
      <dgm:prSet presAssocID="{C711E4E6-8D2F-4A20-B6B6-DB4344CB7751}" presName="childNode" presStyleLbl="node1" presStyleIdx="1" presStyleCnt="5">
        <dgm:presLayoutVars>
          <dgm:bulletEnabled val="1"/>
        </dgm:presLayoutVars>
      </dgm:prSet>
      <dgm:spPr/>
    </dgm:pt>
    <dgm:pt modelId="{625B1F22-25C4-4FE1-A622-0DD0E2038537}" type="pres">
      <dgm:prSet presAssocID="{C711E4E6-8D2F-4A20-B6B6-DB4344CB7751}" presName="aSpace2" presStyleCnt="0"/>
      <dgm:spPr/>
    </dgm:pt>
    <dgm:pt modelId="{79EA7F73-8D01-4702-8C4A-E0CAC3A8ABC8}" type="pres">
      <dgm:prSet presAssocID="{4C1B80EF-A158-46D6-8F34-6DB0079E9FD9}" presName="childNode" presStyleLbl="node1" presStyleIdx="2" presStyleCnt="5">
        <dgm:presLayoutVars>
          <dgm:bulletEnabled val="1"/>
        </dgm:presLayoutVars>
      </dgm:prSet>
      <dgm:spPr/>
    </dgm:pt>
    <dgm:pt modelId="{BFF1C9D4-1A32-43BC-8324-7733B9DF83F4}" type="pres">
      <dgm:prSet presAssocID="{49C84CA0-0543-4606-9712-E35D48EA51CC}" presName="aSpace" presStyleCnt="0"/>
      <dgm:spPr/>
    </dgm:pt>
    <dgm:pt modelId="{6B2F6174-0ECE-4872-8850-34E6E2FB80D5}" type="pres">
      <dgm:prSet presAssocID="{73788421-9564-4239-A963-0622F3044BB1}" presName="compNode" presStyleCnt="0"/>
      <dgm:spPr/>
    </dgm:pt>
    <dgm:pt modelId="{AD71C202-0154-4EA8-9FB7-E5C504D7A9D0}" type="pres">
      <dgm:prSet presAssocID="{73788421-9564-4239-A963-0622F3044BB1}" presName="aNode" presStyleLbl="bgShp" presStyleIdx="2" presStyleCnt="3"/>
      <dgm:spPr/>
    </dgm:pt>
    <dgm:pt modelId="{8C4962B9-5215-485F-B577-E36E1D3C480D}" type="pres">
      <dgm:prSet presAssocID="{73788421-9564-4239-A963-0622F3044BB1}" presName="textNode" presStyleLbl="bgShp" presStyleIdx="2" presStyleCnt="3"/>
      <dgm:spPr/>
    </dgm:pt>
    <dgm:pt modelId="{238714A3-D9D5-4E36-9F14-923462DFADDC}" type="pres">
      <dgm:prSet presAssocID="{73788421-9564-4239-A963-0622F3044BB1}" presName="compChildNode" presStyleCnt="0"/>
      <dgm:spPr/>
    </dgm:pt>
    <dgm:pt modelId="{957E76AA-FFAF-475E-94D0-007DC6B64844}" type="pres">
      <dgm:prSet presAssocID="{73788421-9564-4239-A963-0622F3044BB1}" presName="theInnerList" presStyleCnt="0"/>
      <dgm:spPr/>
    </dgm:pt>
    <dgm:pt modelId="{96C08476-3F8F-4422-9EAD-94AB5E3FEBBD}" type="pres">
      <dgm:prSet presAssocID="{9EE47F8B-857F-4E6C-84A8-4E03BAA2E119}" presName="childNode" presStyleLbl="node1" presStyleIdx="3" presStyleCnt="5">
        <dgm:presLayoutVars>
          <dgm:bulletEnabled val="1"/>
        </dgm:presLayoutVars>
      </dgm:prSet>
      <dgm:spPr/>
    </dgm:pt>
    <dgm:pt modelId="{84D9F3E1-A852-48AC-89F5-6ED19DC1D6A2}" type="pres">
      <dgm:prSet presAssocID="{9EE47F8B-857F-4E6C-84A8-4E03BAA2E119}" presName="aSpace2" presStyleCnt="0"/>
      <dgm:spPr/>
    </dgm:pt>
    <dgm:pt modelId="{E302A8E9-D221-4A14-A478-789B0FFFC267}" type="pres">
      <dgm:prSet presAssocID="{2D811AB6-4ABE-457F-BB8E-F6EE9725E802}" presName="childNode" presStyleLbl="node1" presStyleIdx="4" presStyleCnt="5">
        <dgm:presLayoutVars>
          <dgm:bulletEnabled val="1"/>
        </dgm:presLayoutVars>
      </dgm:prSet>
      <dgm:spPr/>
    </dgm:pt>
  </dgm:ptLst>
  <dgm:cxnLst>
    <dgm:cxn modelId="{4208FE09-7512-4BC3-B006-582C66B51F77}" srcId="{73788421-9564-4239-A963-0622F3044BB1}" destId="{9EE47F8B-857F-4E6C-84A8-4E03BAA2E119}" srcOrd="0" destOrd="0" parTransId="{32D1697C-8A4D-40A4-B497-8E49DC7335C8}" sibTransId="{4D92B194-7558-4514-8D40-990A74369405}"/>
    <dgm:cxn modelId="{A08C1512-1447-4EF8-80F4-471564D5C2BD}" srcId="{99AC6433-5758-4FD1-8EA7-F5B0425C6670}" destId="{49C84CA0-0543-4606-9712-E35D48EA51CC}" srcOrd="1" destOrd="0" parTransId="{02396904-3A89-4BFE-B916-3125B3386ECA}" sibTransId="{214DD43D-29B6-4094-B027-28B53C501E29}"/>
    <dgm:cxn modelId="{37B15C21-CFC5-42B0-9209-573979FC09E8}" type="presOf" srcId="{2D811AB6-4ABE-457F-BB8E-F6EE9725E802}" destId="{E302A8E9-D221-4A14-A478-789B0FFFC267}" srcOrd="0" destOrd="0" presId="urn:microsoft.com/office/officeart/2005/8/layout/lProcess2"/>
    <dgm:cxn modelId="{DEEF2223-0D67-4132-BC07-C38066C314EB}" srcId="{E46A44A8-80C6-4FBB-8A4B-6A4238E0E548}" destId="{3E196EC9-3AF1-4916-9DDA-B21CFE855353}" srcOrd="0" destOrd="0" parTransId="{7DBD5B26-815C-44FA-9CA9-26DC43051D01}" sibTransId="{F933C9FD-0920-473E-ABE6-967C05FD54B3}"/>
    <dgm:cxn modelId="{6D370325-24DF-43EB-8BB2-603A15CE55BD}" type="presOf" srcId="{73788421-9564-4239-A963-0622F3044BB1}" destId="{8C4962B9-5215-485F-B577-E36E1D3C480D}" srcOrd="1" destOrd="0" presId="urn:microsoft.com/office/officeart/2005/8/layout/lProcess2"/>
    <dgm:cxn modelId="{D49A6726-DC86-42EA-BB25-11E88CEC38EF}" type="presOf" srcId="{3E196EC9-3AF1-4916-9DDA-B21CFE855353}" destId="{150B7306-6F6F-40E8-998E-D03323C331DE}" srcOrd="0" destOrd="0" presId="urn:microsoft.com/office/officeart/2005/8/layout/lProcess2"/>
    <dgm:cxn modelId="{26112731-FBB6-4954-90F2-5E5E8FA29CAC}" srcId="{99AC6433-5758-4FD1-8EA7-F5B0425C6670}" destId="{73788421-9564-4239-A963-0622F3044BB1}" srcOrd="2" destOrd="0" parTransId="{2E81E73C-F620-4337-B70B-692146070D8B}" sibTransId="{E7399380-F0D5-4721-9ED5-1556FF328804}"/>
    <dgm:cxn modelId="{80453C5D-E618-41C4-A020-E57C67DD0B88}" srcId="{73788421-9564-4239-A963-0622F3044BB1}" destId="{2D811AB6-4ABE-457F-BB8E-F6EE9725E802}" srcOrd="1" destOrd="0" parTransId="{A5668E5A-993D-4391-A837-F738D60B3799}" sibTransId="{B962577B-5186-42D3-A52B-40B28E07E4ED}"/>
    <dgm:cxn modelId="{2DB0D373-FE51-4A96-AC6F-9421439B9E0D}" type="presOf" srcId="{C711E4E6-8D2F-4A20-B6B6-DB4344CB7751}" destId="{77F8D135-2551-496C-B8E0-ACA2B24F2D43}" srcOrd="0" destOrd="0" presId="urn:microsoft.com/office/officeart/2005/8/layout/lProcess2"/>
    <dgm:cxn modelId="{FAAC4E76-3D32-4A60-A720-5613E9EA4BF0}" type="presOf" srcId="{49C84CA0-0543-4606-9712-E35D48EA51CC}" destId="{3FFF4E35-686D-44AA-B07C-DCA4BDCF67A7}" srcOrd="0" destOrd="0" presId="urn:microsoft.com/office/officeart/2005/8/layout/lProcess2"/>
    <dgm:cxn modelId="{59355592-E6F1-4C75-B02B-2E8B72349C68}" type="presOf" srcId="{49C84CA0-0543-4606-9712-E35D48EA51CC}" destId="{D48D1E5F-95F4-414C-B0EA-B63EB2F0CB5A}" srcOrd="1" destOrd="0" presId="urn:microsoft.com/office/officeart/2005/8/layout/lProcess2"/>
    <dgm:cxn modelId="{1C61319A-9C19-4D20-A6E1-DBAB5693A9F0}" type="presOf" srcId="{73788421-9564-4239-A963-0622F3044BB1}" destId="{AD71C202-0154-4EA8-9FB7-E5C504D7A9D0}" srcOrd="0" destOrd="0" presId="urn:microsoft.com/office/officeart/2005/8/layout/lProcess2"/>
    <dgm:cxn modelId="{51E959A1-345D-49E2-B4F6-B9DA4DA0FEE3}" srcId="{99AC6433-5758-4FD1-8EA7-F5B0425C6670}" destId="{E46A44A8-80C6-4FBB-8A4B-6A4238E0E548}" srcOrd="0" destOrd="0" parTransId="{8969D739-BEB9-40E2-92F7-6E3D108DBCAC}" sibTransId="{2523A7DD-11D8-4647-B1F4-B8F3C662A270}"/>
    <dgm:cxn modelId="{A21876A4-C224-4ECA-A0A1-B3EDF6094891}" type="presOf" srcId="{E46A44A8-80C6-4FBB-8A4B-6A4238E0E548}" destId="{B30255B5-F226-4DB7-84A8-7861ABFCE795}" srcOrd="1" destOrd="0" presId="urn:microsoft.com/office/officeart/2005/8/layout/lProcess2"/>
    <dgm:cxn modelId="{59AE80C3-6C4B-4376-992E-C339D7F73A76}" type="presOf" srcId="{4C1B80EF-A158-46D6-8F34-6DB0079E9FD9}" destId="{79EA7F73-8D01-4702-8C4A-E0CAC3A8ABC8}" srcOrd="0" destOrd="0" presId="urn:microsoft.com/office/officeart/2005/8/layout/lProcess2"/>
    <dgm:cxn modelId="{4239F1C7-1D9E-46C4-8075-B658E2FED2D2}" type="presOf" srcId="{9EE47F8B-857F-4E6C-84A8-4E03BAA2E119}" destId="{96C08476-3F8F-4422-9EAD-94AB5E3FEBBD}" srcOrd="0" destOrd="0" presId="urn:microsoft.com/office/officeart/2005/8/layout/lProcess2"/>
    <dgm:cxn modelId="{11070DE7-6DF4-4CC4-94BD-E193E7936715}" srcId="{49C84CA0-0543-4606-9712-E35D48EA51CC}" destId="{4C1B80EF-A158-46D6-8F34-6DB0079E9FD9}" srcOrd="1" destOrd="0" parTransId="{1F3B0DC1-EDD3-4025-A456-CD8D81BF28E5}" sibTransId="{B459DBD9-3001-4F39-8482-CC05EDADBA72}"/>
    <dgm:cxn modelId="{6726C9F4-D605-4EF6-86C3-A165DFB7DE68}" srcId="{49C84CA0-0543-4606-9712-E35D48EA51CC}" destId="{C711E4E6-8D2F-4A20-B6B6-DB4344CB7751}" srcOrd="0" destOrd="0" parTransId="{A54E373D-0333-4DAD-BF89-DC966BE7EF8C}" sibTransId="{C929B60F-6295-4FE3-945B-ABE17811F492}"/>
    <dgm:cxn modelId="{907B6FF5-2FF8-42B7-9FE8-6B6B3EBCECC9}" type="presOf" srcId="{99AC6433-5758-4FD1-8EA7-F5B0425C6670}" destId="{3EFDD5FA-753C-4C39-AF3F-4254250A0475}" srcOrd="0" destOrd="0" presId="urn:microsoft.com/office/officeart/2005/8/layout/lProcess2"/>
    <dgm:cxn modelId="{9AD6D3FB-24ED-4348-9B4C-C63572B919E9}" type="presOf" srcId="{E46A44A8-80C6-4FBB-8A4B-6A4238E0E548}" destId="{C3ABF653-7CD4-4465-B9DB-DAC5FECE5D79}" srcOrd="0" destOrd="0" presId="urn:microsoft.com/office/officeart/2005/8/layout/lProcess2"/>
    <dgm:cxn modelId="{DDA9F9B5-D1CF-4106-AB83-6295C39532B6}" type="presParOf" srcId="{3EFDD5FA-753C-4C39-AF3F-4254250A0475}" destId="{3DF8D854-C405-4571-BF9D-E83C31EBCBBA}" srcOrd="0" destOrd="0" presId="urn:microsoft.com/office/officeart/2005/8/layout/lProcess2"/>
    <dgm:cxn modelId="{42A247BB-FC33-48FA-9CF3-64B0D648EBEB}" type="presParOf" srcId="{3DF8D854-C405-4571-BF9D-E83C31EBCBBA}" destId="{C3ABF653-7CD4-4465-B9DB-DAC5FECE5D79}" srcOrd="0" destOrd="0" presId="urn:microsoft.com/office/officeart/2005/8/layout/lProcess2"/>
    <dgm:cxn modelId="{B6E5FA87-5A25-4539-A59B-A910CB050C2A}" type="presParOf" srcId="{3DF8D854-C405-4571-BF9D-E83C31EBCBBA}" destId="{B30255B5-F226-4DB7-84A8-7861ABFCE795}" srcOrd="1" destOrd="0" presId="urn:microsoft.com/office/officeart/2005/8/layout/lProcess2"/>
    <dgm:cxn modelId="{07637366-756A-47E8-9F24-4AB616C4DF6E}" type="presParOf" srcId="{3DF8D854-C405-4571-BF9D-E83C31EBCBBA}" destId="{DA045732-82EB-4131-A609-B41CF7E175E6}" srcOrd="2" destOrd="0" presId="urn:microsoft.com/office/officeart/2005/8/layout/lProcess2"/>
    <dgm:cxn modelId="{32C411D8-F6B5-45AA-B55F-18E17235BE94}" type="presParOf" srcId="{DA045732-82EB-4131-A609-B41CF7E175E6}" destId="{84B6C05A-8F1B-4A21-AD85-09B0C9452B7B}" srcOrd="0" destOrd="0" presId="urn:microsoft.com/office/officeart/2005/8/layout/lProcess2"/>
    <dgm:cxn modelId="{D5001CF2-7A7C-4E9D-96E6-1D48C072CFC4}" type="presParOf" srcId="{84B6C05A-8F1B-4A21-AD85-09B0C9452B7B}" destId="{150B7306-6F6F-40E8-998E-D03323C331DE}" srcOrd="0" destOrd="0" presId="urn:microsoft.com/office/officeart/2005/8/layout/lProcess2"/>
    <dgm:cxn modelId="{F0C8D006-48D5-4719-9E3D-161F1E16D5BA}" type="presParOf" srcId="{3EFDD5FA-753C-4C39-AF3F-4254250A0475}" destId="{3046F787-C71C-411B-8ED5-C29FA92FEA65}" srcOrd="1" destOrd="0" presId="urn:microsoft.com/office/officeart/2005/8/layout/lProcess2"/>
    <dgm:cxn modelId="{C2E97F39-D6AA-4E2A-B99F-76A3762ACECE}" type="presParOf" srcId="{3EFDD5FA-753C-4C39-AF3F-4254250A0475}" destId="{205EE85C-63F5-4AD7-998B-0584C3FD5FBF}" srcOrd="2" destOrd="0" presId="urn:microsoft.com/office/officeart/2005/8/layout/lProcess2"/>
    <dgm:cxn modelId="{D2EE3397-5579-4F07-9B45-D8495CB411D8}" type="presParOf" srcId="{205EE85C-63F5-4AD7-998B-0584C3FD5FBF}" destId="{3FFF4E35-686D-44AA-B07C-DCA4BDCF67A7}" srcOrd="0" destOrd="0" presId="urn:microsoft.com/office/officeart/2005/8/layout/lProcess2"/>
    <dgm:cxn modelId="{A3148856-129E-4698-9BF8-C1EEEE5B51C0}" type="presParOf" srcId="{205EE85C-63F5-4AD7-998B-0584C3FD5FBF}" destId="{D48D1E5F-95F4-414C-B0EA-B63EB2F0CB5A}" srcOrd="1" destOrd="0" presId="urn:microsoft.com/office/officeart/2005/8/layout/lProcess2"/>
    <dgm:cxn modelId="{BF146CBE-FF3D-4759-9C04-EA5962AD120D}" type="presParOf" srcId="{205EE85C-63F5-4AD7-998B-0584C3FD5FBF}" destId="{677C52B7-E221-4799-8791-07450C64800E}" srcOrd="2" destOrd="0" presId="urn:microsoft.com/office/officeart/2005/8/layout/lProcess2"/>
    <dgm:cxn modelId="{4AEC9915-022D-432F-8A61-033ACBB0156B}" type="presParOf" srcId="{677C52B7-E221-4799-8791-07450C64800E}" destId="{636AA843-BCCA-4A30-A1E7-45CC07F50C9A}" srcOrd="0" destOrd="0" presId="urn:microsoft.com/office/officeart/2005/8/layout/lProcess2"/>
    <dgm:cxn modelId="{351AB142-B7E3-4EEC-9946-C6EEE2E24EDF}" type="presParOf" srcId="{636AA843-BCCA-4A30-A1E7-45CC07F50C9A}" destId="{77F8D135-2551-496C-B8E0-ACA2B24F2D43}" srcOrd="0" destOrd="0" presId="urn:microsoft.com/office/officeart/2005/8/layout/lProcess2"/>
    <dgm:cxn modelId="{84262F7B-8573-4D1B-85E1-5F45B5646C1F}" type="presParOf" srcId="{636AA843-BCCA-4A30-A1E7-45CC07F50C9A}" destId="{625B1F22-25C4-4FE1-A622-0DD0E2038537}" srcOrd="1" destOrd="0" presId="urn:microsoft.com/office/officeart/2005/8/layout/lProcess2"/>
    <dgm:cxn modelId="{73D7C184-C316-4460-A6F6-A5127D31FD9C}" type="presParOf" srcId="{636AA843-BCCA-4A30-A1E7-45CC07F50C9A}" destId="{79EA7F73-8D01-4702-8C4A-E0CAC3A8ABC8}" srcOrd="2" destOrd="0" presId="urn:microsoft.com/office/officeart/2005/8/layout/lProcess2"/>
    <dgm:cxn modelId="{2EF6CEB2-A546-4E19-AA2F-F11C85A1E060}" type="presParOf" srcId="{3EFDD5FA-753C-4C39-AF3F-4254250A0475}" destId="{BFF1C9D4-1A32-43BC-8324-7733B9DF83F4}" srcOrd="3" destOrd="0" presId="urn:microsoft.com/office/officeart/2005/8/layout/lProcess2"/>
    <dgm:cxn modelId="{BDE39ABE-A539-4661-9D03-427992331CBE}" type="presParOf" srcId="{3EFDD5FA-753C-4C39-AF3F-4254250A0475}" destId="{6B2F6174-0ECE-4872-8850-34E6E2FB80D5}" srcOrd="4" destOrd="0" presId="urn:microsoft.com/office/officeart/2005/8/layout/lProcess2"/>
    <dgm:cxn modelId="{D32F7AA5-CF8E-4DB1-A2B7-D2FD26806B53}" type="presParOf" srcId="{6B2F6174-0ECE-4872-8850-34E6E2FB80D5}" destId="{AD71C202-0154-4EA8-9FB7-E5C504D7A9D0}" srcOrd="0" destOrd="0" presId="urn:microsoft.com/office/officeart/2005/8/layout/lProcess2"/>
    <dgm:cxn modelId="{98EA0DE5-E101-4292-9E7D-BCE2D319A100}" type="presParOf" srcId="{6B2F6174-0ECE-4872-8850-34E6E2FB80D5}" destId="{8C4962B9-5215-485F-B577-E36E1D3C480D}" srcOrd="1" destOrd="0" presId="urn:microsoft.com/office/officeart/2005/8/layout/lProcess2"/>
    <dgm:cxn modelId="{148C1FD5-F566-4F0C-BBE2-B8EDA711AB89}" type="presParOf" srcId="{6B2F6174-0ECE-4872-8850-34E6E2FB80D5}" destId="{238714A3-D9D5-4E36-9F14-923462DFADDC}" srcOrd="2" destOrd="0" presId="urn:microsoft.com/office/officeart/2005/8/layout/lProcess2"/>
    <dgm:cxn modelId="{8CB36E20-C8E5-4011-82F0-87646B7C796B}" type="presParOf" srcId="{238714A3-D9D5-4E36-9F14-923462DFADDC}" destId="{957E76AA-FFAF-475E-94D0-007DC6B64844}" srcOrd="0" destOrd="0" presId="urn:microsoft.com/office/officeart/2005/8/layout/lProcess2"/>
    <dgm:cxn modelId="{76DA9E09-6CD4-40E5-A0DF-3ED8C768AF5B}" type="presParOf" srcId="{957E76AA-FFAF-475E-94D0-007DC6B64844}" destId="{96C08476-3F8F-4422-9EAD-94AB5E3FEBBD}" srcOrd="0" destOrd="0" presId="urn:microsoft.com/office/officeart/2005/8/layout/lProcess2"/>
    <dgm:cxn modelId="{DE19AE73-4420-404F-8886-27D7DFBB54AB}" type="presParOf" srcId="{957E76AA-FFAF-475E-94D0-007DC6B64844}" destId="{84D9F3E1-A852-48AC-89F5-6ED19DC1D6A2}" srcOrd="1" destOrd="0" presId="urn:microsoft.com/office/officeart/2005/8/layout/lProcess2"/>
    <dgm:cxn modelId="{3A81CAD7-D81F-4CA3-8237-3DB9E9A3E303}" type="presParOf" srcId="{957E76AA-FFAF-475E-94D0-007DC6B64844}" destId="{E302A8E9-D221-4A14-A478-789B0FFFC267}"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917D4E8-0B42-0C40-931D-D2CF052289FC}" type="doc">
      <dgm:prSet loTypeId="urn:microsoft.com/office/officeart/2005/8/layout/hList1" loCatId="" qsTypeId="urn:microsoft.com/office/officeart/2005/8/quickstyle/simple1" qsCatId="simple" csTypeId="urn:microsoft.com/office/officeart/2005/8/colors/colorful5" csCatId="colorful" phldr="1"/>
      <dgm:spPr/>
      <dgm:t>
        <a:bodyPr/>
        <a:lstStyle/>
        <a:p>
          <a:endParaRPr lang="en-GB"/>
        </a:p>
      </dgm:t>
    </dgm:pt>
    <dgm:pt modelId="{28779164-B8A1-C44B-8551-13C46F937A99}">
      <dgm:prSet phldrT="[Text]"/>
      <dgm:spPr/>
      <dgm:t>
        <a:bodyPr/>
        <a:lstStyle/>
        <a:p>
          <a:r>
            <a:rPr lang="en-GB" b="1">
              <a:solidFill>
                <a:schemeClr val="tx1"/>
              </a:solidFill>
              <a:latin typeface="Aptos" panose="020B0004020202020204" pitchFamily="34" charset="0"/>
            </a:rPr>
            <a:t>Innovative Platforms</a:t>
          </a:r>
        </a:p>
      </dgm:t>
    </dgm:pt>
    <dgm:pt modelId="{21BDB4E4-DA9C-5147-8FFD-E787E805418D}" type="parTrans" cxnId="{7EB5DEA7-7F0A-A34B-A2BF-4E4F465839A2}">
      <dgm:prSet/>
      <dgm:spPr/>
      <dgm:t>
        <a:bodyPr/>
        <a:lstStyle/>
        <a:p>
          <a:endParaRPr lang="en-GB"/>
        </a:p>
      </dgm:t>
    </dgm:pt>
    <dgm:pt modelId="{4931660D-9715-0F40-9DCB-49286E901D46}" type="sibTrans" cxnId="{7EB5DEA7-7F0A-A34B-A2BF-4E4F465839A2}">
      <dgm:prSet/>
      <dgm:spPr/>
      <dgm:t>
        <a:bodyPr/>
        <a:lstStyle/>
        <a:p>
          <a:endParaRPr lang="en-GB"/>
        </a:p>
      </dgm:t>
    </dgm:pt>
    <dgm:pt modelId="{52491ECA-04F1-D340-9B9D-EE512AD61FF2}">
      <dgm:prSet phldrT="[Text]"/>
      <dgm:spPr/>
      <dgm:t>
        <a:bodyPr/>
        <a:lstStyle/>
        <a:p>
          <a:r>
            <a:rPr lang="en-GB">
              <a:latin typeface="Aptos" panose="020B0004020202020204" pitchFamily="34" charset="0"/>
            </a:rPr>
            <a:t>Asset exchange and management</a:t>
          </a:r>
        </a:p>
      </dgm:t>
    </dgm:pt>
    <dgm:pt modelId="{61D93661-A7F4-7546-A008-D080B1D8A5CB}" type="parTrans" cxnId="{A1EDFBBF-4E44-B945-995F-CD2DE7AF9901}">
      <dgm:prSet/>
      <dgm:spPr/>
      <dgm:t>
        <a:bodyPr/>
        <a:lstStyle/>
        <a:p>
          <a:endParaRPr lang="en-GB"/>
        </a:p>
      </dgm:t>
    </dgm:pt>
    <dgm:pt modelId="{236BECD7-2E0A-034B-8BCF-F291712F9932}" type="sibTrans" cxnId="{A1EDFBBF-4E44-B945-995F-CD2DE7AF9901}">
      <dgm:prSet/>
      <dgm:spPr/>
      <dgm:t>
        <a:bodyPr/>
        <a:lstStyle/>
        <a:p>
          <a:endParaRPr lang="en-GB"/>
        </a:p>
      </dgm:t>
    </dgm:pt>
    <dgm:pt modelId="{72E5081C-1F9D-B245-A478-4986B58F9107}">
      <dgm:prSet phldrT="[Text]"/>
      <dgm:spPr/>
      <dgm:t>
        <a:bodyPr/>
        <a:lstStyle/>
        <a:p>
          <a:r>
            <a:rPr lang="en-GB">
              <a:latin typeface="Aptos" panose="020B0004020202020204" pitchFamily="34" charset="0"/>
            </a:rPr>
            <a:t>Service correlation and assurance</a:t>
          </a:r>
        </a:p>
      </dgm:t>
    </dgm:pt>
    <dgm:pt modelId="{E748E69A-1246-874D-AC3E-278AACFD3D89}" type="parTrans" cxnId="{D5F878BC-FC3A-824F-B4B5-1DDEB2ACA906}">
      <dgm:prSet/>
      <dgm:spPr/>
      <dgm:t>
        <a:bodyPr/>
        <a:lstStyle/>
        <a:p>
          <a:endParaRPr lang="en-GB"/>
        </a:p>
      </dgm:t>
    </dgm:pt>
    <dgm:pt modelId="{114B8EF1-A5D8-3D46-983D-38BE69413576}" type="sibTrans" cxnId="{D5F878BC-FC3A-824F-B4B5-1DDEB2ACA906}">
      <dgm:prSet/>
      <dgm:spPr/>
      <dgm:t>
        <a:bodyPr/>
        <a:lstStyle/>
        <a:p>
          <a:endParaRPr lang="en-GB"/>
        </a:p>
      </dgm:t>
    </dgm:pt>
    <dgm:pt modelId="{A16CC10F-5796-BC4F-8711-F1558AB3429A}">
      <dgm:prSet phldrT="[Text]"/>
      <dgm:spPr/>
      <dgm:t>
        <a:bodyPr/>
        <a:lstStyle/>
        <a:p>
          <a:r>
            <a:rPr lang="en-GB" b="1">
              <a:solidFill>
                <a:schemeClr val="tx1"/>
              </a:solidFill>
              <a:latin typeface="Aptos" panose="020B0004020202020204" pitchFamily="34" charset="0"/>
            </a:rPr>
            <a:t>Advance Applications</a:t>
          </a:r>
        </a:p>
      </dgm:t>
    </dgm:pt>
    <dgm:pt modelId="{68BCFA09-517B-EA43-85B1-2F9FBDDFAEF5}" type="parTrans" cxnId="{CF95A630-1C5D-F644-9660-B7A386D53CFC}">
      <dgm:prSet/>
      <dgm:spPr/>
      <dgm:t>
        <a:bodyPr/>
        <a:lstStyle/>
        <a:p>
          <a:endParaRPr lang="en-GB"/>
        </a:p>
      </dgm:t>
    </dgm:pt>
    <dgm:pt modelId="{BB5BE111-0E56-D84B-8541-79E436525169}" type="sibTrans" cxnId="{CF95A630-1C5D-F644-9660-B7A386D53CFC}">
      <dgm:prSet/>
      <dgm:spPr/>
      <dgm:t>
        <a:bodyPr/>
        <a:lstStyle/>
        <a:p>
          <a:endParaRPr lang="en-GB"/>
        </a:p>
      </dgm:t>
    </dgm:pt>
    <dgm:pt modelId="{873A8615-6F8D-9345-90B5-C699EA1C7267}">
      <dgm:prSet phldrT="[Text]"/>
      <dgm:spPr/>
      <dgm:t>
        <a:bodyPr/>
        <a:lstStyle/>
        <a:p>
          <a:r>
            <a:rPr lang="en-GB">
              <a:latin typeface="Aptos" panose="020B0004020202020204" pitchFamily="34" charset="0"/>
            </a:rPr>
            <a:t>AI  / ML recommender systems</a:t>
          </a:r>
        </a:p>
      </dgm:t>
    </dgm:pt>
    <dgm:pt modelId="{3A8CEC73-AFD8-ED43-ACEF-3D2057B3E71D}" type="parTrans" cxnId="{59ED4894-432C-8447-A5E7-77572278A80A}">
      <dgm:prSet/>
      <dgm:spPr/>
      <dgm:t>
        <a:bodyPr/>
        <a:lstStyle/>
        <a:p>
          <a:endParaRPr lang="en-GB"/>
        </a:p>
      </dgm:t>
    </dgm:pt>
    <dgm:pt modelId="{71E2E385-99AF-BC41-8B06-A2784357221B}" type="sibTrans" cxnId="{59ED4894-432C-8447-A5E7-77572278A80A}">
      <dgm:prSet/>
      <dgm:spPr/>
      <dgm:t>
        <a:bodyPr/>
        <a:lstStyle/>
        <a:p>
          <a:endParaRPr lang="en-GB"/>
        </a:p>
      </dgm:t>
    </dgm:pt>
    <dgm:pt modelId="{5E818002-DFB1-BD47-A1C0-912DF8C5D739}">
      <dgm:prSet phldrT="[Text]"/>
      <dgm:spPr/>
      <dgm:t>
        <a:bodyPr/>
        <a:lstStyle/>
        <a:p>
          <a:r>
            <a:rPr lang="en-GB">
              <a:latin typeface="Aptos" panose="020B0004020202020204" pitchFamily="34" charset="0"/>
            </a:rPr>
            <a:t>AI /  ML customer support systems</a:t>
          </a:r>
        </a:p>
      </dgm:t>
    </dgm:pt>
    <dgm:pt modelId="{74CD241A-ED71-CD45-89E3-4A20DB38DC3E}" type="parTrans" cxnId="{699634E1-EB24-E44D-99BE-C0843A09015C}">
      <dgm:prSet/>
      <dgm:spPr/>
      <dgm:t>
        <a:bodyPr/>
        <a:lstStyle/>
        <a:p>
          <a:endParaRPr lang="en-GB"/>
        </a:p>
      </dgm:t>
    </dgm:pt>
    <dgm:pt modelId="{D54E4485-25FB-2249-A224-06607F8E1197}" type="sibTrans" cxnId="{699634E1-EB24-E44D-99BE-C0843A09015C}">
      <dgm:prSet/>
      <dgm:spPr/>
      <dgm:t>
        <a:bodyPr/>
        <a:lstStyle/>
        <a:p>
          <a:endParaRPr lang="en-GB"/>
        </a:p>
      </dgm:t>
    </dgm:pt>
    <dgm:pt modelId="{116E6220-E5A3-8849-85DB-2E64A1C5C17B}">
      <dgm:prSet phldrT="[Text]"/>
      <dgm:spPr/>
      <dgm:t>
        <a:bodyPr/>
        <a:lstStyle/>
        <a:p>
          <a:r>
            <a:rPr lang="en-GB" b="1">
              <a:solidFill>
                <a:schemeClr val="tx1"/>
              </a:solidFill>
              <a:latin typeface="Aptos" panose="020B0004020202020204" pitchFamily="34" charset="0"/>
            </a:rPr>
            <a:t>Design, Deploy and Operate</a:t>
          </a:r>
        </a:p>
      </dgm:t>
    </dgm:pt>
    <dgm:pt modelId="{EF1D5870-9AA9-B147-90FC-4CFBD0457EBC}" type="parTrans" cxnId="{3069AD78-7A93-7C44-BBBA-1196C0AA2ADC}">
      <dgm:prSet/>
      <dgm:spPr/>
      <dgm:t>
        <a:bodyPr/>
        <a:lstStyle/>
        <a:p>
          <a:endParaRPr lang="en-GB"/>
        </a:p>
      </dgm:t>
    </dgm:pt>
    <dgm:pt modelId="{C67ADFCC-4523-154E-8149-64E589FFF615}" type="sibTrans" cxnId="{3069AD78-7A93-7C44-BBBA-1196C0AA2ADC}">
      <dgm:prSet/>
      <dgm:spPr/>
      <dgm:t>
        <a:bodyPr/>
        <a:lstStyle/>
        <a:p>
          <a:endParaRPr lang="en-GB"/>
        </a:p>
      </dgm:t>
    </dgm:pt>
    <dgm:pt modelId="{918DE960-800D-BC45-94C4-DB331CCCBEA5}">
      <dgm:prSet phldrT="[Text]"/>
      <dgm:spPr/>
      <dgm:t>
        <a:bodyPr/>
        <a:lstStyle/>
        <a:p>
          <a:r>
            <a:rPr lang="en-GB">
              <a:latin typeface="Aptos" panose="020B0004020202020204" pitchFamily="34" charset="0"/>
            </a:rPr>
            <a:t>More than 20 5G MPN delivered</a:t>
          </a:r>
        </a:p>
      </dgm:t>
    </dgm:pt>
    <dgm:pt modelId="{9498E19E-1288-EB4A-B5ED-2F59F51558AE}" type="parTrans" cxnId="{F8866E6E-4F9D-E343-9935-49098825CC98}">
      <dgm:prSet/>
      <dgm:spPr/>
      <dgm:t>
        <a:bodyPr/>
        <a:lstStyle/>
        <a:p>
          <a:endParaRPr lang="en-GB"/>
        </a:p>
      </dgm:t>
    </dgm:pt>
    <dgm:pt modelId="{2C16F400-0347-4249-98D7-359E949DB4E6}" type="sibTrans" cxnId="{F8866E6E-4F9D-E343-9935-49098825CC98}">
      <dgm:prSet/>
      <dgm:spPr/>
      <dgm:t>
        <a:bodyPr/>
        <a:lstStyle/>
        <a:p>
          <a:endParaRPr lang="en-GB"/>
        </a:p>
      </dgm:t>
    </dgm:pt>
    <dgm:pt modelId="{D292CC06-F88B-7D48-866B-8A2D81BA221E}">
      <dgm:prSet phldrT="[Text]"/>
      <dgm:spPr/>
      <dgm:t>
        <a:bodyPr/>
        <a:lstStyle/>
        <a:p>
          <a:r>
            <a:rPr lang="en-GB">
              <a:latin typeface="Aptos" panose="020B0004020202020204" pitchFamily="34" charset="0"/>
            </a:rPr>
            <a:t>Thousands of 5G sites deployed and optimised</a:t>
          </a:r>
        </a:p>
      </dgm:t>
    </dgm:pt>
    <dgm:pt modelId="{38C74404-6790-B04C-A8D5-808E97AE9C87}" type="parTrans" cxnId="{3A315451-945F-7B4A-85B6-D354EFFCF249}">
      <dgm:prSet/>
      <dgm:spPr/>
      <dgm:t>
        <a:bodyPr/>
        <a:lstStyle/>
        <a:p>
          <a:endParaRPr lang="en-GB"/>
        </a:p>
      </dgm:t>
    </dgm:pt>
    <dgm:pt modelId="{F1FB4068-6348-3341-A8DE-1906C3E882FB}" type="sibTrans" cxnId="{3A315451-945F-7B4A-85B6-D354EFFCF249}">
      <dgm:prSet/>
      <dgm:spPr/>
      <dgm:t>
        <a:bodyPr/>
        <a:lstStyle/>
        <a:p>
          <a:endParaRPr lang="en-GB"/>
        </a:p>
      </dgm:t>
    </dgm:pt>
    <dgm:pt modelId="{38660610-9BDE-F54C-91C8-CA46169AD676}">
      <dgm:prSet phldrT="[Text]"/>
      <dgm:spPr/>
      <dgm:t>
        <a:bodyPr/>
        <a:lstStyle/>
        <a:p>
          <a:r>
            <a:rPr lang="en-GB">
              <a:latin typeface="Aptos" panose="020B0004020202020204" pitchFamily="34" charset="0"/>
            </a:rPr>
            <a:t>Coverage and performance maps</a:t>
          </a:r>
        </a:p>
      </dgm:t>
    </dgm:pt>
    <dgm:pt modelId="{7CD9F62D-E7F6-B546-91F2-809649F966D7}" type="parTrans" cxnId="{AD505052-8365-DD4E-BEFC-302986DB7B90}">
      <dgm:prSet/>
      <dgm:spPr/>
      <dgm:t>
        <a:bodyPr/>
        <a:lstStyle/>
        <a:p>
          <a:endParaRPr lang="en-GB"/>
        </a:p>
      </dgm:t>
    </dgm:pt>
    <dgm:pt modelId="{B3EE61B5-7BAD-0242-98DE-1BB55AC7C617}" type="sibTrans" cxnId="{AD505052-8365-DD4E-BEFC-302986DB7B90}">
      <dgm:prSet/>
      <dgm:spPr/>
      <dgm:t>
        <a:bodyPr/>
        <a:lstStyle/>
        <a:p>
          <a:endParaRPr lang="en-GB"/>
        </a:p>
      </dgm:t>
    </dgm:pt>
    <dgm:pt modelId="{4076BE65-1D27-D849-B059-563533E56679}">
      <dgm:prSet phldrT="[Text]"/>
      <dgm:spPr/>
      <dgm:t>
        <a:bodyPr/>
        <a:lstStyle/>
        <a:p>
          <a:r>
            <a:rPr lang="en-GB">
              <a:latin typeface="Aptos" panose="020B0004020202020204" pitchFamily="34" charset="0"/>
            </a:rPr>
            <a:t>Immersive applications</a:t>
          </a:r>
        </a:p>
      </dgm:t>
    </dgm:pt>
    <dgm:pt modelId="{B1936B5E-D9C7-614B-B663-5B4806912696}" type="parTrans" cxnId="{1F8F61F2-E310-A143-9F0E-AF7B450F998F}">
      <dgm:prSet/>
      <dgm:spPr/>
      <dgm:t>
        <a:bodyPr/>
        <a:lstStyle/>
        <a:p>
          <a:endParaRPr lang="en-GB"/>
        </a:p>
      </dgm:t>
    </dgm:pt>
    <dgm:pt modelId="{FAC0D660-EE27-FF46-ADCC-0D6A175931B4}" type="sibTrans" cxnId="{1F8F61F2-E310-A143-9F0E-AF7B450F998F}">
      <dgm:prSet/>
      <dgm:spPr/>
      <dgm:t>
        <a:bodyPr/>
        <a:lstStyle/>
        <a:p>
          <a:endParaRPr lang="en-GB"/>
        </a:p>
      </dgm:t>
    </dgm:pt>
    <dgm:pt modelId="{03B43EAD-4ED1-F246-BE88-E45743BADA8B}">
      <dgm:prSet phldrT="[Text]"/>
      <dgm:spPr/>
      <dgm:t>
        <a:bodyPr/>
        <a:lstStyle/>
        <a:p>
          <a:r>
            <a:rPr lang="en-GB">
              <a:latin typeface="Aptos" panose="020B0004020202020204" pitchFamily="34" charset="0"/>
            </a:rPr>
            <a:t>Managed enterprise Wi-Fi for hundreds of buildings</a:t>
          </a:r>
        </a:p>
      </dgm:t>
    </dgm:pt>
    <dgm:pt modelId="{7D3CEF14-FCBA-F847-8BD1-0B83F3AB5037}" type="parTrans" cxnId="{F48D4D3A-EC10-4844-B3F9-EF251DE236C4}">
      <dgm:prSet/>
      <dgm:spPr/>
      <dgm:t>
        <a:bodyPr/>
        <a:lstStyle/>
        <a:p>
          <a:endParaRPr lang="en-GB"/>
        </a:p>
      </dgm:t>
    </dgm:pt>
    <dgm:pt modelId="{AA2672DD-E65B-4542-96AD-CA454BDBF578}" type="sibTrans" cxnId="{F48D4D3A-EC10-4844-B3F9-EF251DE236C4}">
      <dgm:prSet/>
      <dgm:spPr/>
      <dgm:t>
        <a:bodyPr/>
        <a:lstStyle/>
        <a:p>
          <a:endParaRPr lang="en-GB"/>
        </a:p>
      </dgm:t>
    </dgm:pt>
    <dgm:pt modelId="{C2C31C99-DB4F-8347-9970-3A0EE4F9F9DC}">
      <dgm:prSet phldrT="[Text]"/>
      <dgm:spPr/>
      <dgm:t>
        <a:bodyPr/>
        <a:lstStyle/>
        <a:p>
          <a:r>
            <a:rPr lang="en-GB" b="1">
              <a:solidFill>
                <a:schemeClr val="tx1"/>
              </a:solidFill>
              <a:latin typeface="Aptos" panose="020B0004020202020204" pitchFamily="34" charset="0"/>
            </a:rPr>
            <a:t>Trusted Partners</a:t>
          </a:r>
        </a:p>
      </dgm:t>
    </dgm:pt>
    <dgm:pt modelId="{B6DD694A-9543-D74E-8CBC-9812B0127B14}" type="parTrans" cxnId="{650091C1-B4BF-DE4A-8BFF-F9CF57C19899}">
      <dgm:prSet/>
      <dgm:spPr/>
      <dgm:t>
        <a:bodyPr/>
        <a:lstStyle/>
        <a:p>
          <a:endParaRPr lang="en-GB"/>
        </a:p>
      </dgm:t>
    </dgm:pt>
    <dgm:pt modelId="{C9404CBD-8EAE-7842-8205-D157528073F2}" type="sibTrans" cxnId="{650091C1-B4BF-DE4A-8BFF-F9CF57C19899}">
      <dgm:prSet/>
      <dgm:spPr/>
      <dgm:t>
        <a:bodyPr/>
        <a:lstStyle/>
        <a:p>
          <a:endParaRPr lang="en-GB"/>
        </a:p>
      </dgm:t>
    </dgm:pt>
    <dgm:pt modelId="{D20042CD-64C7-7544-A8FD-9E8C0CA9373D}">
      <dgm:prSet phldrT="[Text]"/>
      <dgm:spPr/>
      <dgm:t>
        <a:bodyPr/>
        <a:lstStyle/>
        <a:p>
          <a:r>
            <a:rPr lang="en-GB">
              <a:latin typeface="Aptos" panose="020B0004020202020204" pitchFamily="34" charset="0"/>
            </a:rPr>
            <a:t>Trusted by regulators, local and national governments</a:t>
          </a:r>
        </a:p>
      </dgm:t>
    </dgm:pt>
    <dgm:pt modelId="{95D63A93-5EBC-CF4B-B42E-C52C2A0B7FD2}" type="parTrans" cxnId="{7AB5AFC4-48B8-0548-9B16-EA0D10051F90}">
      <dgm:prSet/>
      <dgm:spPr/>
      <dgm:t>
        <a:bodyPr/>
        <a:lstStyle/>
        <a:p>
          <a:endParaRPr lang="en-GB"/>
        </a:p>
      </dgm:t>
    </dgm:pt>
    <dgm:pt modelId="{BDDC449F-6182-A746-BD74-05400B8B009C}" type="sibTrans" cxnId="{7AB5AFC4-48B8-0548-9B16-EA0D10051F90}">
      <dgm:prSet/>
      <dgm:spPr/>
      <dgm:t>
        <a:bodyPr/>
        <a:lstStyle/>
        <a:p>
          <a:endParaRPr lang="en-GB"/>
        </a:p>
      </dgm:t>
    </dgm:pt>
    <dgm:pt modelId="{A0657A8F-F8FF-1E4B-911E-D72290F656D3}">
      <dgm:prSet phldrT="[Text]"/>
      <dgm:spPr/>
      <dgm:t>
        <a:bodyPr/>
        <a:lstStyle/>
        <a:p>
          <a:r>
            <a:rPr lang="en-GB">
              <a:latin typeface="Aptos" panose="020B0004020202020204" pitchFamily="34" charset="0"/>
            </a:rPr>
            <a:t>Cyber Essentials Plus, IS 27001, ISO 9001, ISO 14001 Certified, HAWASA compliant</a:t>
          </a:r>
        </a:p>
      </dgm:t>
    </dgm:pt>
    <dgm:pt modelId="{EAF93F4F-B5ED-554E-9C82-985EFCB706CD}" type="parTrans" cxnId="{952E978D-C8C8-2049-9D27-A9E1E9BA970B}">
      <dgm:prSet/>
      <dgm:spPr/>
      <dgm:t>
        <a:bodyPr/>
        <a:lstStyle/>
        <a:p>
          <a:endParaRPr lang="en-GB"/>
        </a:p>
      </dgm:t>
    </dgm:pt>
    <dgm:pt modelId="{E704CE40-7BA7-B643-9602-409BC8CD3A25}" type="sibTrans" cxnId="{952E978D-C8C8-2049-9D27-A9E1E9BA970B}">
      <dgm:prSet/>
      <dgm:spPr/>
      <dgm:t>
        <a:bodyPr/>
        <a:lstStyle/>
        <a:p>
          <a:endParaRPr lang="en-GB"/>
        </a:p>
      </dgm:t>
    </dgm:pt>
    <dgm:pt modelId="{556D30C0-2F21-7E4A-860D-95DAB366FF69}">
      <dgm:prSet phldrT="[Text]"/>
      <dgm:spPr/>
      <dgm:t>
        <a:bodyPr/>
        <a:lstStyle/>
        <a:p>
          <a:r>
            <a:rPr lang="en-GB" b="1">
              <a:solidFill>
                <a:schemeClr val="tx1"/>
              </a:solidFill>
              <a:latin typeface="Aptos" panose="020B0004020202020204" pitchFamily="34" charset="0"/>
            </a:rPr>
            <a:t>R&amp;D, Microservices and IP</a:t>
          </a:r>
        </a:p>
      </dgm:t>
    </dgm:pt>
    <dgm:pt modelId="{7A48B6A6-5BE6-A245-AFFB-6CA2B8B318F3}" type="parTrans" cxnId="{A9325ECE-9F32-F945-9D3A-4201ADCC5207}">
      <dgm:prSet/>
      <dgm:spPr/>
      <dgm:t>
        <a:bodyPr/>
        <a:lstStyle/>
        <a:p>
          <a:endParaRPr lang="en-GB"/>
        </a:p>
      </dgm:t>
    </dgm:pt>
    <dgm:pt modelId="{2CEAC389-2BB9-FD49-9997-8D840999CD7B}" type="sibTrans" cxnId="{A9325ECE-9F32-F945-9D3A-4201ADCC5207}">
      <dgm:prSet/>
      <dgm:spPr/>
      <dgm:t>
        <a:bodyPr/>
        <a:lstStyle/>
        <a:p>
          <a:endParaRPr lang="en-GB"/>
        </a:p>
      </dgm:t>
    </dgm:pt>
    <dgm:pt modelId="{02BFB6FE-E400-C549-AC62-5494F23CD935}">
      <dgm:prSet phldrT="[Text]"/>
      <dgm:spPr/>
      <dgm:t>
        <a:bodyPr/>
        <a:lstStyle/>
        <a:p>
          <a:r>
            <a:rPr lang="en-GB">
              <a:latin typeface="Aptos" panose="020B0004020202020204" pitchFamily="34" charset="0"/>
            </a:rPr>
            <a:t>5G MPN (Flex-5G) with DAS and RIS</a:t>
          </a:r>
        </a:p>
      </dgm:t>
    </dgm:pt>
    <dgm:pt modelId="{C887E682-520F-474E-A3F9-9DA3367232F3}" type="parTrans" cxnId="{9DE01582-91B1-484F-A3B0-B896B59D1D1F}">
      <dgm:prSet/>
      <dgm:spPr/>
      <dgm:t>
        <a:bodyPr/>
        <a:lstStyle/>
        <a:p>
          <a:endParaRPr lang="en-GB"/>
        </a:p>
      </dgm:t>
    </dgm:pt>
    <dgm:pt modelId="{36CA68F7-2A02-7441-AE81-EEA72B9FB1CF}" type="sibTrans" cxnId="{9DE01582-91B1-484F-A3B0-B896B59D1D1F}">
      <dgm:prSet/>
      <dgm:spPr/>
      <dgm:t>
        <a:bodyPr/>
        <a:lstStyle/>
        <a:p>
          <a:endParaRPr lang="en-GB"/>
        </a:p>
      </dgm:t>
    </dgm:pt>
    <dgm:pt modelId="{41A1A4BB-969B-234A-A1A1-0230C58968DD}">
      <dgm:prSet phldrT="[Text]"/>
      <dgm:spPr/>
      <dgm:t>
        <a:bodyPr/>
        <a:lstStyle/>
        <a:p>
          <a:r>
            <a:rPr lang="en-GB">
              <a:latin typeface="Aptos" panose="020B0004020202020204" pitchFamily="34" charset="0"/>
            </a:rPr>
            <a:t>SW IP and microservices for right fit implementation</a:t>
          </a:r>
        </a:p>
      </dgm:t>
    </dgm:pt>
    <dgm:pt modelId="{31E855DF-CC33-5F4B-AA64-FD0E2147BB28}" type="parTrans" cxnId="{DD1412CA-361E-D84B-ADF2-A6B12147FD42}">
      <dgm:prSet/>
      <dgm:spPr/>
      <dgm:t>
        <a:bodyPr/>
        <a:lstStyle/>
        <a:p>
          <a:endParaRPr lang="en-GB"/>
        </a:p>
      </dgm:t>
    </dgm:pt>
    <dgm:pt modelId="{B27CE2D8-F68F-7C45-9FBC-5A43DC1F6708}" type="sibTrans" cxnId="{DD1412CA-361E-D84B-ADF2-A6B12147FD42}">
      <dgm:prSet/>
      <dgm:spPr/>
      <dgm:t>
        <a:bodyPr/>
        <a:lstStyle/>
        <a:p>
          <a:endParaRPr lang="en-GB"/>
        </a:p>
      </dgm:t>
    </dgm:pt>
    <dgm:pt modelId="{D2B3BCD3-BDA1-6A49-913D-D56341DF0038}">
      <dgm:prSet phldrT="[Text]"/>
      <dgm:spPr/>
      <dgm:t>
        <a:bodyPr/>
        <a:lstStyle/>
        <a:p>
          <a:r>
            <a:rPr lang="en-GB">
              <a:latin typeface="Aptos" panose="020B0004020202020204" pitchFamily="34" charset="0"/>
            </a:rPr>
            <a:t>Hybrid Open Core Software licensing</a:t>
          </a:r>
        </a:p>
      </dgm:t>
    </dgm:pt>
    <dgm:pt modelId="{0FA96891-3281-4E43-8FD3-7553235EA0A5}" type="parTrans" cxnId="{8EF1848F-50BD-CC4B-9F59-97E3BD22CBAB}">
      <dgm:prSet/>
      <dgm:spPr/>
      <dgm:t>
        <a:bodyPr/>
        <a:lstStyle/>
        <a:p>
          <a:endParaRPr lang="en-GB"/>
        </a:p>
      </dgm:t>
    </dgm:pt>
    <dgm:pt modelId="{FA83B894-37CE-8D45-8707-E6A8071C5DCE}" type="sibTrans" cxnId="{8EF1848F-50BD-CC4B-9F59-97E3BD22CBAB}">
      <dgm:prSet/>
      <dgm:spPr/>
      <dgm:t>
        <a:bodyPr/>
        <a:lstStyle/>
        <a:p>
          <a:endParaRPr lang="en-GB"/>
        </a:p>
      </dgm:t>
    </dgm:pt>
    <dgm:pt modelId="{897518E8-DCE1-7146-9E87-EBA008A704CE}">
      <dgm:prSet phldrT="[Text]"/>
      <dgm:spPr/>
      <dgm:t>
        <a:bodyPr/>
        <a:lstStyle/>
        <a:p>
          <a:r>
            <a:rPr lang="en-GB">
              <a:latin typeface="Aptos" panose="020B0004020202020204" pitchFamily="34" charset="0"/>
            </a:rPr>
            <a:t>Bespoke applications using own innovations</a:t>
          </a:r>
        </a:p>
      </dgm:t>
    </dgm:pt>
    <dgm:pt modelId="{83FBDA91-A9C0-1046-B4D2-873ED0480E97}" type="parTrans" cxnId="{409B30BA-7565-474C-9243-3D69963317EC}">
      <dgm:prSet/>
      <dgm:spPr/>
      <dgm:t>
        <a:bodyPr/>
        <a:lstStyle/>
        <a:p>
          <a:endParaRPr lang="en-GB"/>
        </a:p>
      </dgm:t>
    </dgm:pt>
    <dgm:pt modelId="{21A9323A-F697-554C-BC56-23CE40935B5E}" type="sibTrans" cxnId="{409B30BA-7565-474C-9243-3D69963317EC}">
      <dgm:prSet/>
      <dgm:spPr/>
      <dgm:t>
        <a:bodyPr/>
        <a:lstStyle/>
        <a:p>
          <a:endParaRPr lang="en-GB"/>
        </a:p>
      </dgm:t>
    </dgm:pt>
    <dgm:pt modelId="{A2EBE96D-B45A-DE43-B1A1-7650147AAE6F}">
      <dgm:prSet phldrT="[Text]"/>
      <dgm:spPr/>
      <dgm:t>
        <a:bodyPr/>
        <a:lstStyle/>
        <a:p>
          <a:r>
            <a:rPr lang="en-GB">
              <a:latin typeface="Aptos" panose="020B0004020202020204" pitchFamily="34" charset="0"/>
            </a:rPr>
            <a:t>Open APIs integration to industry products</a:t>
          </a:r>
        </a:p>
      </dgm:t>
    </dgm:pt>
    <dgm:pt modelId="{660EA02C-00C5-1E47-A342-0425FCB4BE46}" type="parTrans" cxnId="{1036B308-0B26-764E-9A48-3583182B5BAF}">
      <dgm:prSet/>
      <dgm:spPr/>
      <dgm:t>
        <a:bodyPr/>
        <a:lstStyle/>
        <a:p>
          <a:endParaRPr lang="en-GB"/>
        </a:p>
      </dgm:t>
    </dgm:pt>
    <dgm:pt modelId="{941EEC8E-8575-1F42-8CBA-9A25D70DAE70}" type="sibTrans" cxnId="{1036B308-0B26-764E-9A48-3583182B5BAF}">
      <dgm:prSet/>
      <dgm:spPr/>
      <dgm:t>
        <a:bodyPr/>
        <a:lstStyle/>
        <a:p>
          <a:endParaRPr lang="en-GB"/>
        </a:p>
      </dgm:t>
    </dgm:pt>
    <dgm:pt modelId="{2133AF88-F0F9-034B-9DDA-CD53A2B271DA}">
      <dgm:prSet phldrT="[Text]"/>
      <dgm:spPr/>
      <dgm:t>
        <a:bodyPr/>
        <a:lstStyle/>
        <a:p>
          <a:r>
            <a:rPr lang="en-GB">
              <a:latin typeface="Aptos" panose="020B0004020202020204" pitchFamily="34" charset="0"/>
            </a:rPr>
            <a:t>Multiple frameworks (Network Services 3, </a:t>
          </a:r>
          <a:r>
            <a:rPr lang="en-GB" err="1">
              <a:latin typeface="Aptos" panose="020B0004020202020204" pitchFamily="34" charset="0"/>
            </a:rPr>
            <a:t>GCloud</a:t>
          </a:r>
          <a:r>
            <a:rPr lang="en-GB">
              <a:latin typeface="Aptos" panose="020B0004020202020204" pitchFamily="34" charset="0"/>
            </a:rPr>
            <a:t> 13, PFH,  etc.)</a:t>
          </a:r>
        </a:p>
      </dgm:t>
    </dgm:pt>
    <dgm:pt modelId="{0626D8F7-E3C8-5D4B-B57C-340814BD8F98}" type="parTrans" cxnId="{426349A6-09B9-8A42-BE29-66F2E68BB5F1}">
      <dgm:prSet/>
      <dgm:spPr/>
      <dgm:t>
        <a:bodyPr/>
        <a:lstStyle/>
        <a:p>
          <a:endParaRPr lang="en-GB"/>
        </a:p>
      </dgm:t>
    </dgm:pt>
    <dgm:pt modelId="{95E476B1-3911-D646-A567-86184B7E206B}" type="sibTrans" cxnId="{426349A6-09B9-8A42-BE29-66F2E68BB5F1}">
      <dgm:prSet/>
      <dgm:spPr/>
      <dgm:t>
        <a:bodyPr/>
        <a:lstStyle/>
        <a:p>
          <a:endParaRPr lang="en-GB"/>
        </a:p>
      </dgm:t>
    </dgm:pt>
    <dgm:pt modelId="{6868A4A9-652D-3743-9D93-FAA595114511}">
      <dgm:prSet phldrT="[Text]"/>
      <dgm:spPr/>
      <dgm:t>
        <a:bodyPr/>
        <a:lstStyle/>
        <a:p>
          <a:r>
            <a:rPr lang="en-GB">
              <a:latin typeface="Aptos" panose="020B0004020202020204" pitchFamily="34" charset="0"/>
            </a:rPr>
            <a:t>FRANC, FONR, ONE, UK-ROK R&amp;D</a:t>
          </a:r>
        </a:p>
      </dgm:t>
    </dgm:pt>
    <dgm:pt modelId="{8061862A-F833-4240-B43D-6546A5266788}" type="parTrans" cxnId="{29BF4342-043C-224B-88AE-517ED553C958}">
      <dgm:prSet/>
      <dgm:spPr/>
      <dgm:t>
        <a:bodyPr/>
        <a:lstStyle/>
        <a:p>
          <a:endParaRPr lang="en-GB"/>
        </a:p>
      </dgm:t>
    </dgm:pt>
    <dgm:pt modelId="{2F87D611-BF1F-2B40-8847-AAE056969538}" type="sibTrans" cxnId="{29BF4342-043C-224B-88AE-517ED553C958}">
      <dgm:prSet/>
      <dgm:spPr/>
      <dgm:t>
        <a:bodyPr/>
        <a:lstStyle/>
        <a:p>
          <a:endParaRPr lang="en-GB"/>
        </a:p>
      </dgm:t>
    </dgm:pt>
    <dgm:pt modelId="{CAFBC656-2D6B-D944-AFA8-AB53EA57A256}" type="pres">
      <dgm:prSet presAssocID="{D917D4E8-0B42-0C40-931D-D2CF052289FC}" presName="Name0" presStyleCnt="0">
        <dgm:presLayoutVars>
          <dgm:dir/>
          <dgm:animLvl val="lvl"/>
          <dgm:resizeHandles val="exact"/>
        </dgm:presLayoutVars>
      </dgm:prSet>
      <dgm:spPr/>
    </dgm:pt>
    <dgm:pt modelId="{320352A6-97FC-3048-9BC6-E9D49076CFF4}" type="pres">
      <dgm:prSet presAssocID="{28779164-B8A1-C44B-8551-13C46F937A99}" presName="composite" presStyleCnt="0"/>
      <dgm:spPr/>
    </dgm:pt>
    <dgm:pt modelId="{A6EB0954-742A-2145-8757-E74640F67D90}" type="pres">
      <dgm:prSet presAssocID="{28779164-B8A1-C44B-8551-13C46F937A99}" presName="parTx" presStyleLbl="alignNode1" presStyleIdx="0" presStyleCnt="5">
        <dgm:presLayoutVars>
          <dgm:chMax val="0"/>
          <dgm:chPref val="0"/>
          <dgm:bulletEnabled val="1"/>
        </dgm:presLayoutVars>
      </dgm:prSet>
      <dgm:spPr/>
    </dgm:pt>
    <dgm:pt modelId="{B7D17B71-FA4C-2A44-A7FE-0EF6090A1CEA}" type="pres">
      <dgm:prSet presAssocID="{28779164-B8A1-C44B-8551-13C46F937A99}" presName="desTx" presStyleLbl="alignAccFollowNode1" presStyleIdx="0" presStyleCnt="5">
        <dgm:presLayoutVars>
          <dgm:bulletEnabled val="1"/>
        </dgm:presLayoutVars>
      </dgm:prSet>
      <dgm:spPr/>
    </dgm:pt>
    <dgm:pt modelId="{C8E65D68-A051-8E47-BC48-C2D3515729A5}" type="pres">
      <dgm:prSet presAssocID="{4931660D-9715-0F40-9DCB-49286E901D46}" presName="space" presStyleCnt="0"/>
      <dgm:spPr/>
    </dgm:pt>
    <dgm:pt modelId="{0ACA0BAA-3490-8A40-8308-101C4DB4D125}" type="pres">
      <dgm:prSet presAssocID="{A16CC10F-5796-BC4F-8711-F1558AB3429A}" presName="composite" presStyleCnt="0"/>
      <dgm:spPr/>
    </dgm:pt>
    <dgm:pt modelId="{8098D8DF-65A3-4449-897D-F1A8CE57E965}" type="pres">
      <dgm:prSet presAssocID="{A16CC10F-5796-BC4F-8711-F1558AB3429A}" presName="parTx" presStyleLbl="alignNode1" presStyleIdx="1" presStyleCnt="5">
        <dgm:presLayoutVars>
          <dgm:chMax val="0"/>
          <dgm:chPref val="0"/>
          <dgm:bulletEnabled val="1"/>
        </dgm:presLayoutVars>
      </dgm:prSet>
      <dgm:spPr/>
    </dgm:pt>
    <dgm:pt modelId="{FC037FEC-5BBD-2F45-AD5E-4EEFE15E5047}" type="pres">
      <dgm:prSet presAssocID="{A16CC10F-5796-BC4F-8711-F1558AB3429A}" presName="desTx" presStyleLbl="alignAccFollowNode1" presStyleIdx="1" presStyleCnt="5">
        <dgm:presLayoutVars>
          <dgm:bulletEnabled val="1"/>
        </dgm:presLayoutVars>
      </dgm:prSet>
      <dgm:spPr/>
    </dgm:pt>
    <dgm:pt modelId="{E5CDD59C-72A7-334C-8F79-DDE94536476A}" type="pres">
      <dgm:prSet presAssocID="{BB5BE111-0E56-D84B-8541-79E436525169}" presName="space" presStyleCnt="0"/>
      <dgm:spPr/>
    </dgm:pt>
    <dgm:pt modelId="{4D31EEAA-7E8B-3F43-9C23-2F4234A9D236}" type="pres">
      <dgm:prSet presAssocID="{116E6220-E5A3-8849-85DB-2E64A1C5C17B}" presName="composite" presStyleCnt="0"/>
      <dgm:spPr/>
    </dgm:pt>
    <dgm:pt modelId="{FD3D2D21-BECB-A046-86B7-F85EA3C4D1FB}" type="pres">
      <dgm:prSet presAssocID="{116E6220-E5A3-8849-85DB-2E64A1C5C17B}" presName="parTx" presStyleLbl="alignNode1" presStyleIdx="2" presStyleCnt="5">
        <dgm:presLayoutVars>
          <dgm:chMax val="0"/>
          <dgm:chPref val="0"/>
          <dgm:bulletEnabled val="1"/>
        </dgm:presLayoutVars>
      </dgm:prSet>
      <dgm:spPr/>
    </dgm:pt>
    <dgm:pt modelId="{3BBEB027-A7C3-3B45-B8F2-6886B31BA007}" type="pres">
      <dgm:prSet presAssocID="{116E6220-E5A3-8849-85DB-2E64A1C5C17B}" presName="desTx" presStyleLbl="alignAccFollowNode1" presStyleIdx="2" presStyleCnt="5">
        <dgm:presLayoutVars>
          <dgm:bulletEnabled val="1"/>
        </dgm:presLayoutVars>
      </dgm:prSet>
      <dgm:spPr/>
    </dgm:pt>
    <dgm:pt modelId="{73AA0A39-A677-884C-B6AD-DDDD9FA5A633}" type="pres">
      <dgm:prSet presAssocID="{C67ADFCC-4523-154E-8149-64E589FFF615}" presName="space" presStyleCnt="0"/>
      <dgm:spPr/>
    </dgm:pt>
    <dgm:pt modelId="{4024BEFD-0B6F-E44F-A8AA-45CE480410EF}" type="pres">
      <dgm:prSet presAssocID="{C2C31C99-DB4F-8347-9970-3A0EE4F9F9DC}" presName="composite" presStyleCnt="0"/>
      <dgm:spPr/>
    </dgm:pt>
    <dgm:pt modelId="{C294AB50-7198-0B40-B56B-935021DDB88B}" type="pres">
      <dgm:prSet presAssocID="{C2C31C99-DB4F-8347-9970-3A0EE4F9F9DC}" presName="parTx" presStyleLbl="alignNode1" presStyleIdx="3" presStyleCnt="5">
        <dgm:presLayoutVars>
          <dgm:chMax val="0"/>
          <dgm:chPref val="0"/>
          <dgm:bulletEnabled val="1"/>
        </dgm:presLayoutVars>
      </dgm:prSet>
      <dgm:spPr/>
    </dgm:pt>
    <dgm:pt modelId="{41A25B65-448F-E846-955B-453299D50DCB}" type="pres">
      <dgm:prSet presAssocID="{C2C31C99-DB4F-8347-9970-3A0EE4F9F9DC}" presName="desTx" presStyleLbl="alignAccFollowNode1" presStyleIdx="3" presStyleCnt="5">
        <dgm:presLayoutVars>
          <dgm:bulletEnabled val="1"/>
        </dgm:presLayoutVars>
      </dgm:prSet>
      <dgm:spPr/>
    </dgm:pt>
    <dgm:pt modelId="{5415809D-1A8D-DE40-987F-B959782E2A81}" type="pres">
      <dgm:prSet presAssocID="{C9404CBD-8EAE-7842-8205-D157528073F2}" presName="space" presStyleCnt="0"/>
      <dgm:spPr/>
    </dgm:pt>
    <dgm:pt modelId="{30A49C7B-9070-B643-BAA8-D26A6D77E459}" type="pres">
      <dgm:prSet presAssocID="{556D30C0-2F21-7E4A-860D-95DAB366FF69}" presName="composite" presStyleCnt="0"/>
      <dgm:spPr/>
    </dgm:pt>
    <dgm:pt modelId="{B4026C3A-C7E0-3E46-8345-6EC213D98FEB}" type="pres">
      <dgm:prSet presAssocID="{556D30C0-2F21-7E4A-860D-95DAB366FF69}" presName="parTx" presStyleLbl="alignNode1" presStyleIdx="4" presStyleCnt="5">
        <dgm:presLayoutVars>
          <dgm:chMax val="0"/>
          <dgm:chPref val="0"/>
          <dgm:bulletEnabled val="1"/>
        </dgm:presLayoutVars>
      </dgm:prSet>
      <dgm:spPr/>
    </dgm:pt>
    <dgm:pt modelId="{ACC93DD6-9667-CF4D-B56C-ED9BF8F8B2CF}" type="pres">
      <dgm:prSet presAssocID="{556D30C0-2F21-7E4A-860D-95DAB366FF69}" presName="desTx" presStyleLbl="alignAccFollowNode1" presStyleIdx="4" presStyleCnt="5">
        <dgm:presLayoutVars>
          <dgm:bulletEnabled val="1"/>
        </dgm:presLayoutVars>
      </dgm:prSet>
      <dgm:spPr/>
    </dgm:pt>
  </dgm:ptLst>
  <dgm:cxnLst>
    <dgm:cxn modelId="{CA1B2008-2CB1-464B-8D2E-2275BA062920}" type="presOf" srcId="{D2B3BCD3-BDA1-6A49-913D-D56341DF0038}" destId="{ACC93DD6-9667-CF4D-B56C-ED9BF8F8B2CF}" srcOrd="0" destOrd="3" presId="urn:microsoft.com/office/officeart/2005/8/layout/hList1"/>
    <dgm:cxn modelId="{1036B308-0B26-764E-9A48-3583182B5BAF}" srcId="{556D30C0-2F21-7E4A-860D-95DAB366FF69}" destId="{A2EBE96D-B45A-DE43-B1A1-7650147AAE6F}" srcOrd="2" destOrd="0" parTransId="{660EA02C-00C5-1E47-A342-0425FCB4BE46}" sibTransId="{941EEC8E-8575-1F42-8CBA-9A25D70DAE70}"/>
    <dgm:cxn modelId="{D21DE618-3CBD-BA4F-A8D8-55036D698771}" type="presOf" srcId="{C2C31C99-DB4F-8347-9970-3A0EE4F9F9DC}" destId="{C294AB50-7198-0B40-B56B-935021DDB88B}" srcOrd="0" destOrd="0" presId="urn:microsoft.com/office/officeart/2005/8/layout/hList1"/>
    <dgm:cxn modelId="{EE3F051F-BFE0-5E42-B6F6-758E2922F5D1}" type="presOf" srcId="{897518E8-DCE1-7146-9E87-EBA008A704CE}" destId="{FC037FEC-5BBD-2F45-AD5E-4EEFE15E5047}" srcOrd="0" destOrd="3" presId="urn:microsoft.com/office/officeart/2005/8/layout/hList1"/>
    <dgm:cxn modelId="{CF95A630-1C5D-F644-9660-B7A386D53CFC}" srcId="{D917D4E8-0B42-0C40-931D-D2CF052289FC}" destId="{A16CC10F-5796-BC4F-8711-F1558AB3429A}" srcOrd="1" destOrd="0" parTransId="{68BCFA09-517B-EA43-85B1-2F9FBDDFAEF5}" sibTransId="{BB5BE111-0E56-D84B-8541-79E436525169}"/>
    <dgm:cxn modelId="{E6346736-CB77-5043-978F-4030C8F61B1D}" type="presOf" srcId="{A2EBE96D-B45A-DE43-B1A1-7650147AAE6F}" destId="{ACC93DD6-9667-CF4D-B56C-ED9BF8F8B2CF}" srcOrd="0" destOrd="2" presId="urn:microsoft.com/office/officeart/2005/8/layout/hList1"/>
    <dgm:cxn modelId="{BC38DB36-E05E-7C45-A5C3-9E9840C98167}" type="presOf" srcId="{03B43EAD-4ED1-F246-BE88-E45743BADA8B}" destId="{3BBEB027-A7C3-3B45-B8F2-6886B31BA007}" srcOrd="0" destOrd="2" presId="urn:microsoft.com/office/officeart/2005/8/layout/hList1"/>
    <dgm:cxn modelId="{6C7A2938-EE55-824B-8FCD-D801934C0CDD}" type="presOf" srcId="{02BFB6FE-E400-C549-AC62-5494F23CD935}" destId="{ACC93DD6-9667-CF4D-B56C-ED9BF8F8B2CF}" srcOrd="0" destOrd="0" presId="urn:microsoft.com/office/officeart/2005/8/layout/hList1"/>
    <dgm:cxn modelId="{F48D4D3A-EC10-4844-B3F9-EF251DE236C4}" srcId="{116E6220-E5A3-8849-85DB-2E64A1C5C17B}" destId="{03B43EAD-4ED1-F246-BE88-E45743BADA8B}" srcOrd="2" destOrd="0" parTransId="{7D3CEF14-FCBA-F847-8BD1-0B83F3AB5037}" sibTransId="{AA2672DD-E65B-4542-96AD-CA454BDBF578}"/>
    <dgm:cxn modelId="{861B733C-5B1B-D44D-9095-46A3288DC058}" type="presOf" srcId="{D292CC06-F88B-7D48-866B-8A2D81BA221E}" destId="{3BBEB027-A7C3-3B45-B8F2-6886B31BA007}" srcOrd="0" destOrd="1" presId="urn:microsoft.com/office/officeart/2005/8/layout/hList1"/>
    <dgm:cxn modelId="{D39EDE3D-B2B5-8541-A953-472EA6A603D7}" type="presOf" srcId="{D20042CD-64C7-7544-A8FD-9E8C0CA9373D}" destId="{41A25B65-448F-E846-955B-453299D50DCB}" srcOrd="0" destOrd="0" presId="urn:microsoft.com/office/officeart/2005/8/layout/hList1"/>
    <dgm:cxn modelId="{29BF4342-043C-224B-88AE-517ED553C958}" srcId="{C2C31C99-DB4F-8347-9970-3A0EE4F9F9DC}" destId="{6868A4A9-652D-3743-9D93-FAA595114511}" srcOrd="3" destOrd="0" parTransId="{8061862A-F833-4240-B43D-6546A5266788}" sibTransId="{2F87D611-BF1F-2B40-8847-AAE056969538}"/>
    <dgm:cxn modelId="{F8866E6E-4F9D-E343-9935-49098825CC98}" srcId="{116E6220-E5A3-8849-85DB-2E64A1C5C17B}" destId="{918DE960-800D-BC45-94C4-DB331CCCBEA5}" srcOrd="0" destOrd="0" parTransId="{9498E19E-1288-EB4A-B5ED-2F59F51558AE}" sibTransId="{2C16F400-0347-4249-98D7-359E949DB4E6}"/>
    <dgm:cxn modelId="{3A315451-945F-7B4A-85B6-D354EFFCF249}" srcId="{116E6220-E5A3-8849-85DB-2E64A1C5C17B}" destId="{D292CC06-F88B-7D48-866B-8A2D81BA221E}" srcOrd="1" destOrd="0" parTransId="{38C74404-6790-B04C-A8D5-808E97AE9C87}" sibTransId="{F1FB4068-6348-3341-A8DE-1906C3E882FB}"/>
    <dgm:cxn modelId="{FD85E251-C84B-2040-9E75-CDA51E150E55}" type="presOf" srcId="{918DE960-800D-BC45-94C4-DB331CCCBEA5}" destId="{3BBEB027-A7C3-3B45-B8F2-6886B31BA007}" srcOrd="0" destOrd="0" presId="urn:microsoft.com/office/officeart/2005/8/layout/hList1"/>
    <dgm:cxn modelId="{AD505052-8365-DD4E-BEFC-302986DB7B90}" srcId="{28779164-B8A1-C44B-8551-13C46F937A99}" destId="{38660610-9BDE-F54C-91C8-CA46169AD676}" srcOrd="2" destOrd="0" parTransId="{7CD9F62D-E7F6-B546-91F2-809649F966D7}" sibTransId="{B3EE61B5-7BAD-0242-98DE-1BB55AC7C617}"/>
    <dgm:cxn modelId="{15293C74-BF26-4C46-90DA-69944CA5B3BF}" type="presOf" srcId="{873A8615-6F8D-9345-90B5-C699EA1C7267}" destId="{FC037FEC-5BBD-2F45-AD5E-4EEFE15E5047}" srcOrd="0" destOrd="0" presId="urn:microsoft.com/office/officeart/2005/8/layout/hList1"/>
    <dgm:cxn modelId="{CE6C9978-E460-1C49-9815-B311AE6494BF}" type="presOf" srcId="{4076BE65-1D27-D849-B059-563533E56679}" destId="{FC037FEC-5BBD-2F45-AD5E-4EEFE15E5047}" srcOrd="0" destOrd="2" presId="urn:microsoft.com/office/officeart/2005/8/layout/hList1"/>
    <dgm:cxn modelId="{3069AD78-7A93-7C44-BBBA-1196C0AA2ADC}" srcId="{D917D4E8-0B42-0C40-931D-D2CF052289FC}" destId="{116E6220-E5A3-8849-85DB-2E64A1C5C17B}" srcOrd="2" destOrd="0" parTransId="{EF1D5870-9AA9-B147-90FC-4CFBD0457EBC}" sibTransId="{C67ADFCC-4523-154E-8149-64E589FFF615}"/>
    <dgm:cxn modelId="{FE74C57A-2A77-2B48-8045-287C127F52F1}" type="presOf" srcId="{2133AF88-F0F9-034B-9DDA-CD53A2B271DA}" destId="{41A25B65-448F-E846-955B-453299D50DCB}" srcOrd="0" destOrd="2" presId="urn:microsoft.com/office/officeart/2005/8/layout/hList1"/>
    <dgm:cxn modelId="{59F2987E-ABF5-3145-92A0-278A8262C703}" type="presOf" srcId="{41A1A4BB-969B-234A-A1A1-0230C58968DD}" destId="{ACC93DD6-9667-CF4D-B56C-ED9BF8F8B2CF}" srcOrd="0" destOrd="1" presId="urn:microsoft.com/office/officeart/2005/8/layout/hList1"/>
    <dgm:cxn modelId="{8479D27E-3D5C-3F4D-A943-53F93C15EFC2}" type="presOf" srcId="{28779164-B8A1-C44B-8551-13C46F937A99}" destId="{A6EB0954-742A-2145-8757-E74640F67D90}" srcOrd="0" destOrd="0" presId="urn:microsoft.com/office/officeart/2005/8/layout/hList1"/>
    <dgm:cxn modelId="{9DE01582-91B1-484F-A3B0-B896B59D1D1F}" srcId="{556D30C0-2F21-7E4A-860D-95DAB366FF69}" destId="{02BFB6FE-E400-C549-AC62-5494F23CD935}" srcOrd="0" destOrd="0" parTransId="{C887E682-520F-474E-A3F9-9DA3367232F3}" sibTransId="{36CA68F7-2A02-7441-AE81-EEA72B9FB1CF}"/>
    <dgm:cxn modelId="{249FD187-F54C-FF49-9CBF-3347E9F56D30}" type="presOf" srcId="{6868A4A9-652D-3743-9D93-FAA595114511}" destId="{41A25B65-448F-E846-955B-453299D50DCB}" srcOrd="0" destOrd="3" presId="urn:microsoft.com/office/officeart/2005/8/layout/hList1"/>
    <dgm:cxn modelId="{952E978D-C8C8-2049-9D27-A9E1E9BA970B}" srcId="{C2C31C99-DB4F-8347-9970-3A0EE4F9F9DC}" destId="{A0657A8F-F8FF-1E4B-911E-D72290F656D3}" srcOrd="1" destOrd="0" parTransId="{EAF93F4F-B5ED-554E-9C82-985EFCB706CD}" sibTransId="{E704CE40-7BA7-B643-9602-409BC8CD3A25}"/>
    <dgm:cxn modelId="{8EF1848F-50BD-CC4B-9F59-97E3BD22CBAB}" srcId="{556D30C0-2F21-7E4A-860D-95DAB366FF69}" destId="{D2B3BCD3-BDA1-6A49-913D-D56341DF0038}" srcOrd="3" destOrd="0" parTransId="{0FA96891-3281-4E43-8FD3-7553235EA0A5}" sibTransId="{FA83B894-37CE-8D45-8707-E6A8071C5DCE}"/>
    <dgm:cxn modelId="{75AEE68F-B302-CF49-B08C-7DDC5F90FD68}" type="presOf" srcId="{A0657A8F-F8FF-1E4B-911E-D72290F656D3}" destId="{41A25B65-448F-E846-955B-453299D50DCB}" srcOrd="0" destOrd="1" presId="urn:microsoft.com/office/officeart/2005/8/layout/hList1"/>
    <dgm:cxn modelId="{59ED4894-432C-8447-A5E7-77572278A80A}" srcId="{A16CC10F-5796-BC4F-8711-F1558AB3429A}" destId="{873A8615-6F8D-9345-90B5-C699EA1C7267}" srcOrd="0" destOrd="0" parTransId="{3A8CEC73-AFD8-ED43-ACEF-3D2057B3E71D}" sibTransId="{71E2E385-99AF-BC41-8B06-A2784357221B}"/>
    <dgm:cxn modelId="{B2E3159D-C5A5-414D-B6CC-ACFF806909BB}" type="presOf" srcId="{D917D4E8-0B42-0C40-931D-D2CF052289FC}" destId="{CAFBC656-2D6B-D944-AFA8-AB53EA57A256}" srcOrd="0" destOrd="0" presId="urn:microsoft.com/office/officeart/2005/8/layout/hList1"/>
    <dgm:cxn modelId="{426349A6-09B9-8A42-BE29-66F2E68BB5F1}" srcId="{C2C31C99-DB4F-8347-9970-3A0EE4F9F9DC}" destId="{2133AF88-F0F9-034B-9DDA-CD53A2B271DA}" srcOrd="2" destOrd="0" parTransId="{0626D8F7-E3C8-5D4B-B57C-340814BD8F98}" sibTransId="{95E476B1-3911-D646-A567-86184B7E206B}"/>
    <dgm:cxn modelId="{7EB5DEA7-7F0A-A34B-A2BF-4E4F465839A2}" srcId="{D917D4E8-0B42-0C40-931D-D2CF052289FC}" destId="{28779164-B8A1-C44B-8551-13C46F937A99}" srcOrd="0" destOrd="0" parTransId="{21BDB4E4-DA9C-5147-8FFD-E787E805418D}" sibTransId="{4931660D-9715-0F40-9DCB-49286E901D46}"/>
    <dgm:cxn modelId="{1FBC01AA-9266-8149-A03E-60C1B7BA19AF}" type="presOf" srcId="{116E6220-E5A3-8849-85DB-2E64A1C5C17B}" destId="{FD3D2D21-BECB-A046-86B7-F85EA3C4D1FB}" srcOrd="0" destOrd="0" presId="urn:microsoft.com/office/officeart/2005/8/layout/hList1"/>
    <dgm:cxn modelId="{DE376EB1-46C1-774C-947F-6A4218F40E87}" type="presOf" srcId="{5E818002-DFB1-BD47-A1C0-912DF8C5D739}" destId="{FC037FEC-5BBD-2F45-AD5E-4EEFE15E5047}" srcOrd="0" destOrd="1" presId="urn:microsoft.com/office/officeart/2005/8/layout/hList1"/>
    <dgm:cxn modelId="{409B30BA-7565-474C-9243-3D69963317EC}" srcId="{A16CC10F-5796-BC4F-8711-F1558AB3429A}" destId="{897518E8-DCE1-7146-9E87-EBA008A704CE}" srcOrd="3" destOrd="0" parTransId="{83FBDA91-A9C0-1046-B4D2-873ED0480E97}" sibTransId="{21A9323A-F697-554C-BC56-23CE40935B5E}"/>
    <dgm:cxn modelId="{D5F878BC-FC3A-824F-B4B5-1DDEB2ACA906}" srcId="{28779164-B8A1-C44B-8551-13C46F937A99}" destId="{72E5081C-1F9D-B245-A478-4986B58F9107}" srcOrd="1" destOrd="0" parTransId="{E748E69A-1246-874D-AC3E-278AACFD3D89}" sibTransId="{114B8EF1-A5D8-3D46-983D-38BE69413576}"/>
    <dgm:cxn modelId="{1A8C70BF-B06D-B946-AB92-814863C22107}" type="presOf" srcId="{72E5081C-1F9D-B245-A478-4986B58F9107}" destId="{B7D17B71-FA4C-2A44-A7FE-0EF6090A1CEA}" srcOrd="0" destOrd="1" presId="urn:microsoft.com/office/officeart/2005/8/layout/hList1"/>
    <dgm:cxn modelId="{A1EDFBBF-4E44-B945-995F-CD2DE7AF9901}" srcId="{28779164-B8A1-C44B-8551-13C46F937A99}" destId="{52491ECA-04F1-D340-9B9D-EE512AD61FF2}" srcOrd="0" destOrd="0" parTransId="{61D93661-A7F4-7546-A008-D080B1D8A5CB}" sibTransId="{236BECD7-2E0A-034B-8BCF-F291712F9932}"/>
    <dgm:cxn modelId="{650091C1-B4BF-DE4A-8BFF-F9CF57C19899}" srcId="{D917D4E8-0B42-0C40-931D-D2CF052289FC}" destId="{C2C31C99-DB4F-8347-9970-3A0EE4F9F9DC}" srcOrd="3" destOrd="0" parTransId="{B6DD694A-9543-D74E-8CBC-9812B0127B14}" sibTransId="{C9404CBD-8EAE-7842-8205-D157528073F2}"/>
    <dgm:cxn modelId="{7AB5AFC4-48B8-0548-9B16-EA0D10051F90}" srcId="{C2C31C99-DB4F-8347-9970-3A0EE4F9F9DC}" destId="{D20042CD-64C7-7544-A8FD-9E8C0CA9373D}" srcOrd="0" destOrd="0" parTransId="{95D63A93-5EBC-CF4B-B42E-C52C2A0B7FD2}" sibTransId="{BDDC449F-6182-A746-BD74-05400B8B009C}"/>
    <dgm:cxn modelId="{0E5CA8C5-2556-1648-85BD-70FE57172D71}" type="presOf" srcId="{556D30C0-2F21-7E4A-860D-95DAB366FF69}" destId="{B4026C3A-C7E0-3E46-8345-6EC213D98FEB}" srcOrd="0" destOrd="0" presId="urn:microsoft.com/office/officeart/2005/8/layout/hList1"/>
    <dgm:cxn modelId="{DD1412CA-361E-D84B-ADF2-A6B12147FD42}" srcId="{556D30C0-2F21-7E4A-860D-95DAB366FF69}" destId="{41A1A4BB-969B-234A-A1A1-0230C58968DD}" srcOrd="1" destOrd="0" parTransId="{31E855DF-CC33-5F4B-AA64-FD0E2147BB28}" sibTransId="{B27CE2D8-F68F-7C45-9FBC-5A43DC1F6708}"/>
    <dgm:cxn modelId="{A9325ECE-9F32-F945-9D3A-4201ADCC5207}" srcId="{D917D4E8-0B42-0C40-931D-D2CF052289FC}" destId="{556D30C0-2F21-7E4A-860D-95DAB366FF69}" srcOrd="4" destOrd="0" parTransId="{7A48B6A6-5BE6-A245-AFFB-6CA2B8B318F3}" sibTransId="{2CEAC389-2BB9-FD49-9997-8D840999CD7B}"/>
    <dgm:cxn modelId="{699634E1-EB24-E44D-99BE-C0843A09015C}" srcId="{A16CC10F-5796-BC4F-8711-F1558AB3429A}" destId="{5E818002-DFB1-BD47-A1C0-912DF8C5D739}" srcOrd="1" destOrd="0" parTransId="{74CD241A-ED71-CD45-89E3-4A20DB38DC3E}" sibTransId="{D54E4485-25FB-2249-A224-06607F8E1197}"/>
    <dgm:cxn modelId="{0450AAE9-049F-8C4F-8272-F375FB9AC93E}" type="presOf" srcId="{38660610-9BDE-F54C-91C8-CA46169AD676}" destId="{B7D17B71-FA4C-2A44-A7FE-0EF6090A1CEA}" srcOrd="0" destOrd="2" presId="urn:microsoft.com/office/officeart/2005/8/layout/hList1"/>
    <dgm:cxn modelId="{E2FF2FEF-1DF8-8D44-8410-7708F7115EF0}" type="presOf" srcId="{52491ECA-04F1-D340-9B9D-EE512AD61FF2}" destId="{B7D17B71-FA4C-2A44-A7FE-0EF6090A1CEA}" srcOrd="0" destOrd="0" presId="urn:microsoft.com/office/officeart/2005/8/layout/hList1"/>
    <dgm:cxn modelId="{1F8F61F2-E310-A143-9F0E-AF7B450F998F}" srcId="{A16CC10F-5796-BC4F-8711-F1558AB3429A}" destId="{4076BE65-1D27-D849-B059-563533E56679}" srcOrd="2" destOrd="0" parTransId="{B1936B5E-D9C7-614B-B663-5B4806912696}" sibTransId="{FAC0D660-EE27-FF46-ADCC-0D6A175931B4}"/>
    <dgm:cxn modelId="{C9C1BAFB-E6C7-FD47-BA13-F31A733C4786}" type="presOf" srcId="{A16CC10F-5796-BC4F-8711-F1558AB3429A}" destId="{8098D8DF-65A3-4449-897D-F1A8CE57E965}" srcOrd="0" destOrd="0" presId="urn:microsoft.com/office/officeart/2005/8/layout/hList1"/>
    <dgm:cxn modelId="{D5F25F47-A201-464E-B291-951009141E47}" type="presParOf" srcId="{CAFBC656-2D6B-D944-AFA8-AB53EA57A256}" destId="{320352A6-97FC-3048-9BC6-E9D49076CFF4}" srcOrd="0" destOrd="0" presId="urn:microsoft.com/office/officeart/2005/8/layout/hList1"/>
    <dgm:cxn modelId="{DB107857-4647-CF4B-835A-673F8F3FB9F8}" type="presParOf" srcId="{320352A6-97FC-3048-9BC6-E9D49076CFF4}" destId="{A6EB0954-742A-2145-8757-E74640F67D90}" srcOrd="0" destOrd="0" presId="urn:microsoft.com/office/officeart/2005/8/layout/hList1"/>
    <dgm:cxn modelId="{7766402D-00D8-334B-AAF7-900521FB5C7F}" type="presParOf" srcId="{320352A6-97FC-3048-9BC6-E9D49076CFF4}" destId="{B7D17B71-FA4C-2A44-A7FE-0EF6090A1CEA}" srcOrd="1" destOrd="0" presId="urn:microsoft.com/office/officeart/2005/8/layout/hList1"/>
    <dgm:cxn modelId="{04541AF5-C67C-1A4F-8773-913F448B9496}" type="presParOf" srcId="{CAFBC656-2D6B-D944-AFA8-AB53EA57A256}" destId="{C8E65D68-A051-8E47-BC48-C2D3515729A5}" srcOrd="1" destOrd="0" presId="urn:microsoft.com/office/officeart/2005/8/layout/hList1"/>
    <dgm:cxn modelId="{70754064-448F-1B4E-9AD5-79DDA78A6B8D}" type="presParOf" srcId="{CAFBC656-2D6B-D944-AFA8-AB53EA57A256}" destId="{0ACA0BAA-3490-8A40-8308-101C4DB4D125}" srcOrd="2" destOrd="0" presId="urn:microsoft.com/office/officeart/2005/8/layout/hList1"/>
    <dgm:cxn modelId="{168C0166-E95B-D04E-AD89-41EC3CAC0113}" type="presParOf" srcId="{0ACA0BAA-3490-8A40-8308-101C4DB4D125}" destId="{8098D8DF-65A3-4449-897D-F1A8CE57E965}" srcOrd="0" destOrd="0" presId="urn:microsoft.com/office/officeart/2005/8/layout/hList1"/>
    <dgm:cxn modelId="{881B1594-ED10-B345-8EEF-062B27CA60D1}" type="presParOf" srcId="{0ACA0BAA-3490-8A40-8308-101C4DB4D125}" destId="{FC037FEC-5BBD-2F45-AD5E-4EEFE15E5047}" srcOrd="1" destOrd="0" presId="urn:microsoft.com/office/officeart/2005/8/layout/hList1"/>
    <dgm:cxn modelId="{EB0C9B4E-7310-134F-AFFE-BB3ED0D06CDF}" type="presParOf" srcId="{CAFBC656-2D6B-D944-AFA8-AB53EA57A256}" destId="{E5CDD59C-72A7-334C-8F79-DDE94536476A}" srcOrd="3" destOrd="0" presId="urn:microsoft.com/office/officeart/2005/8/layout/hList1"/>
    <dgm:cxn modelId="{AA2CF796-1160-CE4C-9659-0918183AED38}" type="presParOf" srcId="{CAFBC656-2D6B-D944-AFA8-AB53EA57A256}" destId="{4D31EEAA-7E8B-3F43-9C23-2F4234A9D236}" srcOrd="4" destOrd="0" presId="urn:microsoft.com/office/officeart/2005/8/layout/hList1"/>
    <dgm:cxn modelId="{2D4A6253-4A9E-6C45-883A-018E513F4F7E}" type="presParOf" srcId="{4D31EEAA-7E8B-3F43-9C23-2F4234A9D236}" destId="{FD3D2D21-BECB-A046-86B7-F85EA3C4D1FB}" srcOrd="0" destOrd="0" presId="urn:microsoft.com/office/officeart/2005/8/layout/hList1"/>
    <dgm:cxn modelId="{E9A021AA-F94E-8F43-B569-A5E0D54D9ADA}" type="presParOf" srcId="{4D31EEAA-7E8B-3F43-9C23-2F4234A9D236}" destId="{3BBEB027-A7C3-3B45-B8F2-6886B31BA007}" srcOrd="1" destOrd="0" presId="urn:microsoft.com/office/officeart/2005/8/layout/hList1"/>
    <dgm:cxn modelId="{40636C98-B977-2D4B-817B-181D0A94BEBA}" type="presParOf" srcId="{CAFBC656-2D6B-D944-AFA8-AB53EA57A256}" destId="{73AA0A39-A677-884C-B6AD-DDDD9FA5A633}" srcOrd="5" destOrd="0" presId="urn:microsoft.com/office/officeart/2005/8/layout/hList1"/>
    <dgm:cxn modelId="{0E74DFF8-56E6-DB47-BD99-7642751F4809}" type="presParOf" srcId="{CAFBC656-2D6B-D944-AFA8-AB53EA57A256}" destId="{4024BEFD-0B6F-E44F-A8AA-45CE480410EF}" srcOrd="6" destOrd="0" presId="urn:microsoft.com/office/officeart/2005/8/layout/hList1"/>
    <dgm:cxn modelId="{8AE47E4D-3A3D-8A4E-B4B5-85D23BC08AE1}" type="presParOf" srcId="{4024BEFD-0B6F-E44F-A8AA-45CE480410EF}" destId="{C294AB50-7198-0B40-B56B-935021DDB88B}" srcOrd="0" destOrd="0" presId="urn:microsoft.com/office/officeart/2005/8/layout/hList1"/>
    <dgm:cxn modelId="{B6E8C5B3-802C-1B46-A671-B1842164353D}" type="presParOf" srcId="{4024BEFD-0B6F-E44F-A8AA-45CE480410EF}" destId="{41A25B65-448F-E846-955B-453299D50DCB}" srcOrd="1" destOrd="0" presId="urn:microsoft.com/office/officeart/2005/8/layout/hList1"/>
    <dgm:cxn modelId="{A2F1C303-7691-1444-BC5A-F784E8D077AD}" type="presParOf" srcId="{CAFBC656-2D6B-D944-AFA8-AB53EA57A256}" destId="{5415809D-1A8D-DE40-987F-B959782E2A81}" srcOrd="7" destOrd="0" presId="urn:microsoft.com/office/officeart/2005/8/layout/hList1"/>
    <dgm:cxn modelId="{CA3C3456-A5F6-E94B-BA43-0A2725744D15}" type="presParOf" srcId="{CAFBC656-2D6B-D944-AFA8-AB53EA57A256}" destId="{30A49C7B-9070-B643-BAA8-D26A6D77E459}" srcOrd="8" destOrd="0" presId="urn:microsoft.com/office/officeart/2005/8/layout/hList1"/>
    <dgm:cxn modelId="{D47D0F75-2837-1743-9638-110584956ED6}" type="presParOf" srcId="{30A49C7B-9070-B643-BAA8-D26A6D77E459}" destId="{B4026C3A-C7E0-3E46-8345-6EC213D98FEB}" srcOrd="0" destOrd="0" presId="urn:microsoft.com/office/officeart/2005/8/layout/hList1"/>
    <dgm:cxn modelId="{61732735-0509-424D-B310-96F5EA5F9B77}" type="presParOf" srcId="{30A49C7B-9070-B643-BAA8-D26A6D77E459}" destId="{ACC93DD6-9667-CF4D-B56C-ED9BF8F8B2CF}" srcOrd="1" destOrd="0" presId="urn:microsoft.com/office/officeart/2005/8/layout/hList1"/>
  </dgm:cxnLst>
  <dgm:bg/>
  <dgm:whole/>
  <dgm:extLst>
    <a:ext uri="http://schemas.microsoft.com/office/drawing/2008/diagram">
      <dsp:dataModelExt xmlns:dsp="http://schemas.microsoft.com/office/drawing/2008/diagram" relId="rId8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B1536-6706-46BE-A0E2-5A8A600A54DB}">
      <dsp:nvSpPr>
        <dsp:cNvPr id="0" name=""/>
        <dsp:cNvSpPr/>
      </dsp:nvSpPr>
      <dsp:spPr>
        <a:xfrm>
          <a:off x="5738" y="69561"/>
          <a:ext cx="978461" cy="587077"/>
        </a:xfrm>
        <a:prstGeom prst="rect">
          <a:avLst/>
        </a:prstGeom>
        <a:solidFill>
          <a:schemeClr val="bg1">
            <a:lumMod val="6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a:latin typeface="+mn-lt"/>
            </a:rPr>
            <a:t>2014</a:t>
          </a:r>
        </a:p>
      </dsp:txBody>
      <dsp:txXfrm>
        <a:off x="5738" y="69561"/>
        <a:ext cx="978461" cy="587077"/>
      </dsp:txXfrm>
    </dsp:sp>
    <dsp:sp modelId="{F48910CD-6CFF-4C82-9C3C-89CEBCB8FB09}">
      <dsp:nvSpPr>
        <dsp:cNvPr id="0" name=""/>
        <dsp:cNvSpPr/>
      </dsp:nvSpPr>
      <dsp:spPr>
        <a:xfrm>
          <a:off x="1082046" y="69561"/>
          <a:ext cx="978461" cy="587077"/>
        </a:xfrm>
        <a:prstGeom prst="rect">
          <a:avLst/>
        </a:prstGeom>
        <a:solidFill>
          <a:schemeClr val="bg1">
            <a:lumMod val="6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a:latin typeface="+mn-lt"/>
            </a:rPr>
            <a:t>2015</a:t>
          </a:r>
        </a:p>
      </dsp:txBody>
      <dsp:txXfrm>
        <a:off x="1082046" y="69561"/>
        <a:ext cx="978461" cy="587077"/>
      </dsp:txXfrm>
    </dsp:sp>
    <dsp:sp modelId="{CDDCFDCE-CC0A-47F7-AE50-CA4DB06B4FF0}">
      <dsp:nvSpPr>
        <dsp:cNvPr id="0" name=""/>
        <dsp:cNvSpPr/>
      </dsp:nvSpPr>
      <dsp:spPr>
        <a:xfrm>
          <a:off x="2158355" y="69561"/>
          <a:ext cx="978461" cy="587077"/>
        </a:xfrm>
        <a:prstGeom prst="rect">
          <a:avLst/>
        </a:prstGeom>
        <a:solidFill>
          <a:schemeClr val="bg1">
            <a:lumMod val="6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a:latin typeface="+mn-lt"/>
            </a:rPr>
            <a:t>2016</a:t>
          </a:r>
        </a:p>
      </dsp:txBody>
      <dsp:txXfrm>
        <a:off x="2158355" y="69561"/>
        <a:ext cx="978461" cy="587077"/>
      </dsp:txXfrm>
    </dsp:sp>
    <dsp:sp modelId="{C8E0D4DA-38D6-4A5F-8D5B-72E6F66B6874}">
      <dsp:nvSpPr>
        <dsp:cNvPr id="0" name=""/>
        <dsp:cNvSpPr/>
      </dsp:nvSpPr>
      <dsp:spPr>
        <a:xfrm>
          <a:off x="3234663" y="69561"/>
          <a:ext cx="978461" cy="587077"/>
        </a:xfrm>
        <a:prstGeom prst="rect">
          <a:avLst/>
        </a:prstGeom>
        <a:solidFill>
          <a:schemeClr val="bg1">
            <a:lumMod val="6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a:latin typeface="+mn-lt"/>
            </a:rPr>
            <a:t>2017</a:t>
          </a:r>
        </a:p>
      </dsp:txBody>
      <dsp:txXfrm>
        <a:off x="3234663" y="69561"/>
        <a:ext cx="978461" cy="587077"/>
      </dsp:txXfrm>
    </dsp:sp>
    <dsp:sp modelId="{FE4BCB3D-122C-46CC-B114-0F6BFE756154}">
      <dsp:nvSpPr>
        <dsp:cNvPr id="0" name=""/>
        <dsp:cNvSpPr/>
      </dsp:nvSpPr>
      <dsp:spPr>
        <a:xfrm>
          <a:off x="4310971" y="69561"/>
          <a:ext cx="978461" cy="587077"/>
        </a:xfrm>
        <a:prstGeom prst="rect">
          <a:avLst/>
        </a:prstGeom>
        <a:solidFill>
          <a:schemeClr val="bg1">
            <a:lumMod val="6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a:latin typeface="+mn-lt"/>
            </a:rPr>
            <a:t>2018</a:t>
          </a:r>
        </a:p>
      </dsp:txBody>
      <dsp:txXfrm>
        <a:off x="4310971" y="69561"/>
        <a:ext cx="978461" cy="587077"/>
      </dsp:txXfrm>
    </dsp:sp>
    <dsp:sp modelId="{8DA9C352-56A0-4F0B-AEF0-2E22EED49379}">
      <dsp:nvSpPr>
        <dsp:cNvPr id="0" name=""/>
        <dsp:cNvSpPr/>
      </dsp:nvSpPr>
      <dsp:spPr>
        <a:xfrm>
          <a:off x="5387279" y="69561"/>
          <a:ext cx="978461" cy="587077"/>
        </a:xfrm>
        <a:prstGeom prst="rect">
          <a:avLst/>
        </a:prstGeom>
        <a:solidFill>
          <a:schemeClr val="bg1">
            <a:lumMod val="6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a:latin typeface="+mn-lt"/>
            </a:rPr>
            <a:t>2019</a:t>
          </a:r>
        </a:p>
      </dsp:txBody>
      <dsp:txXfrm>
        <a:off x="5387279" y="69561"/>
        <a:ext cx="978461" cy="587077"/>
      </dsp:txXfrm>
    </dsp:sp>
    <dsp:sp modelId="{FDE6AB23-067E-43B1-A792-FF294BCDA6E1}">
      <dsp:nvSpPr>
        <dsp:cNvPr id="0" name=""/>
        <dsp:cNvSpPr/>
      </dsp:nvSpPr>
      <dsp:spPr>
        <a:xfrm>
          <a:off x="6463587" y="69561"/>
          <a:ext cx="978461" cy="587077"/>
        </a:xfrm>
        <a:prstGeom prst="rect">
          <a:avLst/>
        </a:prstGeom>
        <a:solidFill>
          <a:schemeClr val="bg1">
            <a:lumMod val="6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a:latin typeface="+mn-lt"/>
            </a:rPr>
            <a:t>2020</a:t>
          </a:r>
        </a:p>
      </dsp:txBody>
      <dsp:txXfrm>
        <a:off x="6463587" y="69561"/>
        <a:ext cx="978461" cy="587077"/>
      </dsp:txXfrm>
    </dsp:sp>
    <dsp:sp modelId="{8556D359-F107-4228-ABF4-199F0C3DAF37}">
      <dsp:nvSpPr>
        <dsp:cNvPr id="0" name=""/>
        <dsp:cNvSpPr/>
      </dsp:nvSpPr>
      <dsp:spPr>
        <a:xfrm>
          <a:off x="7539895" y="69561"/>
          <a:ext cx="978461" cy="587077"/>
        </a:xfrm>
        <a:prstGeom prst="rect">
          <a:avLst/>
        </a:prstGeom>
        <a:solidFill>
          <a:schemeClr val="bg1">
            <a:lumMod val="6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a:latin typeface="+mn-lt"/>
            </a:rPr>
            <a:t>2021</a:t>
          </a:r>
        </a:p>
      </dsp:txBody>
      <dsp:txXfrm>
        <a:off x="7539895" y="69561"/>
        <a:ext cx="978461" cy="587077"/>
      </dsp:txXfrm>
    </dsp:sp>
    <dsp:sp modelId="{9E40EBC5-5874-4ACF-B453-3ACE53AAFA2A}">
      <dsp:nvSpPr>
        <dsp:cNvPr id="0" name=""/>
        <dsp:cNvSpPr/>
      </dsp:nvSpPr>
      <dsp:spPr>
        <a:xfrm>
          <a:off x="8616203" y="69561"/>
          <a:ext cx="978461" cy="587077"/>
        </a:xfrm>
        <a:prstGeom prst="rect">
          <a:avLst/>
        </a:prstGeom>
        <a:solidFill>
          <a:schemeClr val="bg1">
            <a:lumMod val="6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a:latin typeface="+mn-lt"/>
            </a:rPr>
            <a:t>2022</a:t>
          </a:r>
        </a:p>
      </dsp:txBody>
      <dsp:txXfrm>
        <a:off x="8616203" y="69561"/>
        <a:ext cx="978461" cy="587077"/>
      </dsp:txXfrm>
    </dsp:sp>
    <dsp:sp modelId="{3D025324-5B4C-4D31-AB2E-25A89C220BA1}">
      <dsp:nvSpPr>
        <dsp:cNvPr id="0" name=""/>
        <dsp:cNvSpPr/>
      </dsp:nvSpPr>
      <dsp:spPr>
        <a:xfrm>
          <a:off x="9692512" y="69561"/>
          <a:ext cx="978461" cy="587077"/>
        </a:xfrm>
        <a:prstGeom prst="rect">
          <a:avLst/>
        </a:prstGeom>
        <a:solidFill>
          <a:schemeClr val="bg1">
            <a:lumMod val="6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a:latin typeface="+mn-lt"/>
            </a:rPr>
            <a:t>2023</a:t>
          </a:r>
        </a:p>
      </dsp:txBody>
      <dsp:txXfrm>
        <a:off x="9692512" y="69561"/>
        <a:ext cx="978461" cy="587077"/>
      </dsp:txXfrm>
    </dsp:sp>
    <dsp:sp modelId="{FCD0E865-9760-4CFC-97E3-3CC83089B4B8}">
      <dsp:nvSpPr>
        <dsp:cNvPr id="0" name=""/>
        <dsp:cNvSpPr/>
      </dsp:nvSpPr>
      <dsp:spPr>
        <a:xfrm>
          <a:off x="10768820" y="69561"/>
          <a:ext cx="978461" cy="587077"/>
        </a:xfrm>
        <a:prstGeom prst="rect">
          <a:avLst/>
        </a:prstGeom>
        <a:solidFill>
          <a:schemeClr val="bg1">
            <a:lumMod val="6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kern="1200" dirty="0">
              <a:latin typeface="+mn-lt"/>
            </a:rPr>
            <a:t>2024</a:t>
          </a:r>
        </a:p>
      </dsp:txBody>
      <dsp:txXfrm>
        <a:off x="10768820" y="69561"/>
        <a:ext cx="978461" cy="5870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4C631-44F7-4374-A877-9394C5CA38F7}">
      <dsp:nvSpPr>
        <dsp:cNvPr id="0" name=""/>
        <dsp:cNvSpPr/>
      </dsp:nvSpPr>
      <dsp:spPr>
        <a:xfrm>
          <a:off x="2093171" y="257445"/>
          <a:ext cx="1955680" cy="1955680"/>
        </a:xfrm>
        <a:prstGeom prst="pieWedge">
          <a:avLst/>
        </a:prstGeom>
        <a:solidFill>
          <a:srgbClr val="FCB82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006965"/>
              </a:solidFill>
            </a:rPr>
            <a:t>People</a:t>
          </a:r>
        </a:p>
      </dsp:txBody>
      <dsp:txXfrm>
        <a:off x="2665976" y="830250"/>
        <a:ext cx="1382875" cy="1382875"/>
      </dsp:txXfrm>
    </dsp:sp>
    <dsp:sp modelId="{BCFC0B44-8C5F-450F-8107-C8A650930FED}">
      <dsp:nvSpPr>
        <dsp:cNvPr id="0" name=""/>
        <dsp:cNvSpPr/>
      </dsp:nvSpPr>
      <dsp:spPr>
        <a:xfrm rot="5400000">
          <a:off x="4139183" y="257445"/>
          <a:ext cx="1955680" cy="1955680"/>
        </a:xfrm>
        <a:prstGeom prst="pieWedge">
          <a:avLst/>
        </a:prstGeom>
        <a:solidFill>
          <a:srgbClr val="FCB82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006965"/>
              </a:solidFill>
            </a:rPr>
            <a:t>Open</a:t>
          </a:r>
        </a:p>
      </dsp:txBody>
      <dsp:txXfrm rot="-5400000">
        <a:off x="4139183" y="830250"/>
        <a:ext cx="1382875" cy="1382875"/>
      </dsp:txXfrm>
    </dsp:sp>
    <dsp:sp modelId="{E2E5D3BA-0546-4B23-A69B-E2AF862C6709}">
      <dsp:nvSpPr>
        <dsp:cNvPr id="0" name=""/>
        <dsp:cNvSpPr/>
      </dsp:nvSpPr>
      <dsp:spPr>
        <a:xfrm rot="10800000">
          <a:off x="4139183" y="2303457"/>
          <a:ext cx="1955680" cy="1955680"/>
        </a:xfrm>
        <a:prstGeom prst="pieWedge">
          <a:avLst/>
        </a:prstGeom>
        <a:solidFill>
          <a:srgbClr val="FCB82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006965"/>
              </a:solidFill>
            </a:rPr>
            <a:t>Innovation</a:t>
          </a:r>
        </a:p>
      </dsp:txBody>
      <dsp:txXfrm rot="10800000">
        <a:off x="4139183" y="2303457"/>
        <a:ext cx="1382875" cy="1382875"/>
      </dsp:txXfrm>
    </dsp:sp>
    <dsp:sp modelId="{1B2D1A6E-D10C-4E92-8605-0A1D0A9DD38A}">
      <dsp:nvSpPr>
        <dsp:cNvPr id="0" name=""/>
        <dsp:cNvSpPr/>
      </dsp:nvSpPr>
      <dsp:spPr>
        <a:xfrm rot="16200000">
          <a:off x="2093171" y="2303457"/>
          <a:ext cx="1955680" cy="1955680"/>
        </a:xfrm>
        <a:prstGeom prst="pieWedge">
          <a:avLst/>
        </a:prstGeom>
        <a:solidFill>
          <a:srgbClr val="FCB82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006965"/>
              </a:solidFill>
            </a:rPr>
            <a:t>Data</a:t>
          </a:r>
        </a:p>
      </dsp:txBody>
      <dsp:txXfrm rot="5400000">
        <a:off x="2665976" y="2303457"/>
        <a:ext cx="1382875" cy="1382875"/>
      </dsp:txXfrm>
    </dsp:sp>
    <dsp:sp modelId="{7A307243-1FF9-4F32-B055-A669E00A89F5}">
      <dsp:nvSpPr>
        <dsp:cNvPr id="0" name=""/>
        <dsp:cNvSpPr/>
      </dsp:nvSpPr>
      <dsp:spPr>
        <a:xfrm>
          <a:off x="3756402" y="1851799"/>
          <a:ext cx="675229" cy="587155"/>
        </a:xfrm>
        <a:prstGeom prst="circularArrow">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984DCD-EFF8-4219-B41A-51B3984DB510}">
      <dsp:nvSpPr>
        <dsp:cNvPr id="0" name=""/>
        <dsp:cNvSpPr/>
      </dsp:nvSpPr>
      <dsp:spPr>
        <a:xfrm rot="10800000">
          <a:off x="3756402" y="2077628"/>
          <a:ext cx="675229" cy="587155"/>
        </a:xfrm>
        <a:prstGeom prst="circularArrow">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5235D-F027-4D33-8A9E-694F6EB41DB1}">
      <dsp:nvSpPr>
        <dsp:cNvPr id="0" name=""/>
        <dsp:cNvSpPr/>
      </dsp:nvSpPr>
      <dsp:spPr>
        <a:xfrm>
          <a:off x="1200" y="1536988"/>
          <a:ext cx="2341059" cy="2341059"/>
        </a:xfrm>
        <a:prstGeom prst="ellipse">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8836" tIns="17780" rIns="128836"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bg1"/>
              </a:solidFill>
            </a:rPr>
            <a:t>ACCESSIBLE AND INCLUSIVE</a:t>
          </a:r>
        </a:p>
      </dsp:txBody>
      <dsp:txXfrm>
        <a:off x="344040" y="1879828"/>
        <a:ext cx="1655379" cy="1655379"/>
      </dsp:txXfrm>
    </dsp:sp>
    <dsp:sp modelId="{BDBF017E-5E62-48F1-872F-43D6CB5CAA22}">
      <dsp:nvSpPr>
        <dsp:cNvPr id="0" name=""/>
        <dsp:cNvSpPr/>
      </dsp:nvSpPr>
      <dsp:spPr>
        <a:xfrm>
          <a:off x="1874047" y="1536988"/>
          <a:ext cx="2341059" cy="2341059"/>
        </a:xfrm>
        <a:prstGeom prst="ellipse">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8836" tIns="17780" rIns="128836"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bg1"/>
              </a:solidFill>
            </a:rPr>
            <a:t>PROTECT AND SECURE</a:t>
          </a:r>
        </a:p>
      </dsp:txBody>
      <dsp:txXfrm>
        <a:off x="2216887" y="1879828"/>
        <a:ext cx="1655379" cy="1655379"/>
      </dsp:txXfrm>
    </dsp:sp>
    <dsp:sp modelId="{111F1B0C-8D14-4036-A7B6-89241182984B}">
      <dsp:nvSpPr>
        <dsp:cNvPr id="0" name=""/>
        <dsp:cNvSpPr/>
      </dsp:nvSpPr>
      <dsp:spPr>
        <a:xfrm>
          <a:off x="3746894" y="1536988"/>
          <a:ext cx="2341059" cy="2341059"/>
        </a:xfrm>
        <a:prstGeom prst="ellipse">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8836" tIns="17780" rIns="128836"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bg1"/>
              </a:solidFill>
            </a:rPr>
            <a:t>OPEN AND TRANSPARENT</a:t>
          </a:r>
        </a:p>
      </dsp:txBody>
      <dsp:txXfrm>
        <a:off x="4089734" y="1879828"/>
        <a:ext cx="1655379" cy="1655379"/>
      </dsp:txXfrm>
    </dsp:sp>
    <dsp:sp modelId="{842D5D79-16F6-43CB-96EA-079E01514A8B}">
      <dsp:nvSpPr>
        <dsp:cNvPr id="0" name=""/>
        <dsp:cNvSpPr/>
      </dsp:nvSpPr>
      <dsp:spPr>
        <a:xfrm>
          <a:off x="5619742" y="1536988"/>
          <a:ext cx="2341059" cy="2341059"/>
        </a:xfrm>
        <a:prstGeom prst="ellipse">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8836" tIns="17780" rIns="128836"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bg1"/>
              </a:solidFill>
            </a:rPr>
            <a:t>INVOLVE AND EMPOWER</a:t>
          </a:r>
        </a:p>
      </dsp:txBody>
      <dsp:txXfrm>
        <a:off x="5962582" y="1879828"/>
        <a:ext cx="1655379" cy="1655379"/>
      </dsp:txXfrm>
    </dsp:sp>
    <dsp:sp modelId="{D92B83A1-33C5-41A8-9D72-580EABC4B9FF}">
      <dsp:nvSpPr>
        <dsp:cNvPr id="0" name=""/>
        <dsp:cNvSpPr/>
      </dsp:nvSpPr>
      <dsp:spPr>
        <a:xfrm>
          <a:off x="7492589" y="1536988"/>
          <a:ext cx="2341059" cy="2341059"/>
        </a:xfrm>
        <a:prstGeom prst="ellipse">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8836" tIns="17780" rIns="128836"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bg1"/>
              </a:solidFill>
            </a:rPr>
            <a:t>COLLABORATIVE AND IN PARTNERSHIP</a:t>
          </a:r>
        </a:p>
      </dsp:txBody>
      <dsp:txXfrm>
        <a:off x="7835429" y="1879828"/>
        <a:ext cx="1655379" cy="16553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60669-15ED-4B66-B972-254DB5D7AEE4}">
      <dsp:nvSpPr>
        <dsp:cNvPr id="0" name=""/>
        <dsp:cNvSpPr/>
      </dsp:nvSpPr>
      <dsp:spPr>
        <a:xfrm>
          <a:off x="2118720" y="1807665"/>
          <a:ext cx="2209368" cy="2209368"/>
        </a:xfrm>
        <a:prstGeom prst="gear9">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Mission 1</a:t>
          </a:r>
        </a:p>
      </dsp:txBody>
      <dsp:txXfrm>
        <a:off x="2562901" y="2325199"/>
        <a:ext cx="1321006" cy="1135661"/>
      </dsp:txXfrm>
    </dsp:sp>
    <dsp:sp modelId="{C17C3921-DA7F-4CC9-9717-E83F527E117C}">
      <dsp:nvSpPr>
        <dsp:cNvPr id="0" name=""/>
        <dsp:cNvSpPr/>
      </dsp:nvSpPr>
      <dsp:spPr>
        <a:xfrm>
          <a:off x="833269" y="1285450"/>
          <a:ext cx="1606813" cy="1606813"/>
        </a:xfrm>
        <a:prstGeom prst="gear6">
          <a:avLst/>
        </a:prstGeom>
        <a:solidFill>
          <a:srgbClr val="FCB82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Mission 2</a:t>
          </a:r>
        </a:p>
      </dsp:txBody>
      <dsp:txXfrm>
        <a:off x="1237789" y="1692415"/>
        <a:ext cx="797773" cy="792883"/>
      </dsp:txXfrm>
    </dsp:sp>
    <dsp:sp modelId="{6A5F24C0-D6ED-4423-B669-92FC436DD184}">
      <dsp:nvSpPr>
        <dsp:cNvPr id="0" name=""/>
        <dsp:cNvSpPr/>
      </dsp:nvSpPr>
      <dsp:spPr>
        <a:xfrm rot="20700000">
          <a:off x="1733249" y="176913"/>
          <a:ext cx="1574349" cy="1574349"/>
        </a:xfrm>
        <a:prstGeom prst="gear6">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Mission 3</a:t>
          </a:r>
        </a:p>
      </dsp:txBody>
      <dsp:txXfrm rot="-20700000">
        <a:off x="2078549" y="522214"/>
        <a:ext cx="883747" cy="883747"/>
      </dsp:txXfrm>
    </dsp:sp>
    <dsp:sp modelId="{C4E7B178-1AC0-492E-9DDD-6240CACA1AE4}">
      <dsp:nvSpPr>
        <dsp:cNvPr id="0" name=""/>
        <dsp:cNvSpPr/>
      </dsp:nvSpPr>
      <dsp:spPr>
        <a:xfrm>
          <a:off x="1946901" y="1475373"/>
          <a:ext cx="2827991" cy="2827991"/>
        </a:xfrm>
        <a:prstGeom prst="circularArrow">
          <a:avLst>
            <a:gd name="adj1" fmla="val 4688"/>
            <a:gd name="adj2" fmla="val 299029"/>
            <a:gd name="adj3" fmla="val 2511900"/>
            <a:gd name="adj4" fmla="val 15870497"/>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36E78E-60F8-44AE-A0AE-52CD54B5D9E7}">
      <dsp:nvSpPr>
        <dsp:cNvPr id="0" name=""/>
        <dsp:cNvSpPr/>
      </dsp:nvSpPr>
      <dsp:spPr>
        <a:xfrm>
          <a:off x="548705" y="930684"/>
          <a:ext cx="2054712" cy="2054712"/>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FDFF6E-3144-4DA4-B9E8-1070C13B7360}">
      <dsp:nvSpPr>
        <dsp:cNvPr id="0" name=""/>
        <dsp:cNvSpPr/>
      </dsp:nvSpPr>
      <dsp:spPr>
        <a:xfrm>
          <a:off x="1369085" y="-167167"/>
          <a:ext cx="2215394" cy="221539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DA832-1A47-45FD-8179-0E5F31EEB5D0}">
      <dsp:nvSpPr>
        <dsp:cNvPr id="0" name=""/>
        <dsp:cNvSpPr/>
      </dsp:nvSpPr>
      <dsp:spPr>
        <a:xfrm rot="5400000">
          <a:off x="5648100" y="-2175983"/>
          <a:ext cx="1230709" cy="589501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Font typeface="+mj-lt"/>
            <a:buAutoNum type="arabicPeriod"/>
          </a:pPr>
          <a:r>
            <a:rPr lang="en-GB" sz="1500" b="0" i="0" kern="1200" dirty="0"/>
            <a:t>Improve Digital Inclusion and Equality</a:t>
          </a:r>
          <a:endParaRPr lang="en-GB" sz="1500" kern="1200" dirty="0"/>
        </a:p>
        <a:p>
          <a:pPr marL="114300" lvl="1" indent="-114300" algn="l" defTabSz="666750">
            <a:lnSpc>
              <a:spcPct val="90000"/>
            </a:lnSpc>
            <a:spcBef>
              <a:spcPct val="0"/>
            </a:spcBef>
            <a:spcAft>
              <a:spcPct val="15000"/>
            </a:spcAft>
            <a:buFont typeface="+mj-lt"/>
            <a:buAutoNum type="arabicPeriod"/>
          </a:pPr>
          <a:r>
            <a:rPr lang="en-GB" sz="1500" b="0" i="0" kern="1200" dirty="0"/>
            <a:t>Build Confidence and Trust in Digital Services</a:t>
          </a:r>
        </a:p>
        <a:p>
          <a:pPr marL="114300" lvl="1" indent="-114300" algn="l" defTabSz="666750">
            <a:lnSpc>
              <a:spcPct val="90000"/>
            </a:lnSpc>
            <a:spcBef>
              <a:spcPct val="0"/>
            </a:spcBef>
            <a:spcAft>
              <a:spcPct val="15000"/>
            </a:spcAft>
            <a:buFont typeface="+mj-lt"/>
            <a:buAutoNum type="arabicPeriod"/>
          </a:pPr>
          <a:r>
            <a:rPr lang="en-GB" sz="1500" b="0" i="0" kern="1200" dirty="0"/>
            <a:t>Increase Involvement and Participation</a:t>
          </a:r>
        </a:p>
      </dsp:txBody>
      <dsp:txXfrm rot="-5400000">
        <a:off x="3315947" y="216248"/>
        <a:ext cx="5834938" cy="1110553"/>
      </dsp:txXfrm>
    </dsp:sp>
    <dsp:sp modelId="{3134D60B-1106-47F8-804D-A57D81139ECA}">
      <dsp:nvSpPr>
        <dsp:cNvPr id="0" name=""/>
        <dsp:cNvSpPr/>
      </dsp:nvSpPr>
      <dsp:spPr>
        <a:xfrm>
          <a:off x="0" y="2330"/>
          <a:ext cx="3315946" cy="1538386"/>
        </a:xfrm>
        <a:prstGeom prst="roundRect">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b="0" kern="1200" dirty="0"/>
            <a:t>Mission One: </a:t>
          </a:r>
        </a:p>
        <a:p>
          <a:pPr marL="0" lvl="0" indent="0" algn="ctr" defTabSz="800100">
            <a:lnSpc>
              <a:spcPct val="90000"/>
            </a:lnSpc>
            <a:spcBef>
              <a:spcPct val="0"/>
            </a:spcBef>
            <a:spcAft>
              <a:spcPct val="35000"/>
            </a:spcAft>
            <a:buNone/>
          </a:pPr>
          <a:r>
            <a:rPr lang="en-GB" sz="1800" b="1" kern="1200" dirty="0"/>
            <a:t>An Inclusive and Empowered Digital Society</a:t>
          </a:r>
        </a:p>
      </dsp:txBody>
      <dsp:txXfrm>
        <a:off x="75098" y="77428"/>
        <a:ext cx="3165750" cy="1388190"/>
      </dsp:txXfrm>
    </dsp:sp>
    <dsp:sp modelId="{08F91098-D788-446F-8A0B-1D703BC6E0BC}">
      <dsp:nvSpPr>
        <dsp:cNvPr id="0" name=""/>
        <dsp:cNvSpPr/>
      </dsp:nvSpPr>
      <dsp:spPr>
        <a:xfrm rot="5400000">
          <a:off x="5648100" y="-560677"/>
          <a:ext cx="1230709" cy="589501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Font typeface="+mj-lt"/>
            <a:buAutoNum type="arabicPeriod"/>
          </a:pPr>
          <a:r>
            <a:rPr lang="en-GB" sz="1500" b="0" i="0" kern="1200" dirty="0"/>
            <a:t>Improve the Availability, Capacity, and Quality of Digital Connectivity</a:t>
          </a:r>
          <a:endParaRPr lang="en-GB" sz="1500" b="0" kern="1200" dirty="0"/>
        </a:p>
        <a:p>
          <a:pPr marL="114300" lvl="1" indent="-114300" algn="l" defTabSz="666750">
            <a:lnSpc>
              <a:spcPct val="90000"/>
            </a:lnSpc>
            <a:spcBef>
              <a:spcPct val="0"/>
            </a:spcBef>
            <a:spcAft>
              <a:spcPct val="15000"/>
            </a:spcAft>
            <a:buFont typeface="+mj-lt"/>
            <a:buAutoNum type="arabicPeriod"/>
          </a:pPr>
          <a:r>
            <a:rPr lang="en-GB" sz="1500" b="0" i="0" kern="1200" dirty="0"/>
            <a:t>Develop the pipeline of digital skills, providing opportunities for all</a:t>
          </a:r>
          <a:endParaRPr lang="en-GB" sz="1500" b="0" kern="1200" dirty="0"/>
        </a:p>
        <a:p>
          <a:pPr marL="114300" lvl="1" indent="-114300" algn="l" defTabSz="666750">
            <a:lnSpc>
              <a:spcPct val="90000"/>
            </a:lnSpc>
            <a:spcBef>
              <a:spcPct val="0"/>
            </a:spcBef>
            <a:spcAft>
              <a:spcPct val="15000"/>
            </a:spcAft>
            <a:buFont typeface="+mj-lt"/>
            <a:buAutoNum type="arabicPeriod"/>
          </a:pPr>
          <a:r>
            <a:rPr lang="en-GB" sz="1500" b="0" i="0" kern="1200" dirty="0"/>
            <a:t>Improve opportunities for Glasgow’s tech ecosystem</a:t>
          </a:r>
          <a:endParaRPr lang="en-GB" sz="1500" b="0" kern="1200" dirty="0"/>
        </a:p>
      </dsp:txBody>
      <dsp:txXfrm rot="-5400000">
        <a:off x="3315947" y="1831554"/>
        <a:ext cx="5834938" cy="1110553"/>
      </dsp:txXfrm>
    </dsp:sp>
    <dsp:sp modelId="{9B9A7C77-1F03-4652-9ABE-D84A6C6850BC}">
      <dsp:nvSpPr>
        <dsp:cNvPr id="0" name=""/>
        <dsp:cNvSpPr/>
      </dsp:nvSpPr>
      <dsp:spPr>
        <a:xfrm>
          <a:off x="0" y="1617637"/>
          <a:ext cx="3315946" cy="1538386"/>
        </a:xfrm>
        <a:prstGeom prst="roundRect">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b="0" kern="1200" dirty="0"/>
            <a:t>Mission Two: </a:t>
          </a:r>
        </a:p>
        <a:p>
          <a:pPr marL="0" lvl="0" indent="0" algn="ctr" defTabSz="800100">
            <a:lnSpc>
              <a:spcPct val="90000"/>
            </a:lnSpc>
            <a:spcBef>
              <a:spcPct val="0"/>
            </a:spcBef>
            <a:spcAft>
              <a:spcPct val="35000"/>
            </a:spcAft>
            <a:buNone/>
          </a:pPr>
          <a:r>
            <a:rPr lang="en-GB" sz="1800" b="1" kern="1200" dirty="0"/>
            <a:t>An Inclusive Digital Economy</a:t>
          </a:r>
        </a:p>
      </dsp:txBody>
      <dsp:txXfrm>
        <a:off x="75098" y="1692735"/>
        <a:ext cx="3165750" cy="1388190"/>
      </dsp:txXfrm>
    </dsp:sp>
    <dsp:sp modelId="{7E639787-E1F8-4240-B8D8-2A67171F2617}">
      <dsp:nvSpPr>
        <dsp:cNvPr id="0" name=""/>
        <dsp:cNvSpPr/>
      </dsp:nvSpPr>
      <dsp:spPr>
        <a:xfrm rot="5400000">
          <a:off x="5648100" y="1054628"/>
          <a:ext cx="1230709" cy="589501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Font typeface="+mj-lt"/>
            <a:buAutoNum type="arabicPeriod"/>
          </a:pPr>
          <a:r>
            <a:rPr lang="en-GB" sz="1500" b="0" i="0" kern="1200" dirty="0"/>
            <a:t>Improve the Efficiency, Resilience, and Agility of our Operations</a:t>
          </a:r>
          <a:endParaRPr lang="en-GB" sz="1500" kern="1200" dirty="0"/>
        </a:p>
        <a:p>
          <a:pPr marL="114300" lvl="1" indent="-114300" algn="l" defTabSz="666750">
            <a:lnSpc>
              <a:spcPct val="90000"/>
            </a:lnSpc>
            <a:spcBef>
              <a:spcPct val="0"/>
            </a:spcBef>
            <a:spcAft>
              <a:spcPct val="15000"/>
            </a:spcAft>
            <a:buFont typeface="+mj-lt"/>
            <a:buAutoNum type="arabicPeriod"/>
          </a:pPr>
          <a:r>
            <a:rPr lang="en-GB" sz="1500" b="0" i="0" kern="1200" dirty="0"/>
            <a:t>Improve the Customer Experience of our Services</a:t>
          </a:r>
        </a:p>
        <a:p>
          <a:pPr marL="114300" lvl="1" indent="-114300" algn="l" defTabSz="666750">
            <a:lnSpc>
              <a:spcPct val="90000"/>
            </a:lnSpc>
            <a:spcBef>
              <a:spcPct val="0"/>
            </a:spcBef>
            <a:spcAft>
              <a:spcPct val="15000"/>
            </a:spcAft>
            <a:buFont typeface="+mj-lt"/>
            <a:buAutoNum type="arabicPeriod"/>
          </a:pPr>
          <a:r>
            <a:rPr lang="en-GB" sz="1500" b="0" i="0" kern="1200" dirty="0"/>
            <a:t>Redesign Services to Improve Outcomes for our Citizens and Communities</a:t>
          </a:r>
        </a:p>
      </dsp:txBody>
      <dsp:txXfrm rot="-5400000">
        <a:off x="3315947" y="3446859"/>
        <a:ext cx="5834938" cy="1110553"/>
      </dsp:txXfrm>
    </dsp:sp>
    <dsp:sp modelId="{BDD85BAD-04E4-4C4D-A123-1FF940ACF54F}">
      <dsp:nvSpPr>
        <dsp:cNvPr id="0" name=""/>
        <dsp:cNvSpPr/>
      </dsp:nvSpPr>
      <dsp:spPr>
        <a:xfrm>
          <a:off x="0" y="3232943"/>
          <a:ext cx="3315946" cy="1538386"/>
        </a:xfrm>
        <a:prstGeom prst="roundRect">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b="0" kern="1200" dirty="0"/>
            <a:t>Mission Three: </a:t>
          </a:r>
        </a:p>
        <a:p>
          <a:pPr marL="0" lvl="0" indent="0" algn="ctr" defTabSz="800100">
            <a:lnSpc>
              <a:spcPct val="90000"/>
            </a:lnSpc>
            <a:spcBef>
              <a:spcPct val="0"/>
            </a:spcBef>
            <a:spcAft>
              <a:spcPct val="35000"/>
            </a:spcAft>
            <a:buNone/>
          </a:pPr>
          <a:r>
            <a:rPr lang="en-GB" sz="1800" b="1" kern="1200" dirty="0"/>
            <a:t>Sustainable Digital Public Services</a:t>
          </a:r>
        </a:p>
      </dsp:txBody>
      <dsp:txXfrm>
        <a:off x="75098" y="3308041"/>
        <a:ext cx="3165750" cy="13881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53B26-9FD4-47B7-9C7F-997D6A92F9B6}">
      <dsp:nvSpPr>
        <dsp:cNvPr id="0" name=""/>
        <dsp:cNvSpPr/>
      </dsp:nvSpPr>
      <dsp:spPr>
        <a:xfrm>
          <a:off x="3070" y="497787"/>
          <a:ext cx="2435568" cy="1461341"/>
        </a:xfrm>
        <a:prstGeom prst="rect">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chemeClr val="bg1"/>
              </a:solidFill>
            </a:rPr>
            <a:t>Leadership</a:t>
          </a:r>
        </a:p>
      </dsp:txBody>
      <dsp:txXfrm>
        <a:off x="3070" y="497787"/>
        <a:ext cx="2435568" cy="1461341"/>
      </dsp:txXfrm>
    </dsp:sp>
    <dsp:sp modelId="{FF55EECF-C7E7-43C6-9C8B-AA22ACB04DA8}">
      <dsp:nvSpPr>
        <dsp:cNvPr id="0" name=""/>
        <dsp:cNvSpPr/>
      </dsp:nvSpPr>
      <dsp:spPr>
        <a:xfrm>
          <a:off x="2682195" y="497787"/>
          <a:ext cx="2435568" cy="1461341"/>
        </a:xfrm>
        <a:prstGeom prst="rect">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chemeClr val="bg1"/>
              </a:solidFill>
            </a:rPr>
            <a:t>Workforce &amp; Skills</a:t>
          </a:r>
        </a:p>
      </dsp:txBody>
      <dsp:txXfrm>
        <a:off x="2682195" y="497787"/>
        <a:ext cx="2435568" cy="1461341"/>
      </dsp:txXfrm>
    </dsp:sp>
    <dsp:sp modelId="{630386A2-82DC-48A5-98DC-32DE5BB44C23}">
      <dsp:nvSpPr>
        <dsp:cNvPr id="0" name=""/>
        <dsp:cNvSpPr/>
      </dsp:nvSpPr>
      <dsp:spPr>
        <a:xfrm>
          <a:off x="5361321" y="497787"/>
          <a:ext cx="2435568" cy="1461341"/>
        </a:xfrm>
        <a:prstGeom prst="rect">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chemeClr val="bg1"/>
              </a:solidFill>
            </a:rPr>
            <a:t>Collaboration</a:t>
          </a:r>
        </a:p>
      </dsp:txBody>
      <dsp:txXfrm>
        <a:off x="5361321" y="497787"/>
        <a:ext cx="2435568" cy="1461341"/>
      </dsp:txXfrm>
    </dsp:sp>
    <dsp:sp modelId="{A6AECFE5-4748-4260-8E11-629F4A044AF8}">
      <dsp:nvSpPr>
        <dsp:cNvPr id="0" name=""/>
        <dsp:cNvSpPr/>
      </dsp:nvSpPr>
      <dsp:spPr>
        <a:xfrm>
          <a:off x="8040447" y="497787"/>
          <a:ext cx="2435568" cy="1461341"/>
        </a:xfrm>
        <a:prstGeom prst="rect">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chemeClr val="bg1"/>
              </a:solidFill>
            </a:rPr>
            <a:t>User-Focus</a:t>
          </a:r>
        </a:p>
      </dsp:txBody>
      <dsp:txXfrm>
        <a:off x="8040447" y="497787"/>
        <a:ext cx="2435568" cy="1461341"/>
      </dsp:txXfrm>
    </dsp:sp>
    <dsp:sp modelId="{FA88D5D2-6AF1-487A-A5BC-1D8529F27175}">
      <dsp:nvSpPr>
        <dsp:cNvPr id="0" name=""/>
        <dsp:cNvSpPr/>
      </dsp:nvSpPr>
      <dsp:spPr>
        <a:xfrm>
          <a:off x="3070" y="2202685"/>
          <a:ext cx="2435568" cy="1461341"/>
        </a:xfrm>
        <a:prstGeom prst="rect">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chemeClr val="bg1"/>
              </a:solidFill>
            </a:rPr>
            <a:t>Data</a:t>
          </a:r>
        </a:p>
      </dsp:txBody>
      <dsp:txXfrm>
        <a:off x="3070" y="2202685"/>
        <a:ext cx="2435568" cy="1461341"/>
      </dsp:txXfrm>
    </dsp:sp>
    <dsp:sp modelId="{E2DBF3DB-79E9-4A60-8FFF-A380AD8C7DF5}">
      <dsp:nvSpPr>
        <dsp:cNvPr id="0" name=""/>
        <dsp:cNvSpPr/>
      </dsp:nvSpPr>
      <dsp:spPr>
        <a:xfrm>
          <a:off x="2682195" y="2202685"/>
          <a:ext cx="2435568" cy="1461341"/>
        </a:xfrm>
        <a:prstGeom prst="rect">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chemeClr val="bg1"/>
              </a:solidFill>
            </a:rPr>
            <a:t>Innovation</a:t>
          </a:r>
        </a:p>
      </dsp:txBody>
      <dsp:txXfrm>
        <a:off x="2682195" y="2202685"/>
        <a:ext cx="2435568" cy="1461341"/>
      </dsp:txXfrm>
    </dsp:sp>
    <dsp:sp modelId="{E946960C-51A8-4060-98B1-9FB6E6E10E88}">
      <dsp:nvSpPr>
        <dsp:cNvPr id="0" name=""/>
        <dsp:cNvSpPr/>
      </dsp:nvSpPr>
      <dsp:spPr>
        <a:xfrm>
          <a:off x="5361321" y="2202685"/>
          <a:ext cx="2435568" cy="1461341"/>
        </a:xfrm>
        <a:prstGeom prst="rect">
          <a:avLst/>
        </a:prstGeom>
        <a:solidFill>
          <a:srgbClr val="FCB82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chemeClr val="bg1"/>
              </a:solidFill>
            </a:rPr>
            <a:t>Technology</a:t>
          </a:r>
        </a:p>
      </dsp:txBody>
      <dsp:txXfrm>
        <a:off x="5361321" y="2202685"/>
        <a:ext cx="2435568" cy="1461341"/>
      </dsp:txXfrm>
    </dsp:sp>
    <dsp:sp modelId="{2D5E5CFE-A623-4D8A-A489-5C4CEEA1A259}">
      <dsp:nvSpPr>
        <dsp:cNvPr id="0" name=""/>
        <dsp:cNvSpPr/>
      </dsp:nvSpPr>
      <dsp:spPr>
        <a:xfrm>
          <a:off x="8040447" y="2202685"/>
          <a:ext cx="2435568" cy="1461341"/>
        </a:xfrm>
        <a:prstGeom prst="rect">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chemeClr val="bg1"/>
              </a:solidFill>
            </a:rPr>
            <a:t>Security</a:t>
          </a:r>
        </a:p>
      </dsp:txBody>
      <dsp:txXfrm>
        <a:off x="8040447" y="2202685"/>
        <a:ext cx="2435568" cy="14613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ABF653-7CD4-4465-B9DB-DAC5FECE5D79}">
      <dsp:nvSpPr>
        <dsp:cNvPr id="0" name=""/>
        <dsp:cNvSpPr/>
      </dsp:nvSpPr>
      <dsp:spPr>
        <a:xfrm>
          <a:off x="1095" y="0"/>
          <a:ext cx="2849022" cy="3274132"/>
        </a:xfrm>
        <a:prstGeom prst="roundRect">
          <a:avLst>
            <a:gd name="adj" fmla="val 10000"/>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kern="1200" dirty="0"/>
            <a:t>Mission One: </a:t>
          </a:r>
        </a:p>
        <a:p>
          <a:pPr marL="0" lvl="0" indent="0" algn="ctr" defTabSz="800100">
            <a:lnSpc>
              <a:spcPct val="90000"/>
            </a:lnSpc>
            <a:spcBef>
              <a:spcPct val="0"/>
            </a:spcBef>
            <a:spcAft>
              <a:spcPct val="35000"/>
            </a:spcAft>
            <a:buNone/>
          </a:pPr>
          <a:r>
            <a:rPr lang="en-GB" sz="1800" b="1" kern="1200" dirty="0"/>
            <a:t>Digital Society</a:t>
          </a:r>
        </a:p>
      </dsp:txBody>
      <dsp:txXfrm>
        <a:off x="1095" y="0"/>
        <a:ext cx="2849022" cy="982239"/>
      </dsp:txXfrm>
    </dsp:sp>
    <dsp:sp modelId="{150B7306-6F6F-40E8-998E-D03323C331DE}">
      <dsp:nvSpPr>
        <dsp:cNvPr id="0" name=""/>
        <dsp:cNvSpPr/>
      </dsp:nvSpPr>
      <dsp:spPr>
        <a:xfrm>
          <a:off x="285998" y="982239"/>
          <a:ext cx="2279218" cy="2128185"/>
        </a:xfrm>
        <a:prstGeom prst="roundRect">
          <a:avLst>
            <a:gd name="adj" fmla="val 10000"/>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GB" sz="1800" b="1" kern="1200"/>
            <a:t>Digital </a:t>
          </a:r>
          <a:r>
            <a:rPr lang="en-GB" sz="1800" b="1" kern="1200" dirty="0"/>
            <a:t>Inclusion</a:t>
          </a:r>
        </a:p>
      </dsp:txBody>
      <dsp:txXfrm>
        <a:off x="348330" y="1044571"/>
        <a:ext cx="2154554" cy="2003521"/>
      </dsp:txXfrm>
    </dsp:sp>
    <dsp:sp modelId="{3FFF4E35-686D-44AA-B07C-DCA4BDCF67A7}">
      <dsp:nvSpPr>
        <dsp:cNvPr id="0" name=""/>
        <dsp:cNvSpPr/>
      </dsp:nvSpPr>
      <dsp:spPr>
        <a:xfrm>
          <a:off x="3063795" y="0"/>
          <a:ext cx="2849022" cy="3274132"/>
        </a:xfrm>
        <a:prstGeom prst="roundRect">
          <a:avLst>
            <a:gd name="adj" fmla="val 10000"/>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kern="1200" dirty="0"/>
            <a:t>Mission Two: </a:t>
          </a:r>
        </a:p>
        <a:p>
          <a:pPr marL="0" lvl="0" indent="0" algn="ctr" defTabSz="800100">
            <a:lnSpc>
              <a:spcPct val="90000"/>
            </a:lnSpc>
            <a:spcBef>
              <a:spcPct val="0"/>
            </a:spcBef>
            <a:spcAft>
              <a:spcPct val="35000"/>
            </a:spcAft>
            <a:buNone/>
          </a:pPr>
          <a:r>
            <a:rPr lang="en-GB" sz="1800" b="1" kern="1200" dirty="0"/>
            <a:t>Digital Economy</a:t>
          </a:r>
        </a:p>
      </dsp:txBody>
      <dsp:txXfrm>
        <a:off x="3063795" y="0"/>
        <a:ext cx="2849022" cy="982239"/>
      </dsp:txXfrm>
    </dsp:sp>
    <dsp:sp modelId="{77F8D135-2551-496C-B8E0-ACA2B24F2D43}">
      <dsp:nvSpPr>
        <dsp:cNvPr id="0" name=""/>
        <dsp:cNvSpPr/>
      </dsp:nvSpPr>
      <dsp:spPr>
        <a:xfrm>
          <a:off x="3348697" y="983198"/>
          <a:ext cx="2279218" cy="987195"/>
        </a:xfrm>
        <a:prstGeom prst="roundRect">
          <a:avLst>
            <a:gd name="adj" fmla="val 10000"/>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GB" sz="1800" b="1" kern="1200" dirty="0"/>
            <a:t>Digital Connectivity</a:t>
          </a:r>
        </a:p>
      </dsp:txBody>
      <dsp:txXfrm>
        <a:off x="3377611" y="1012112"/>
        <a:ext cx="2221390" cy="929367"/>
      </dsp:txXfrm>
    </dsp:sp>
    <dsp:sp modelId="{79EA7F73-8D01-4702-8C4A-E0CAC3A8ABC8}">
      <dsp:nvSpPr>
        <dsp:cNvPr id="0" name=""/>
        <dsp:cNvSpPr/>
      </dsp:nvSpPr>
      <dsp:spPr>
        <a:xfrm>
          <a:off x="3348697" y="2122270"/>
          <a:ext cx="2279218" cy="987195"/>
        </a:xfrm>
        <a:prstGeom prst="roundRect">
          <a:avLst>
            <a:gd name="adj" fmla="val 10000"/>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GB" sz="1800" b="1" kern="1200" dirty="0"/>
            <a:t>Tech Sector</a:t>
          </a:r>
        </a:p>
      </dsp:txBody>
      <dsp:txXfrm>
        <a:off x="3377611" y="2151184"/>
        <a:ext cx="2221390" cy="929367"/>
      </dsp:txXfrm>
    </dsp:sp>
    <dsp:sp modelId="{AD71C202-0154-4EA8-9FB7-E5C504D7A9D0}">
      <dsp:nvSpPr>
        <dsp:cNvPr id="0" name=""/>
        <dsp:cNvSpPr/>
      </dsp:nvSpPr>
      <dsp:spPr>
        <a:xfrm>
          <a:off x="6126495" y="0"/>
          <a:ext cx="2849022" cy="3274132"/>
        </a:xfrm>
        <a:prstGeom prst="roundRect">
          <a:avLst>
            <a:gd name="adj" fmla="val 10000"/>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kern="1200" dirty="0"/>
            <a:t>Mission Three: </a:t>
          </a:r>
        </a:p>
        <a:p>
          <a:pPr marL="0" lvl="0" indent="0" algn="ctr" defTabSz="800100">
            <a:lnSpc>
              <a:spcPct val="90000"/>
            </a:lnSpc>
            <a:spcBef>
              <a:spcPct val="0"/>
            </a:spcBef>
            <a:spcAft>
              <a:spcPct val="35000"/>
            </a:spcAft>
            <a:buNone/>
          </a:pPr>
          <a:r>
            <a:rPr lang="en-GB" sz="1800" b="1" kern="1200" dirty="0"/>
            <a:t>Digital Public Services</a:t>
          </a:r>
        </a:p>
      </dsp:txBody>
      <dsp:txXfrm>
        <a:off x="6126495" y="0"/>
        <a:ext cx="2849022" cy="982239"/>
      </dsp:txXfrm>
    </dsp:sp>
    <dsp:sp modelId="{96C08476-3F8F-4422-9EAD-94AB5E3FEBBD}">
      <dsp:nvSpPr>
        <dsp:cNvPr id="0" name=""/>
        <dsp:cNvSpPr/>
      </dsp:nvSpPr>
      <dsp:spPr>
        <a:xfrm>
          <a:off x="6411397" y="983198"/>
          <a:ext cx="2279218" cy="987195"/>
        </a:xfrm>
        <a:prstGeom prst="roundRect">
          <a:avLst>
            <a:gd name="adj" fmla="val 10000"/>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GB" sz="1800" b="1" kern="1200" dirty="0"/>
            <a:t>Data-Driven Transformation</a:t>
          </a:r>
        </a:p>
      </dsp:txBody>
      <dsp:txXfrm>
        <a:off x="6440311" y="1012112"/>
        <a:ext cx="2221390" cy="929367"/>
      </dsp:txXfrm>
    </dsp:sp>
    <dsp:sp modelId="{E302A8E9-D221-4A14-A478-789B0FFFC267}">
      <dsp:nvSpPr>
        <dsp:cNvPr id="0" name=""/>
        <dsp:cNvSpPr/>
      </dsp:nvSpPr>
      <dsp:spPr>
        <a:xfrm>
          <a:off x="6411397" y="2122270"/>
          <a:ext cx="2279218" cy="987195"/>
        </a:xfrm>
        <a:prstGeom prst="roundRect">
          <a:avLst>
            <a:gd name="adj" fmla="val 10000"/>
          </a:avLst>
        </a:prstGeom>
        <a:solidFill>
          <a:srgbClr val="00696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GB" sz="1800" b="1" kern="1200" dirty="0"/>
            <a:t>Service Redesign</a:t>
          </a:r>
        </a:p>
      </dsp:txBody>
      <dsp:txXfrm>
        <a:off x="6440311" y="2151184"/>
        <a:ext cx="2221390" cy="9293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B0954-742A-2145-8757-E74640F67D90}">
      <dsp:nvSpPr>
        <dsp:cNvPr id="0" name=""/>
        <dsp:cNvSpPr/>
      </dsp:nvSpPr>
      <dsp:spPr>
        <a:xfrm>
          <a:off x="5493" y="92088"/>
          <a:ext cx="2106026" cy="2880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GB" sz="1000" b="1" kern="1200">
              <a:solidFill>
                <a:schemeClr val="tx1"/>
              </a:solidFill>
              <a:latin typeface="Aptos" panose="020B0004020202020204" pitchFamily="34" charset="0"/>
            </a:rPr>
            <a:t>Innovative Platforms</a:t>
          </a:r>
        </a:p>
      </dsp:txBody>
      <dsp:txXfrm>
        <a:off x="5493" y="92088"/>
        <a:ext cx="2106026" cy="288000"/>
      </dsp:txXfrm>
    </dsp:sp>
    <dsp:sp modelId="{B7D17B71-FA4C-2A44-A7FE-0EF6090A1CEA}">
      <dsp:nvSpPr>
        <dsp:cNvPr id="0" name=""/>
        <dsp:cNvSpPr/>
      </dsp:nvSpPr>
      <dsp:spPr>
        <a:xfrm>
          <a:off x="5493" y="380088"/>
          <a:ext cx="2106026" cy="133046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GB" sz="1000" kern="1200">
              <a:latin typeface="Aptos" panose="020B0004020202020204" pitchFamily="34" charset="0"/>
            </a:rPr>
            <a:t>Asset exchange and management</a:t>
          </a:r>
        </a:p>
        <a:p>
          <a:pPr marL="57150" lvl="1" indent="-57150" algn="l" defTabSz="444500">
            <a:lnSpc>
              <a:spcPct val="90000"/>
            </a:lnSpc>
            <a:spcBef>
              <a:spcPct val="0"/>
            </a:spcBef>
            <a:spcAft>
              <a:spcPct val="15000"/>
            </a:spcAft>
            <a:buChar char="•"/>
          </a:pPr>
          <a:r>
            <a:rPr lang="en-GB" sz="1000" kern="1200">
              <a:latin typeface="Aptos" panose="020B0004020202020204" pitchFamily="34" charset="0"/>
            </a:rPr>
            <a:t>Service correlation and assurance</a:t>
          </a:r>
        </a:p>
        <a:p>
          <a:pPr marL="57150" lvl="1" indent="-57150" algn="l" defTabSz="444500">
            <a:lnSpc>
              <a:spcPct val="90000"/>
            </a:lnSpc>
            <a:spcBef>
              <a:spcPct val="0"/>
            </a:spcBef>
            <a:spcAft>
              <a:spcPct val="15000"/>
            </a:spcAft>
            <a:buChar char="•"/>
          </a:pPr>
          <a:r>
            <a:rPr lang="en-GB" sz="1000" kern="1200">
              <a:latin typeface="Aptos" panose="020B0004020202020204" pitchFamily="34" charset="0"/>
            </a:rPr>
            <a:t>Coverage and performance maps</a:t>
          </a:r>
        </a:p>
      </dsp:txBody>
      <dsp:txXfrm>
        <a:off x="5493" y="380088"/>
        <a:ext cx="2106026" cy="1330467"/>
      </dsp:txXfrm>
    </dsp:sp>
    <dsp:sp modelId="{8098D8DF-65A3-4449-897D-F1A8CE57E965}">
      <dsp:nvSpPr>
        <dsp:cNvPr id="0" name=""/>
        <dsp:cNvSpPr/>
      </dsp:nvSpPr>
      <dsp:spPr>
        <a:xfrm>
          <a:off x="2406363" y="92088"/>
          <a:ext cx="2106026" cy="288000"/>
        </a:xfrm>
        <a:prstGeom prst="rect">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GB" sz="1000" b="1" kern="1200">
              <a:solidFill>
                <a:schemeClr val="tx1"/>
              </a:solidFill>
              <a:latin typeface="Aptos" panose="020B0004020202020204" pitchFamily="34" charset="0"/>
            </a:rPr>
            <a:t>Advance Applications</a:t>
          </a:r>
        </a:p>
      </dsp:txBody>
      <dsp:txXfrm>
        <a:off x="2406363" y="92088"/>
        <a:ext cx="2106026" cy="288000"/>
      </dsp:txXfrm>
    </dsp:sp>
    <dsp:sp modelId="{FC037FEC-5BBD-2F45-AD5E-4EEFE15E5047}">
      <dsp:nvSpPr>
        <dsp:cNvPr id="0" name=""/>
        <dsp:cNvSpPr/>
      </dsp:nvSpPr>
      <dsp:spPr>
        <a:xfrm>
          <a:off x="2406363" y="380088"/>
          <a:ext cx="2106026" cy="1330467"/>
        </a:xfrm>
        <a:prstGeom prst="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1684941"/>
              <a:satOff val="-5708"/>
              <a:lumOff val="-7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GB" sz="1000" kern="1200">
              <a:latin typeface="Aptos" panose="020B0004020202020204" pitchFamily="34" charset="0"/>
            </a:rPr>
            <a:t>AI  / ML recommender systems</a:t>
          </a:r>
        </a:p>
        <a:p>
          <a:pPr marL="57150" lvl="1" indent="-57150" algn="l" defTabSz="444500">
            <a:lnSpc>
              <a:spcPct val="90000"/>
            </a:lnSpc>
            <a:spcBef>
              <a:spcPct val="0"/>
            </a:spcBef>
            <a:spcAft>
              <a:spcPct val="15000"/>
            </a:spcAft>
            <a:buChar char="•"/>
          </a:pPr>
          <a:r>
            <a:rPr lang="en-GB" sz="1000" kern="1200">
              <a:latin typeface="Aptos" panose="020B0004020202020204" pitchFamily="34" charset="0"/>
            </a:rPr>
            <a:t>AI /  ML customer support systems</a:t>
          </a:r>
        </a:p>
        <a:p>
          <a:pPr marL="57150" lvl="1" indent="-57150" algn="l" defTabSz="444500">
            <a:lnSpc>
              <a:spcPct val="90000"/>
            </a:lnSpc>
            <a:spcBef>
              <a:spcPct val="0"/>
            </a:spcBef>
            <a:spcAft>
              <a:spcPct val="15000"/>
            </a:spcAft>
            <a:buChar char="•"/>
          </a:pPr>
          <a:r>
            <a:rPr lang="en-GB" sz="1000" kern="1200">
              <a:latin typeface="Aptos" panose="020B0004020202020204" pitchFamily="34" charset="0"/>
            </a:rPr>
            <a:t>Immersive applications</a:t>
          </a:r>
        </a:p>
        <a:p>
          <a:pPr marL="57150" lvl="1" indent="-57150" algn="l" defTabSz="444500">
            <a:lnSpc>
              <a:spcPct val="90000"/>
            </a:lnSpc>
            <a:spcBef>
              <a:spcPct val="0"/>
            </a:spcBef>
            <a:spcAft>
              <a:spcPct val="15000"/>
            </a:spcAft>
            <a:buChar char="•"/>
          </a:pPr>
          <a:r>
            <a:rPr lang="en-GB" sz="1000" kern="1200">
              <a:latin typeface="Aptos" panose="020B0004020202020204" pitchFamily="34" charset="0"/>
            </a:rPr>
            <a:t>Bespoke applications using own innovations</a:t>
          </a:r>
        </a:p>
      </dsp:txBody>
      <dsp:txXfrm>
        <a:off x="2406363" y="380088"/>
        <a:ext cx="2106026" cy="1330467"/>
      </dsp:txXfrm>
    </dsp:sp>
    <dsp:sp modelId="{FD3D2D21-BECB-A046-86B7-F85EA3C4D1FB}">
      <dsp:nvSpPr>
        <dsp:cNvPr id="0" name=""/>
        <dsp:cNvSpPr/>
      </dsp:nvSpPr>
      <dsp:spPr>
        <a:xfrm>
          <a:off x="4807233" y="92088"/>
          <a:ext cx="2106026" cy="288000"/>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GB" sz="1000" b="1" kern="1200">
              <a:solidFill>
                <a:schemeClr val="tx1"/>
              </a:solidFill>
              <a:latin typeface="Aptos" panose="020B0004020202020204" pitchFamily="34" charset="0"/>
            </a:rPr>
            <a:t>Design, Deploy and Operate</a:t>
          </a:r>
        </a:p>
      </dsp:txBody>
      <dsp:txXfrm>
        <a:off x="4807233" y="92088"/>
        <a:ext cx="2106026" cy="288000"/>
      </dsp:txXfrm>
    </dsp:sp>
    <dsp:sp modelId="{3BBEB027-A7C3-3B45-B8F2-6886B31BA007}">
      <dsp:nvSpPr>
        <dsp:cNvPr id="0" name=""/>
        <dsp:cNvSpPr/>
      </dsp:nvSpPr>
      <dsp:spPr>
        <a:xfrm>
          <a:off x="4807233" y="380088"/>
          <a:ext cx="2106026" cy="1330467"/>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GB" sz="1000" kern="1200">
              <a:latin typeface="Aptos" panose="020B0004020202020204" pitchFamily="34" charset="0"/>
            </a:rPr>
            <a:t>More than 20 5G MPN delivered</a:t>
          </a:r>
        </a:p>
        <a:p>
          <a:pPr marL="57150" lvl="1" indent="-57150" algn="l" defTabSz="444500">
            <a:lnSpc>
              <a:spcPct val="90000"/>
            </a:lnSpc>
            <a:spcBef>
              <a:spcPct val="0"/>
            </a:spcBef>
            <a:spcAft>
              <a:spcPct val="15000"/>
            </a:spcAft>
            <a:buChar char="•"/>
          </a:pPr>
          <a:r>
            <a:rPr lang="en-GB" sz="1000" kern="1200">
              <a:latin typeface="Aptos" panose="020B0004020202020204" pitchFamily="34" charset="0"/>
            </a:rPr>
            <a:t>Thousands of 5G sites deployed and optimised</a:t>
          </a:r>
        </a:p>
        <a:p>
          <a:pPr marL="57150" lvl="1" indent="-57150" algn="l" defTabSz="444500">
            <a:lnSpc>
              <a:spcPct val="90000"/>
            </a:lnSpc>
            <a:spcBef>
              <a:spcPct val="0"/>
            </a:spcBef>
            <a:spcAft>
              <a:spcPct val="15000"/>
            </a:spcAft>
            <a:buChar char="•"/>
          </a:pPr>
          <a:r>
            <a:rPr lang="en-GB" sz="1000" kern="1200">
              <a:latin typeface="Aptos" panose="020B0004020202020204" pitchFamily="34" charset="0"/>
            </a:rPr>
            <a:t>Managed enterprise Wi-Fi for hundreds of buildings</a:t>
          </a:r>
        </a:p>
      </dsp:txBody>
      <dsp:txXfrm>
        <a:off x="4807233" y="380088"/>
        <a:ext cx="2106026" cy="1330467"/>
      </dsp:txXfrm>
    </dsp:sp>
    <dsp:sp modelId="{C294AB50-7198-0B40-B56B-935021DDB88B}">
      <dsp:nvSpPr>
        <dsp:cNvPr id="0" name=""/>
        <dsp:cNvSpPr/>
      </dsp:nvSpPr>
      <dsp:spPr>
        <a:xfrm>
          <a:off x="7208103" y="92088"/>
          <a:ext cx="2106026" cy="288000"/>
        </a:xfrm>
        <a:prstGeom prst="rect">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GB" sz="1000" b="1" kern="1200">
              <a:solidFill>
                <a:schemeClr val="tx1"/>
              </a:solidFill>
              <a:latin typeface="Aptos" panose="020B0004020202020204" pitchFamily="34" charset="0"/>
            </a:rPr>
            <a:t>Trusted Partners</a:t>
          </a:r>
        </a:p>
      </dsp:txBody>
      <dsp:txXfrm>
        <a:off x="7208103" y="92088"/>
        <a:ext cx="2106026" cy="288000"/>
      </dsp:txXfrm>
    </dsp:sp>
    <dsp:sp modelId="{41A25B65-448F-E846-955B-453299D50DCB}">
      <dsp:nvSpPr>
        <dsp:cNvPr id="0" name=""/>
        <dsp:cNvSpPr/>
      </dsp:nvSpPr>
      <dsp:spPr>
        <a:xfrm>
          <a:off x="7208103" y="380088"/>
          <a:ext cx="2106026" cy="1330467"/>
        </a:xfrm>
        <a:prstGeom prst="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5054821"/>
              <a:satOff val="-17124"/>
              <a:lumOff val="-2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GB" sz="1000" kern="1200">
              <a:latin typeface="Aptos" panose="020B0004020202020204" pitchFamily="34" charset="0"/>
            </a:rPr>
            <a:t>Trusted by regulators, local and national governments</a:t>
          </a:r>
        </a:p>
        <a:p>
          <a:pPr marL="57150" lvl="1" indent="-57150" algn="l" defTabSz="444500">
            <a:lnSpc>
              <a:spcPct val="90000"/>
            </a:lnSpc>
            <a:spcBef>
              <a:spcPct val="0"/>
            </a:spcBef>
            <a:spcAft>
              <a:spcPct val="15000"/>
            </a:spcAft>
            <a:buChar char="•"/>
          </a:pPr>
          <a:r>
            <a:rPr lang="en-GB" sz="1000" kern="1200">
              <a:latin typeface="Aptos" panose="020B0004020202020204" pitchFamily="34" charset="0"/>
            </a:rPr>
            <a:t>Cyber Essentials Plus, IS 27001, ISO 9001, ISO 14001 Certified, HAWASA compliant</a:t>
          </a:r>
        </a:p>
        <a:p>
          <a:pPr marL="57150" lvl="1" indent="-57150" algn="l" defTabSz="444500">
            <a:lnSpc>
              <a:spcPct val="90000"/>
            </a:lnSpc>
            <a:spcBef>
              <a:spcPct val="0"/>
            </a:spcBef>
            <a:spcAft>
              <a:spcPct val="15000"/>
            </a:spcAft>
            <a:buChar char="•"/>
          </a:pPr>
          <a:r>
            <a:rPr lang="en-GB" sz="1000" kern="1200">
              <a:latin typeface="Aptos" panose="020B0004020202020204" pitchFamily="34" charset="0"/>
            </a:rPr>
            <a:t>Multiple frameworks (Network Services 3, </a:t>
          </a:r>
          <a:r>
            <a:rPr lang="en-GB" sz="1000" kern="1200" err="1">
              <a:latin typeface="Aptos" panose="020B0004020202020204" pitchFamily="34" charset="0"/>
            </a:rPr>
            <a:t>GCloud</a:t>
          </a:r>
          <a:r>
            <a:rPr lang="en-GB" sz="1000" kern="1200">
              <a:latin typeface="Aptos" panose="020B0004020202020204" pitchFamily="34" charset="0"/>
            </a:rPr>
            <a:t> 13, PFH,  etc.)</a:t>
          </a:r>
        </a:p>
        <a:p>
          <a:pPr marL="57150" lvl="1" indent="-57150" algn="l" defTabSz="444500">
            <a:lnSpc>
              <a:spcPct val="90000"/>
            </a:lnSpc>
            <a:spcBef>
              <a:spcPct val="0"/>
            </a:spcBef>
            <a:spcAft>
              <a:spcPct val="15000"/>
            </a:spcAft>
            <a:buChar char="•"/>
          </a:pPr>
          <a:r>
            <a:rPr lang="en-GB" sz="1000" kern="1200">
              <a:latin typeface="Aptos" panose="020B0004020202020204" pitchFamily="34" charset="0"/>
            </a:rPr>
            <a:t>FRANC, FONR, ONE, UK-ROK R&amp;D</a:t>
          </a:r>
        </a:p>
      </dsp:txBody>
      <dsp:txXfrm>
        <a:off x="7208103" y="380088"/>
        <a:ext cx="2106026" cy="1330467"/>
      </dsp:txXfrm>
    </dsp:sp>
    <dsp:sp modelId="{B4026C3A-C7E0-3E46-8345-6EC213D98FEB}">
      <dsp:nvSpPr>
        <dsp:cNvPr id="0" name=""/>
        <dsp:cNvSpPr/>
      </dsp:nvSpPr>
      <dsp:spPr>
        <a:xfrm>
          <a:off x="9608973" y="92088"/>
          <a:ext cx="2106026" cy="2880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GB" sz="1000" b="1" kern="1200">
              <a:solidFill>
                <a:schemeClr val="tx1"/>
              </a:solidFill>
              <a:latin typeface="Aptos" panose="020B0004020202020204" pitchFamily="34" charset="0"/>
            </a:rPr>
            <a:t>R&amp;D, Microservices and IP</a:t>
          </a:r>
        </a:p>
      </dsp:txBody>
      <dsp:txXfrm>
        <a:off x="9608973" y="92088"/>
        <a:ext cx="2106026" cy="288000"/>
      </dsp:txXfrm>
    </dsp:sp>
    <dsp:sp modelId="{ACC93DD6-9667-CF4D-B56C-ED9BF8F8B2CF}">
      <dsp:nvSpPr>
        <dsp:cNvPr id="0" name=""/>
        <dsp:cNvSpPr/>
      </dsp:nvSpPr>
      <dsp:spPr>
        <a:xfrm>
          <a:off x="9608973" y="380088"/>
          <a:ext cx="2106026" cy="133046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GB" sz="1000" kern="1200">
              <a:latin typeface="Aptos" panose="020B0004020202020204" pitchFamily="34" charset="0"/>
            </a:rPr>
            <a:t>5G MPN (Flex-5G) with DAS and RIS</a:t>
          </a:r>
        </a:p>
        <a:p>
          <a:pPr marL="57150" lvl="1" indent="-57150" algn="l" defTabSz="444500">
            <a:lnSpc>
              <a:spcPct val="90000"/>
            </a:lnSpc>
            <a:spcBef>
              <a:spcPct val="0"/>
            </a:spcBef>
            <a:spcAft>
              <a:spcPct val="15000"/>
            </a:spcAft>
            <a:buChar char="•"/>
          </a:pPr>
          <a:r>
            <a:rPr lang="en-GB" sz="1000" kern="1200">
              <a:latin typeface="Aptos" panose="020B0004020202020204" pitchFamily="34" charset="0"/>
            </a:rPr>
            <a:t>SW IP and microservices for right fit implementation</a:t>
          </a:r>
        </a:p>
        <a:p>
          <a:pPr marL="57150" lvl="1" indent="-57150" algn="l" defTabSz="444500">
            <a:lnSpc>
              <a:spcPct val="90000"/>
            </a:lnSpc>
            <a:spcBef>
              <a:spcPct val="0"/>
            </a:spcBef>
            <a:spcAft>
              <a:spcPct val="15000"/>
            </a:spcAft>
            <a:buChar char="•"/>
          </a:pPr>
          <a:r>
            <a:rPr lang="en-GB" sz="1000" kern="1200">
              <a:latin typeface="Aptos" panose="020B0004020202020204" pitchFamily="34" charset="0"/>
            </a:rPr>
            <a:t>Open APIs integration to industry products</a:t>
          </a:r>
        </a:p>
        <a:p>
          <a:pPr marL="57150" lvl="1" indent="-57150" algn="l" defTabSz="444500">
            <a:lnSpc>
              <a:spcPct val="90000"/>
            </a:lnSpc>
            <a:spcBef>
              <a:spcPct val="0"/>
            </a:spcBef>
            <a:spcAft>
              <a:spcPct val="15000"/>
            </a:spcAft>
            <a:buChar char="•"/>
          </a:pPr>
          <a:r>
            <a:rPr lang="en-GB" sz="1000" kern="1200">
              <a:latin typeface="Aptos" panose="020B0004020202020204" pitchFamily="34" charset="0"/>
            </a:rPr>
            <a:t>Hybrid Open Core Software licensing</a:t>
          </a:r>
        </a:p>
      </dsp:txBody>
      <dsp:txXfrm>
        <a:off x="9608973" y="380088"/>
        <a:ext cx="2106026" cy="133046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657D35-B7D4-5128-F1AC-9CF4DF78B626}"/>
              </a:ext>
            </a:extLst>
          </p:cNvPr>
          <p:cNvSpPr>
            <a:spLocks noGrp="1"/>
          </p:cNvSpPr>
          <p:nvPr>
            <p:ph type="hdr" sz="quarter"/>
          </p:nvPr>
        </p:nvSpPr>
        <p:spPr>
          <a:xfrm>
            <a:off x="0" y="0"/>
            <a:ext cx="6858000" cy="458788"/>
          </a:xfrm>
          <a:prstGeom prst="rect">
            <a:avLst/>
          </a:prstGeom>
        </p:spPr>
        <p:txBody>
          <a:bodyPr vert="horz" lIns="91440" tIns="45720" rIns="91440" bIns="45720" rtlCol="0"/>
          <a:lstStyle>
            <a:lvl1pPr algn="l">
              <a:defRPr sz="1200"/>
            </a:lvl1pPr>
          </a:lstStyle>
          <a:p>
            <a:pPr algn="ctr"/>
            <a:endParaRPr lang="en-GB"/>
          </a:p>
        </p:txBody>
      </p:sp>
      <p:sp>
        <p:nvSpPr>
          <p:cNvPr id="3" name="Date Placeholder 2">
            <a:extLst>
              <a:ext uri="{FF2B5EF4-FFF2-40B4-BE49-F238E27FC236}">
                <a16:creationId xmlns:a16="http://schemas.microsoft.com/office/drawing/2014/main" id="{A25FA2CE-6C55-5892-B444-0E9F9C9BEA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E12966-B3C9-456D-A887-00DAF226D425}" type="datetimeFigureOut">
              <a:rPr lang="en-GB" smtClean="0"/>
              <a:t>24/10/2024</a:t>
            </a:fld>
            <a:endParaRPr lang="en-GB"/>
          </a:p>
        </p:txBody>
      </p:sp>
      <p:sp>
        <p:nvSpPr>
          <p:cNvPr id="4" name="Footer Placeholder 3">
            <a:extLst>
              <a:ext uri="{FF2B5EF4-FFF2-40B4-BE49-F238E27FC236}">
                <a16:creationId xmlns:a16="http://schemas.microsoft.com/office/drawing/2014/main" id="{06F97E5C-2719-A65E-E89B-7237145C7AAF}"/>
              </a:ext>
            </a:extLst>
          </p:cNvPr>
          <p:cNvSpPr>
            <a:spLocks noGrp="1"/>
          </p:cNvSpPr>
          <p:nvPr>
            <p:ph type="ftr" sz="quarter" idx="2"/>
          </p:nvPr>
        </p:nvSpPr>
        <p:spPr>
          <a:xfrm>
            <a:off x="0" y="8685213"/>
            <a:ext cx="6858000" cy="458787"/>
          </a:xfrm>
          <a:prstGeom prst="rect">
            <a:avLst/>
          </a:prstGeom>
        </p:spPr>
        <p:txBody>
          <a:bodyPr vert="horz" lIns="91440" tIns="45720" rIns="91440" bIns="45720" rtlCol="0" anchor="b"/>
          <a:lstStyle>
            <a:lvl1pPr algn="l">
              <a:defRPr sz="1200"/>
            </a:lvl1pPr>
          </a:lstStyle>
          <a:p>
            <a:pPr algn="ctr"/>
            <a:endParaRPr lang="en-GB"/>
          </a:p>
        </p:txBody>
      </p:sp>
      <p:sp>
        <p:nvSpPr>
          <p:cNvPr id="5" name="Slide Number Placeholder 4">
            <a:extLst>
              <a:ext uri="{FF2B5EF4-FFF2-40B4-BE49-F238E27FC236}">
                <a16:creationId xmlns:a16="http://schemas.microsoft.com/office/drawing/2014/main" id="{9C8F3CAB-199E-0B63-F954-24F894170F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015BA2-BA58-4B94-8534-846F40AABE76}" type="slidenum">
              <a:rPr lang="en-GB" smtClean="0"/>
              <a:t>‹#›</a:t>
            </a:fld>
            <a:endParaRPr lang="en-GB"/>
          </a:p>
        </p:txBody>
      </p:sp>
    </p:spTree>
    <p:extLst>
      <p:ext uri="{BB962C8B-B14F-4D97-AF65-F5344CB8AC3E}">
        <p14:creationId xmlns:p14="http://schemas.microsoft.com/office/powerpoint/2010/main" val="2358030386"/>
      </p:ext>
    </p:extLst>
  </p:cSld>
  <p:clrMap bg1="lt1" tx1="dk1" bg2="lt2" tx2="dk2" accent1="accent1" accent2="accent2" accent3="accent3" accent4="accent4" accent5="accent5" accent6="accent6" hlink="hlink" folHlink="folHlink"/>
  <p:hf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8T11:57:23.650"/>
    </inkml:context>
    <inkml:brush xml:id="br0">
      <inkml:brushProperty name="width" value="0.05" units="cm"/>
      <inkml:brushProperty name="height" value="0.05" units="cm"/>
      <inkml:brushProperty name="color" value="#849398"/>
    </inkml:brush>
  </inkml:definitions>
  <inkml:trace contextRef="#ctx0" brushRef="#br0">1 0 24575,'4'0'0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8T11:57:24.817"/>
    </inkml:context>
    <inkml:brush xml:id="br0">
      <inkml:brushProperty name="width" value="0.05" units="cm"/>
      <inkml:brushProperty name="height" value="0.05" units="cm"/>
      <inkml:brushProperty name="color" value="#849398"/>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858000" cy="458788"/>
          </a:xfrm>
          <a:prstGeom prst="rect">
            <a:avLst/>
          </a:prstGeom>
        </p:spPr>
        <p:txBody>
          <a:bodyPr vert="horz" lIns="91440" tIns="45720" rIns="91440" bIns="45720" rtlCol="0"/>
          <a:lstStyle>
            <a:lvl1pPr algn="ctr">
              <a:defRPr lang="en-GB"/>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EA0BD1-73E2-4761-AA7D-A5AE1AEEFBE1}" type="datetimeFigureOut">
              <a:rPr lang="en-GB" smtClean="0"/>
              <a:t>24/10/2024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6858000" cy="458787"/>
          </a:xfrm>
          <a:prstGeom prst="rect">
            <a:avLst/>
          </a:prstGeom>
        </p:spPr>
        <p:txBody>
          <a:bodyPr vert="horz" lIns="91440" tIns="45720" rIns="91440" bIns="45720" rtlCol="0" anchor="b"/>
          <a:lstStyle>
            <a:lvl1pPr algn="ctr">
              <a:defRPr lang="en-GB"/>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015311-7EAC-46E4-AB53-B6F261E9DF6A}" type="slidenum">
              <a:rPr lang="en-GB" smtClean="0"/>
              <a:t>‹#›</a:t>
            </a:fld>
            <a:endParaRPr lang="en-GB"/>
          </a:p>
        </p:txBody>
      </p:sp>
    </p:spTree>
    <p:extLst>
      <p:ext uri="{BB962C8B-B14F-4D97-AF65-F5344CB8AC3E}">
        <p14:creationId xmlns:p14="http://schemas.microsoft.com/office/powerpoint/2010/main" val="1720247097"/>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hidden="1"/>
          <p:cNvSpPr>
            <a:spLocks noGrp="1"/>
          </p:cNvSpPr>
          <p:nvPr>
            <p:ph type="hdr" sz="quarter"/>
          </p:nvPr>
        </p:nvSpPr>
        <p:spPr>
          <a:xfrm>
            <a:off x="0" y="0"/>
            <a:ext cx="6858000" cy="498773"/>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dirty="0"/>
          </a:p>
        </p:txBody>
      </p:sp>
      <p:sp>
        <p:nvSpPr>
          <p:cNvPr id="5" name="Footer Placeholder 4" hidden="1"/>
          <p:cNvSpPr>
            <a:spLocks noGrp="1"/>
          </p:cNvSpPr>
          <p:nvPr>
            <p:ph type="ftr" sz="quarter" idx="4"/>
          </p:nvPr>
        </p:nvSpPr>
        <p:spPr>
          <a:xfrm>
            <a:off x="0" y="9442154"/>
            <a:ext cx="6858000" cy="498772"/>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dirty="0"/>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976FD1-0C68-441C-9B1E-3A9E0836AA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334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4460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100</a:t>
            </a:fld>
            <a:endParaRPr lang="en-GB"/>
          </a:p>
        </p:txBody>
      </p:sp>
    </p:spTree>
    <p:extLst>
      <p:ext uri="{BB962C8B-B14F-4D97-AF65-F5344CB8AC3E}">
        <p14:creationId xmlns:p14="http://schemas.microsoft.com/office/powerpoint/2010/main" val="23824653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101</a:t>
            </a:fld>
            <a:endParaRPr lang="en-GB"/>
          </a:p>
        </p:txBody>
      </p:sp>
    </p:spTree>
    <p:extLst>
      <p:ext uri="{BB962C8B-B14F-4D97-AF65-F5344CB8AC3E}">
        <p14:creationId xmlns:p14="http://schemas.microsoft.com/office/powerpoint/2010/main" val="2735985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E8C7C-95AD-422E-A8DE-908066C8D8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68118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754971F5-06E6-40DC-B1AF-17CB7D3A66BB}"/>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4A83A2BB-F327-48CF-8461-2C74F10955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0" i="0">
                <a:solidFill>
                  <a:srgbClr val="0F0F0F"/>
                </a:solidFill>
                <a:effectLst/>
                <a:latin typeface="Söhne"/>
              </a:rPr>
              <a:t>Now let take a look at our regional work. As I mentioned we have been instrumental in the develop Ayrshire Digital Economy Framework as part of the Regional Digital Economy working Group.</a:t>
            </a:r>
          </a:p>
          <a:p>
            <a:pPr algn="l"/>
            <a:endParaRPr lang="en-GB" b="0" i="0">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F0F0F"/>
                </a:solidFill>
                <a:effectLst/>
                <a:latin typeface="Söhne"/>
              </a:rPr>
              <a:t>The Framework is our vision to make Ayrshire a digitally inclusive region. It's about embracing innovation, fostering economic growth, and enhancing the quality of life for all residents.</a:t>
            </a:r>
          </a:p>
          <a:p>
            <a:pPr algn="l"/>
            <a:endParaRPr lang="en-GB" b="0" i="0">
              <a:effectLst/>
              <a:latin typeface="Söhne"/>
            </a:endParaRPr>
          </a:p>
          <a:p>
            <a:pPr algn="l"/>
            <a:r>
              <a:rPr lang="en-GB" b="1" i="0">
                <a:effectLst/>
                <a:latin typeface="Söhne"/>
              </a:rPr>
              <a:t>Advancing Ayrshire's Digital Infrastructure</a:t>
            </a:r>
            <a:r>
              <a:rPr lang="en-GB" b="0" i="0">
                <a:effectLst/>
                <a:latin typeface="Söhne"/>
              </a:rPr>
              <a:t> "Under the Digital Infrastructure pillar, our mission is to develop robust digital infrastructure that enhances connectivity, attracts investment, and positions Ayrshire as a leading digital hub. To achieve this, we aim to:</a:t>
            </a:r>
          </a:p>
          <a:p>
            <a:pPr algn="l"/>
            <a:endParaRPr lang="en-GB" b="0" i="0">
              <a:effectLst/>
              <a:latin typeface="Söhne"/>
            </a:endParaRPr>
          </a:p>
          <a:p>
            <a:pPr algn="l">
              <a:buFont typeface="+mj-lt"/>
              <a:buAutoNum type="arabicPeriod"/>
            </a:pPr>
            <a:r>
              <a:rPr lang="en-GB" b="0" i="0">
                <a:effectLst/>
                <a:latin typeface="Söhne"/>
              </a:rPr>
              <a:t>Improve digital connectivity by expanding broadband and mobile coverage, upgrading network infrastructure, and promoting access to advanced technologies.</a:t>
            </a:r>
          </a:p>
          <a:p>
            <a:pPr algn="l">
              <a:buFont typeface="+mj-lt"/>
              <a:buAutoNum type="arabicPeriod"/>
            </a:pPr>
            <a:r>
              <a:rPr lang="en-GB" b="0" i="0">
                <a:effectLst/>
                <a:latin typeface="Söhne"/>
              </a:rPr>
              <a:t>Enhance collaboration with the telecoms industry to leverage their expertise and investment, and explore funding opportunities through public-private partnerships.“</a:t>
            </a:r>
          </a:p>
          <a:p>
            <a:pPr algn="l">
              <a:buFont typeface="+mj-lt"/>
              <a:buAutoNum type="arabicPeriod"/>
            </a:pPr>
            <a:endParaRPr lang="en-GB" b="0" i="0">
              <a:effectLst/>
              <a:latin typeface="Söhne"/>
            </a:endParaRPr>
          </a:p>
          <a:p>
            <a:pPr algn="l"/>
            <a:r>
              <a:rPr lang="en-GB" b="1" i="0">
                <a:effectLst/>
                <a:latin typeface="Söhne"/>
              </a:rPr>
              <a:t>Seamless Digital Connectivity in Ayrshire</a:t>
            </a:r>
            <a:r>
              <a:rPr lang="en-GB" b="0" i="0">
                <a:effectLst/>
                <a:latin typeface="Söhne"/>
              </a:rPr>
              <a:t> "For the Digital Connectivity pillar, we're ensuring reliable, high-speed internet access, including pioneering 5G technology for businesses, residents, and public services. This drives economic growth and fosters digital innovation. Our goals are to:</a:t>
            </a:r>
          </a:p>
          <a:p>
            <a:pPr algn="l">
              <a:buFont typeface="+mj-lt"/>
              <a:buAutoNum type="arabicPeriod"/>
            </a:pPr>
            <a:r>
              <a:rPr lang="en-GB" b="0" i="0">
                <a:effectLst/>
                <a:latin typeface="Söhne"/>
              </a:rPr>
              <a:t>Bridge the digital divide by providing seamless connectivity across Ayrshire, ensuring equitable access to digital services and opportunities for all.</a:t>
            </a:r>
          </a:p>
          <a:p>
            <a:pPr algn="l">
              <a:buFont typeface="+mj-lt"/>
              <a:buAutoNum type="arabicPeriod"/>
            </a:pPr>
            <a:r>
              <a:rPr lang="en-GB" b="0" i="0">
                <a:effectLst/>
                <a:latin typeface="Söhne"/>
              </a:rPr>
              <a:t>Enhance economic growth and the quality of life through reliable and high-speed internet access, empowering individuals and businesses to thrive in a digital economy.“</a:t>
            </a:r>
          </a:p>
          <a:p>
            <a:pPr algn="l">
              <a:buFont typeface="+mj-lt"/>
              <a:buAutoNum type="arabicPeriod"/>
            </a:pPr>
            <a:endParaRPr lang="en-GB" b="0" i="0">
              <a:effectLst/>
              <a:latin typeface="Söhne"/>
            </a:endParaRPr>
          </a:p>
          <a:p>
            <a:pPr algn="l"/>
            <a:r>
              <a:rPr lang="en-GB" b="1" i="0">
                <a:effectLst/>
                <a:latin typeface="Söhne"/>
              </a:rPr>
              <a:t>Fuelling Digital Innovation and Productivity in Ayrshire</a:t>
            </a:r>
            <a:r>
              <a:rPr lang="en-GB" b="0" i="0">
                <a:effectLst/>
                <a:latin typeface="Söhne"/>
              </a:rPr>
              <a:t> "The Digital Innovation pillar is all about cultivating a culture of innovation, research, and digital adoption to drive economic growth, productivity, and sustainability. We will:</a:t>
            </a:r>
          </a:p>
          <a:p>
            <a:pPr algn="l">
              <a:buFont typeface="+mj-lt"/>
              <a:buAutoNum type="arabicPeriod"/>
            </a:pPr>
            <a:r>
              <a:rPr lang="en-GB" b="0" i="0">
                <a:effectLst/>
                <a:latin typeface="Söhne"/>
              </a:rPr>
              <a:t>Promote collaboration between industries, academia, and the public sector to accelerate digital innovation and knowledge exchange.</a:t>
            </a:r>
          </a:p>
          <a:p>
            <a:pPr algn="l">
              <a:buFont typeface="+mj-lt"/>
              <a:buAutoNum type="arabicPeriod"/>
            </a:pPr>
            <a:r>
              <a:rPr lang="en-GB" b="0" i="0">
                <a:effectLst/>
                <a:latin typeface="Söhne"/>
              </a:rPr>
              <a:t>Encourage the adoption of advanced technologies and digital best practices across sectors to enhance competitiveness and stimulate innovation-led growth.“</a:t>
            </a:r>
          </a:p>
          <a:p>
            <a:pPr algn="l">
              <a:buFont typeface="+mj-lt"/>
              <a:buAutoNum type="arabicPeriod"/>
            </a:pPr>
            <a:endParaRPr lang="en-GB" b="0" i="0">
              <a:effectLst/>
              <a:latin typeface="Söhne"/>
            </a:endParaRPr>
          </a:p>
          <a:p>
            <a:pPr algn="l"/>
            <a:r>
              <a:rPr lang="en-GB" b="1" i="0">
                <a:effectLst/>
                <a:latin typeface="Söhne"/>
              </a:rPr>
              <a:t>Building a Skilled Digital Workforce in Ayrshire</a:t>
            </a:r>
            <a:r>
              <a:rPr lang="en-GB" b="0" i="0">
                <a:effectLst/>
                <a:latin typeface="Söhne"/>
              </a:rPr>
              <a:t> "In our Digital Skills pillar, we focus on equipping individuals and businesses with the digital skills needed for the digital economy. Our strategy includes:</a:t>
            </a:r>
          </a:p>
          <a:p>
            <a:pPr algn="l">
              <a:buFont typeface="+mj-lt"/>
              <a:buAutoNum type="arabicPeriod"/>
            </a:pPr>
            <a:r>
              <a:rPr lang="en-GB" b="0" i="0">
                <a:effectLst/>
                <a:latin typeface="Söhne"/>
              </a:rPr>
              <a:t>Fostering a culture of lifelong learning and skill development to meet evolving job market demands and support inclusive economic growth.</a:t>
            </a:r>
          </a:p>
          <a:p>
            <a:pPr algn="l">
              <a:buFont typeface="+mj-lt"/>
              <a:buAutoNum type="arabicPeriod"/>
            </a:pPr>
            <a:r>
              <a:rPr lang="en-GB" b="0" i="0">
                <a:effectLst/>
                <a:latin typeface="Söhne"/>
              </a:rPr>
              <a:t>Providing accessible digital skills training programs and mentorship, ensuring that individuals and businesses in Ayrshire are empowered to succeed in the digital age.“</a:t>
            </a:r>
          </a:p>
          <a:p>
            <a:pPr algn="l">
              <a:buFont typeface="+mj-lt"/>
              <a:buAutoNum type="arabicPeriod"/>
            </a:pPr>
            <a:endParaRPr lang="en-GB" b="0" i="0">
              <a:effectLst/>
              <a:latin typeface="Söhne"/>
            </a:endParaRPr>
          </a:p>
          <a:p>
            <a:pPr algn="l"/>
            <a:r>
              <a:rPr lang="en-GB" b="1" i="0">
                <a:effectLst/>
                <a:latin typeface="Söhne"/>
              </a:rPr>
              <a:t>Fostering Digital Inclusion for All in Ayrshire</a:t>
            </a:r>
            <a:r>
              <a:rPr lang="en-GB" b="0" i="0">
                <a:effectLst/>
                <a:latin typeface="Söhne"/>
              </a:rPr>
              <a:t> "Digital Inclusion is paramount. We aim to promote digital equity by ensuring access to technology for all, reducing digital poverty, and improving well-being. Our objectives are to:</a:t>
            </a:r>
          </a:p>
          <a:p>
            <a:pPr algn="l">
              <a:buFont typeface="+mj-lt"/>
              <a:buAutoNum type="arabicPeriod"/>
            </a:pPr>
            <a:r>
              <a:rPr lang="en-GB" b="0" i="0">
                <a:effectLst/>
                <a:latin typeface="Söhne"/>
              </a:rPr>
              <a:t>Reduce digital exclusion by addressing access, affordability, and literacy barriers, particularly in underserved communities.</a:t>
            </a:r>
          </a:p>
          <a:p>
            <a:pPr algn="l">
              <a:buFont typeface="+mj-lt"/>
              <a:buAutoNum type="arabicPeriod"/>
            </a:pPr>
            <a:r>
              <a:rPr lang="en-GB" b="0" i="0">
                <a:effectLst/>
                <a:latin typeface="Söhne"/>
              </a:rPr>
              <a:t>Enhance digital well-being and social connectivity by fostering digital confidence, safe practices, and supporting digital champions and community-led digital inclusion initiatives.“</a:t>
            </a:r>
          </a:p>
          <a:p>
            <a:pPr algn="l">
              <a:buFont typeface="+mj-lt"/>
              <a:buAutoNum type="arabicPeriod"/>
            </a:pPr>
            <a:endParaRPr lang="en-GB" b="0" i="0">
              <a:effectLst/>
              <a:latin typeface="Söhne"/>
            </a:endParaRPr>
          </a:p>
          <a:p>
            <a:pPr algn="l"/>
            <a:r>
              <a:rPr lang="en-GB" b="1" i="0">
                <a:effectLst/>
                <a:latin typeface="Söhne"/>
              </a:rPr>
              <a:t>Three Cross-Cutting Themes</a:t>
            </a:r>
            <a:r>
              <a:rPr lang="en-GB" b="0" i="0">
                <a:effectLst/>
                <a:latin typeface="Söhne"/>
              </a:rPr>
              <a:t> "Finally, we have three cross-cutting themes that weave through our pillars: empowering digital champions, leveraging data for decision-making, and embracing sustainability. These are the guiding principles that will drive our collective efforts towards a thriving and inclusive digital economy in Ayrshire."</a:t>
            </a:r>
          </a:p>
          <a:p>
            <a:endParaRPr lang="en-US" altLang="en-US"/>
          </a:p>
        </p:txBody>
      </p:sp>
      <p:sp>
        <p:nvSpPr>
          <p:cNvPr id="9220" name="Footer Placeholder 3" hidden="1">
            <a:extLst>
              <a:ext uri="{FF2B5EF4-FFF2-40B4-BE49-F238E27FC236}">
                <a16:creationId xmlns:a16="http://schemas.microsoft.com/office/drawing/2014/main" id="{25DBEB85-1247-4B94-B750-FCC6CDD6EFEE}"/>
              </a:ext>
            </a:extLst>
          </p:cNvPr>
          <p:cNvSpPr>
            <a:spLocks noGrp="1"/>
          </p:cNvSpPr>
          <p:nvPr>
            <p:ph type="ftr" sz="quarter" idx="4"/>
          </p:nvPr>
        </p:nvSpPr>
        <p:spPr>
          <a:xfrm>
            <a:off x="0" y="9434513"/>
            <a:ext cx="6858000" cy="495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ltLang="en-US"/>
          </a:p>
        </p:txBody>
      </p:sp>
      <p:sp>
        <p:nvSpPr>
          <p:cNvPr id="9221" name="Slide Number Placeholder 4">
            <a:extLst>
              <a:ext uri="{FF2B5EF4-FFF2-40B4-BE49-F238E27FC236}">
                <a16:creationId xmlns:a16="http://schemas.microsoft.com/office/drawing/2014/main" id="{13CC3EC1-0157-46ED-9CED-37326280AB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2E2AF74-18E5-4D65-B8CE-1B20A5CE8A11}" type="slidenum">
              <a:rPr kumimoji="0" lang="en-GB" altLang="en-US"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alt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1526007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104</a:t>
            </a:fld>
            <a:endParaRPr lang="en-GB"/>
          </a:p>
        </p:txBody>
      </p:sp>
    </p:spTree>
    <p:extLst>
      <p:ext uri="{BB962C8B-B14F-4D97-AF65-F5344CB8AC3E}">
        <p14:creationId xmlns:p14="http://schemas.microsoft.com/office/powerpoint/2010/main" val="21861709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105</a:t>
            </a:fld>
            <a:endParaRPr lang="en-GB"/>
          </a:p>
        </p:txBody>
      </p:sp>
    </p:spTree>
    <p:extLst>
      <p:ext uri="{BB962C8B-B14F-4D97-AF65-F5344CB8AC3E}">
        <p14:creationId xmlns:p14="http://schemas.microsoft.com/office/powerpoint/2010/main" val="22868605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106</a:t>
            </a:fld>
            <a:endParaRPr lang="en-GB"/>
          </a:p>
        </p:txBody>
      </p:sp>
    </p:spTree>
    <p:extLst>
      <p:ext uri="{BB962C8B-B14F-4D97-AF65-F5344CB8AC3E}">
        <p14:creationId xmlns:p14="http://schemas.microsoft.com/office/powerpoint/2010/main" val="334799936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107</a:t>
            </a:fld>
            <a:endParaRPr lang="en-GB"/>
          </a:p>
        </p:txBody>
      </p:sp>
    </p:spTree>
    <p:extLst>
      <p:ext uri="{BB962C8B-B14F-4D97-AF65-F5344CB8AC3E}">
        <p14:creationId xmlns:p14="http://schemas.microsoft.com/office/powerpoint/2010/main" val="40936169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108</a:t>
            </a:fld>
            <a:endParaRPr lang="en-GB"/>
          </a:p>
        </p:txBody>
      </p:sp>
    </p:spTree>
    <p:extLst>
      <p:ext uri="{BB962C8B-B14F-4D97-AF65-F5344CB8AC3E}">
        <p14:creationId xmlns:p14="http://schemas.microsoft.com/office/powerpoint/2010/main" val="40951587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109</a:t>
            </a:fld>
            <a:endParaRPr lang="en-GB"/>
          </a:p>
        </p:txBody>
      </p:sp>
    </p:spTree>
    <p:extLst>
      <p:ext uri="{BB962C8B-B14F-4D97-AF65-F5344CB8AC3E}">
        <p14:creationId xmlns:p14="http://schemas.microsoft.com/office/powerpoint/2010/main" val="2276777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81437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110</a:t>
            </a:fld>
            <a:endParaRPr lang="en-GB"/>
          </a:p>
        </p:txBody>
      </p:sp>
    </p:spTree>
    <p:extLst>
      <p:ext uri="{BB962C8B-B14F-4D97-AF65-F5344CB8AC3E}">
        <p14:creationId xmlns:p14="http://schemas.microsoft.com/office/powerpoint/2010/main" val="256946915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fontAlgn="base"/>
            <a:r>
              <a:rPr lang="en-GB" sz="1200" kern="1200">
                <a:solidFill>
                  <a:schemeClr val="tx1"/>
                </a:solidFill>
                <a:effectLst/>
                <a:latin typeface="+mn-lt"/>
                <a:ea typeface="+mn-ea"/>
                <a:cs typeface="+mn-cs"/>
              </a:rPr>
              <a:t>​</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6D375-87F2-4E88-AB39-03CF89DFCC0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083232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1DC35-57A8-401A-AED7-675C737576A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124644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a:solidFill>
                  <a:schemeClr val="tx1"/>
                </a:solidFill>
                <a:latin typeface="+mn-lt"/>
                <a:ea typeface="+mn-ea"/>
                <a:cs typeface="+mn-cs"/>
              </a:rPr>
              <a:t>Slide 3. The Ayrshire 5GIR vision: </a:t>
            </a:r>
            <a:r>
              <a:rPr lang="en-GB" sz="1200" b="0" i="0" u="none" strike="noStrike" kern="1200" baseline="0">
                <a:solidFill>
                  <a:schemeClr val="tx1"/>
                </a:solidFill>
                <a:latin typeface="+mn-lt"/>
                <a:ea typeface="+mn-ea"/>
                <a:cs typeface="+mn-cs"/>
              </a:rPr>
              <a:t>is to become the “UK’s premier manufacturing-focused 5G hub”, driven by five transformative principles: 1) technological excellence, 2) a thriving innovation ecosystem, 3) sustainable economic growth, 4) skills and talent development, and 5) influential investment strategies. </a:t>
            </a:r>
          </a:p>
          <a:p>
            <a:r>
              <a:rPr lang="en-GB" sz="1200" b="0" i="0" u="none" strike="noStrike" kern="1200" baseline="0">
                <a:solidFill>
                  <a:schemeClr val="tx1"/>
                </a:solidFill>
                <a:latin typeface="+mn-lt"/>
                <a:ea typeface="+mn-ea"/>
                <a:cs typeface="+mn-cs"/>
              </a:rPr>
              <a:t>3 strategic locations: the Digital Processing Manufacturing Centre (DPMC) in Irvine, the Aerospace Innovation Hub (AIH) in Prestwick, and the Ayrshire Innovation Park (AIP) in Moorfield, Kilmarnock</a:t>
            </a:r>
          </a:p>
          <a:p>
            <a:r>
              <a:rPr lang="en-GB" sz="1200" b="0" i="0" u="none" strike="noStrike" kern="1200" baseline="0">
                <a:solidFill>
                  <a:schemeClr val="tx1"/>
                </a:solidFill>
                <a:latin typeface="+mn-lt"/>
                <a:ea typeface="+mn-ea"/>
                <a:cs typeface="+mn-cs"/>
              </a:rPr>
              <a:t>Sit on Technical Advisory Board (TAG) as 5G experts, and 5GIR Project Board as key leadership role</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The Technical Advisory Group (TAG) will be instrumental in shaping the 5GIR and regional digital economy master plan by providing expert advice and strategic direction on integrating advanced technologies and innovative practices. Their role ensures that the 5GIR and master plan are visionary, technically feasible, and grounded in the latest technological advancements. By evaluating and recommending cutting-edge solutions, the TAG helps to:</a:t>
            </a:r>
          </a:p>
          <a:p>
            <a:r>
              <a:rPr lang="en-GB" sz="1200" b="1" i="0" u="none" strike="noStrike" kern="1200" baseline="0">
                <a:solidFill>
                  <a:schemeClr val="tx1"/>
                </a:solidFill>
                <a:latin typeface="+mn-lt"/>
                <a:ea typeface="+mn-ea"/>
                <a:cs typeface="+mn-cs"/>
              </a:rPr>
              <a:t>Ensure Technological Relevance</a:t>
            </a:r>
            <a:r>
              <a:rPr lang="en-GB" sz="1200" b="0" i="0" u="none" strike="noStrike" kern="1200" baseline="0">
                <a:solidFill>
                  <a:schemeClr val="tx1"/>
                </a:solidFill>
                <a:latin typeface="+mn-lt"/>
                <a:ea typeface="+mn-ea"/>
                <a:cs typeface="+mn-cs"/>
              </a:rPr>
              <a:t>: They keep the master plan aligned with the latest digital trends and technologies, ensuring that the economy leverages the most effective tools and practices.</a:t>
            </a:r>
          </a:p>
          <a:p>
            <a:r>
              <a:rPr lang="en-GB" sz="1200" b="1" i="0" u="none" strike="noStrike" kern="1200" baseline="0">
                <a:solidFill>
                  <a:schemeClr val="tx1"/>
                </a:solidFill>
                <a:latin typeface="+mn-lt"/>
                <a:ea typeface="+mn-ea"/>
                <a:cs typeface="+mn-cs"/>
              </a:rPr>
              <a:t>Mitigate Risks</a:t>
            </a:r>
            <a:r>
              <a:rPr lang="en-GB" sz="1200" b="0" i="0" u="none" strike="noStrike" kern="1200" baseline="0">
                <a:solidFill>
                  <a:schemeClr val="tx1"/>
                </a:solidFill>
                <a:latin typeface="+mn-lt"/>
                <a:ea typeface="+mn-ea"/>
                <a:cs typeface="+mn-cs"/>
              </a:rPr>
              <a:t>: By reviewing and assessing technical proposals and projects, the TAG helps to identify potential risks and technical challenges early in the planning process, allowing for pre-emptive solutions or adjustments that enhance the plan’s success.</a:t>
            </a:r>
          </a:p>
          <a:p>
            <a:r>
              <a:rPr lang="en-GB" sz="1200" b="1" i="0" u="none" strike="noStrike" kern="1200" baseline="0">
                <a:solidFill>
                  <a:schemeClr val="tx1"/>
                </a:solidFill>
                <a:latin typeface="+mn-lt"/>
                <a:ea typeface="+mn-ea"/>
                <a:cs typeface="+mn-cs"/>
              </a:rPr>
              <a:t>Boost Innovation</a:t>
            </a:r>
            <a:r>
              <a:rPr lang="en-GB" sz="1200" b="0" i="0" u="none" strike="noStrike" kern="1200" baseline="0">
                <a:solidFill>
                  <a:schemeClr val="tx1"/>
                </a:solidFill>
                <a:latin typeface="+mn-lt"/>
                <a:ea typeface="+mn-ea"/>
                <a:cs typeface="+mn-cs"/>
              </a:rPr>
              <a:t>: TAG members often bring diverse perspectives and expertise, fostering an innovation environment. Their insights can lead to innovative approaches that drive economic growth and competitiveness.</a:t>
            </a:r>
          </a:p>
          <a:p>
            <a:r>
              <a:rPr lang="en-GB" sz="1200" b="1" i="0" u="none" strike="noStrike" kern="1200" baseline="0">
                <a:solidFill>
                  <a:schemeClr val="tx1"/>
                </a:solidFill>
                <a:latin typeface="+mn-lt"/>
                <a:ea typeface="+mn-ea"/>
                <a:cs typeface="+mn-cs"/>
              </a:rPr>
              <a:t>Enhance Implementation</a:t>
            </a:r>
            <a:r>
              <a:rPr lang="en-GB" sz="1200" b="0" i="0" u="none" strike="noStrike" kern="1200" baseline="0">
                <a:solidFill>
                  <a:schemeClr val="tx1"/>
                </a:solidFill>
                <a:latin typeface="+mn-lt"/>
                <a:ea typeface="+mn-ea"/>
                <a:cs typeface="+mn-cs"/>
              </a:rPr>
              <a:t>: With their technical expertise, the TAG can guide the practical aspects of implementing digital strategies, ensuring that projects under the digital economy master plan are executed efficiently and successfully.</a:t>
            </a:r>
          </a:p>
          <a:p>
            <a:r>
              <a:rPr lang="en-GB" sz="1200" b="1" i="0" u="none" strike="noStrike" kern="1200" baseline="0">
                <a:solidFill>
                  <a:schemeClr val="tx1"/>
                </a:solidFill>
                <a:latin typeface="+mn-lt"/>
                <a:ea typeface="+mn-ea"/>
                <a:cs typeface="+mn-cs"/>
              </a:rPr>
              <a:t>Stakeholder Confidence</a:t>
            </a:r>
            <a:r>
              <a:rPr lang="en-GB" sz="1200" b="0" i="0" u="none" strike="noStrike" kern="1200" baseline="0">
                <a:solidFill>
                  <a:schemeClr val="tx1"/>
                </a:solidFill>
                <a:latin typeface="+mn-lt"/>
                <a:ea typeface="+mn-ea"/>
                <a:cs typeface="+mn-cs"/>
              </a:rPr>
              <a:t>: Their involvement reassures stakeholders that the digital economy master plan is designed on a solid technical foundation, increasing confidence among investors, businesses, and the public.</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1AF3E-A3C0-4E60-9E94-75CC577BD78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334423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a:solidFill>
                  <a:schemeClr val="tx1"/>
                </a:solidFill>
                <a:latin typeface="+mn-lt"/>
                <a:ea typeface="+mn-ea"/>
                <a:cs typeface="+mn-cs"/>
              </a:rPr>
              <a:t>Slide 3. The Ayrshire 5GIR vision: </a:t>
            </a:r>
            <a:r>
              <a:rPr lang="en-GB" sz="1200" b="0" i="0" u="none" strike="noStrike" kern="1200" baseline="0">
                <a:solidFill>
                  <a:schemeClr val="tx1"/>
                </a:solidFill>
                <a:latin typeface="+mn-lt"/>
                <a:ea typeface="+mn-ea"/>
                <a:cs typeface="+mn-cs"/>
              </a:rPr>
              <a:t>is to become the “UK’s premier manufacturing-focused 5G hub”, driven by five transformative principles: 1) technological excellence, 2) a thriving innovation ecosystem, 3) sustainable economic growth, 4) skills and talent development, and 5) influential investment strategies. </a:t>
            </a:r>
          </a:p>
          <a:p>
            <a:r>
              <a:rPr lang="en-GB" sz="1200" b="0" i="0" u="none" strike="noStrike" kern="1200" baseline="0">
                <a:solidFill>
                  <a:schemeClr val="tx1"/>
                </a:solidFill>
                <a:latin typeface="+mn-lt"/>
                <a:ea typeface="+mn-ea"/>
                <a:cs typeface="+mn-cs"/>
              </a:rPr>
              <a:t>3 strategic locations: the Digital Processing Manufacturing Centre (DPMC) in Irvine, the Aerospace Innovation Hub (AIH) in Prestwick, and the Ayrshire Innovation Park (AIP) in Moorfield, Kilmarnock</a:t>
            </a:r>
          </a:p>
          <a:p>
            <a:r>
              <a:rPr lang="en-GB" sz="1200" b="0" i="0" u="none" strike="noStrike" kern="1200" baseline="0">
                <a:solidFill>
                  <a:schemeClr val="tx1"/>
                </a:solidFill>
                <a:latin typeface="+mn-lt"/>
                <a:ea typeface="+mn-ea"/>
                <a:cs typeface="+mn-cs"/>
              </a:rPr>
              <a:t>Sit on Technical Advisory Board (TAG) as 5G experts, and 5GIR Project Board as key leadership role</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The Technical Advisory Group (TAG) will be instrumental in shaping the 5GIR and regional digital economy master plan by providing expert advice and strategic direction on integrating advanced technologies and innovative practices. Their role ensures that the 5GIR and master plan are visionary, technically feasible, and grounded in the latest technological advancements. By evaluating and recommending cutting-edge solutions, the TAG helps to:</a:t>
            </a:r>
          </a:p>
          <a:p>
            <a:r>
              <a:rPr lang="en-GB" sz="1200" b="1" i="0" u="none" strike="noStrike" kern="1200" baseline="0">
                <a:solidFill>
                  <a:schemeClr val="tx1"/>
                </a:solidFill>
                <a:latin typeface="+mn-lt"/>
                <a:ea typeface="+mn-ea"/>
                <a:cs typeface="+mn-cs"/>
              </a:rPr>
              <a:t>Ensure Technological Relevance</a:t>
            </a:r>
            <a:r>
              <a:rPr lang="en-GB" sz="1200" b="0" i="0" u="none" strike="noStrike" kern="1200" baseline="0">
                <a:solidFill>
                  <a:schemeClr val="tx1"/>
                </a:solidFill>
                <a:latin typeface="+mn-lt"/>
                <a:ea typeface="+mn-ea"/>
                <a:cs typeface="+mn-cs"/>
              </a:rPr>
              <a:t>: They keep the master plan aligned with the latest digital trends and technologies, ensuring that the economy leverages the most effective tools and practices.</a:t>
            </a:r>
          </a:p>
          <a:p>
            <a:r>
              <a:rPr lang="en-GB" sz="1200" b="1" i="0" u="none" strike="noStrike" kern="1200" baseline="0">
                <a:solidFill>
                  <a:schemeClr val="tx1"/>
                </a:solidFill>
                <a:latin typeface="+mn-lt"/>
                <a:ea typeface="+mn-ea"/>
                <a:cs typeface="+mn-cs"/>
              </a:rPr>
              <a:t>Mitigate Risks</a:t>
            </a:r>
            <a:r>
              <a:rPr lang="en-GB" sz="1200" b="0" i="0" u="none" strike="noStrike" kern="1200" baseline="0">
                <a:solidFill>
                  <a:schemeClr val="tx1"/>
                </a:solidFill>
                <a:latin typeface="+mn-lt"/>
                <a:ea typeface="+mn-ea"/>
                <a:cs typeface="+mn-cs"/>
              </a:rPr>
              <a:t>: By reviewing and assessing technical proposals and projects, the TAG helps to identify potential risks and technical challenges early in the planning process, allowing for pre-emptive solutions or adjustments that enhance the plan’s success.</a:t>
            </a:r>
          </a:p>
          <a:p>
            <a:r>
              <a:rPr lang="en-GB" sz="1200" b="1" i="0" u="none" strike="noStrike" kern="1200" baseline="0">
                <a:solidFill>
                  <a:schemeClr val="tx1"/>
                </a:solidFill>
                <a:latin typeface="+mn-lt"/>
                <a:ea typeface="+mn-ea"/>
                <a:cs typeface="+mn-cs"/>
              </a:rPr>
              <a:t>Boost Innovation</a:t>
            </a:r>
            <a:r>
              <a:rPr lang="en-GB" sz="1200" b="0" i="0" u="none" strike="noStrike" kern="1200" baseline="0">
                <a:solidFill>
                  <a:schemeClr val="tx1"/>
                </a:solidFill>
                <a:latin typeface="+mn-lt"/>
                <a:ea typeface="+mn-ea"/>
                <a:cs typeface="+mn-cs"/>
              </a:rPr>
              <a:t>: TAG members often bring diverse perspectives and expertise, fostering an innovation environment. Their insights can lead to innovative approaches that drive economic growth and competitiveness.</a:t>
            </a:r>
          </a:p>
          <a:p>
            <a:r>
              <a:rPr lang="en-GB" sz="1200" b="1" i="0" u="none" strike="noStrike" kern="1200" baseline="0">
                <a:solidFill>
                  <a:schemeClr val="tx1"/>
                </a:solidFill>
                <a:latin typeface="+mn-lt"/>
                <a:ea typeface="+mn-ea"/>
                <a:cs typeface="+mn-cs"/>
              </a:rPr>
              <a:t>Enhance Implementation</a:t>
            </a:r>
            <a:r>
              <a:rPr lang="en-GB" sz="1200" b="0" i="0" u="none" strike="noStrike" kern="1200" baseline="0">
                <a:solidFill>
                  <a:schemeClr val="tx1"/>
                </a:solidFill>
                <a:latin typeface="+mn-lt"/>
                <a:ea typeface="+mn-ea"/>
                <a:cs typeface="+mn-cs"/>
              </a:rPr>
              <a:t>: With their technical expertise, the TAG can guide the practical aspects of implementing digital strategies, ensuring that projects under the digital economy master plan are executed efficiently and successfully.</a:t>
            </a:r>
          </a:p>
          <a:p>
            <a:r>
              <a:rPr lang="en-GB" sz="1200" b="1" i="0" u="none" strike="noStrike" kern="1200" baseline="0">
                <a:solidFill>
                  <a:schemeClr val="tx1"/>
                </a:solidFill>
                <a:latin typeface="+mn-lt"/>
                <a:ea typeface="+mn-ea"/>
                <a:cs typeface="+mn-cs"/>
              </a:rPr>
              <a:t>Stakeholder Confidence</a:t>
            </a:r>
            <a:r>
              <a:rPr lang="en-GB" sz="1200" b="0" i="0" u="none" strike="noStrike" kern="1200" baseline="0">
                <a:solidFill>
                  <a:schemeClr val="tx1"/>
                </a:solidFill>
                <a:latin typeface="+mn-lt"/>
                <a:ea typeface="+mn-ea"/>
                <a:cs typeface="+mn-cs"/>
              </a:rPr>
              <a:t>: Their involvement reassures stakeholders that the digital economy master plan is designed on a solid technical foundation, increasing confidence among investors, businesses, and the public.</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1AF3E-A3C0-4E60-9E94-75CC577BD78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225881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a:solidFill>
                  <a:schemeClr val="tx1"/>
                </a:solidFill>
                <a:latin typeface="+mn-lt"/>
                <a:ea typeface="+mn-ea"/>
                <a:cs typeface="+mn-cs"/>
              </a:rPr>
              <a:t>Slide 3. The Ayrshire 5GIR vision: </a:t>
            </a:r>
            <a:r>
              <a:rPr lang="en-GB" sz="1200" b="0" i="0" u="none" strike="noStrike" kern="1200" baseline="0">
                <a:solidFill>
                  <a:schemeClr val="tx1"/>
                </a:solidFill>
                <a:latin typeface="+mn-lt"/>
                <a:ea typeface="+mn-ea"/>
                <a:cs typeface="+mn-cs"/>
              </a:rPr>
              <a:t>is to become the “UK’s premier manufacturing-focused 5G hub”, driven by five transformative principles: 1) technological excellence, 2) a thriving innovation ecosystem, 3) sustainable economic growth, 4) skills and talent development, and 5) influential investment strategies. </a:t>
            </a:r>
          </a:p>
          <a:p>
            <a:r>
              <a:rPr lang="en-GB" sz="1200" b="0" i="0" u="none" strike="noStrike" kern="1200" baseline="0">
                <a:solidFill>
                  <a:schemeClr val="tx1"/>
                </a:solidFill>
                <a:latin typeface="+mn-lt"/>
                <a:ea typeface="+mn-ea"/>
                <a:cs typeface="+mn-cs"/>
              </a:rPr>
              <a:t>3 strategic locations: the Digital Processing Manufacturing Centre (DPMC) in Irvine, the Aerospace Innovation Hub (AIH) in Prestwick, and the Ayrshire Innovation Park (AIP) in Moorfield, Kilmarnock</a:t>
            </a:r>
          </a:p>
          <a:p>
            <a:r>
              <a:rPr lang="en-GB" sz="1200" b="0" i="0" u="none" strike="noStrike" kern="1200" baseline="0">
                <a:solidFill>
                  <a:schemeClr val="tx1"/>
                </a:solidFill>
                <a:latin typeface="+mn-lt"/>
                <a:ea typeface="+mn-ea"/>
                <a:cs typeface="+mn-cs"/>
              </a:rPr>
              <a:t>Sit on Technical Advisory Board (TAG) as 5G experts, and 5GIR Project Board as key leadership role</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The Technical Advisory Group (TAG) will be instrumental in shaping the 5GIR and regional digital economy master plan by providing expert advice and strategic direction on integrating advanced technologies and innovative practices. Their role ensures that the 5GIR and master plan are visionary, technically feasible, and grounded in the latest technological advancements. By evaluating and recommending cutting-edge solutions, the TAG helps to:</a:t>
            </a:r>
          </a:p>
          <a:p>
            <a:r>
              <a:rPr lang="en-GB" sz="1200" b="1" i="0" u="none" strike="noStrike" kern="1200" baseline="0">
                <a:solidFill>
                  <a:schemeClr val="tx1"/>
                </a:solidFill>
                <a:latin typeface="+mn-lt"/>
                <a:ea typeface="+mn-ea"/>
                <a:cs typeface="+mn-cs"/>
              </a:rPr>
              <a:t>Ensure Technological Relevance</a:t>
            </a:r>
            <a:r>
              <a:rPr lang="en-GB" sz="1200" b="0" i="0" u="none" strike="noStrike" kern="1200" baseline="0">
                <a:solidFill>
                  <a:schemeClr val="tx1"/>
                </a:solidFill>
                <a:latin typeface="+mn-lt"/>
                <a:ea typeface="+mn-ea"/>
                <a:cs typeface="+mn-cs"/>
              </a:rPr>
              <a:t>: They keep the master plan aligned with the latest digital trends and technologies, ensuring that the economy leverages the most effective tools and practices.</a:t>
            </a:r>
          </a:p>
          <a:p>
            <a:r>
              <a:rPr lang="en-GB" sz="1200" b="1" i="0" u="none" strike="noStrike" kern="1200" baseline="0">
                <a:solidFill>
                  <a:schemeClr val="tx1"/>
                </a:solidFill>
                <a:latin typeface="+mn-lt"/>
                <a:ea typeface="+mn-ea"/>
                <a:cs typeface="+mn-cs"/>
              </a:rPr>
              <a:t>Mitigate Risks</a:t>
            </a:r>
            <a:r>
              <a:rPr lang="en-GB" sz="1200" b="0" i="0" u="none" strike="noStrike" kern="1200" baseline="0">
                <a:solidFill>
                  <a:schemeClr val="tx1"/>
                </a:solidFill>
                <a:latin typeface="+mn-lt"/>
                <a:ea typeface="+mn-ea"/>
                <a:cs typeface="+mn-cs"/>
              </a:rPr>
              <a:t>: By reviewing and assessing technical proposals and projects, the TAG helps to identify potential risks and technical challenges early in the planning process, allowing for pre-emptive solutions or adjustments that enhance the plan’s success.</a:t>
            </a:r>
          </a:p>
          <a:p>
            <a:r>
              <a:rPr lang="en-GB" sz="1200" b="1" i="0" u="none" strike="noStrike" kern="1200" baseline="0">
                <a:solidFill>
                  <a:schemeClr val="tx1"/>
                </a:solidFill>
                <a:latin typeface="+mn-lt"/>
                <a:ea typeface="+mn-ea"/>
                <a:cs typeface="+mn-cs"/>
              </a:rPr>
              <a:t>Boost Innovation</a:t>
            </a:r>
            <a:r>
              <a:rPr lang="en-GB" sz="1200" b="0" i="0" u="none" strike="noStrike" kern="1200" baseline="0">
                <a:solidFill>
                  <a:schemeClr val="tx1"/>
                </a:solidFill>
                <a:latin typeface="+mn-lt"/>
                <a:ea typeface="+mn-ea"/>
                <a:cs typeface="+mn-cs"/>
              </a:rPr>
              <a:t>: TAG members often bring diverse perspectives and expertise, fostering an innovation environment. Their insights can lead to innovative approaches that drive economic growth and competitiveness.</a:t>
            </a:r>
          </a:p>
          <a:p>
            <a:r>
              <a:rPr lang="en-GB" sz="1200" b="1" i="0" u="none" strike="noStrike" kern="1200" baseline="0">
                <a:solidFill>
                  <a:schemeClr val="tx1"/>
                </a:solidFill>
                <a:latin typeface="+mn-lt"/>
                <a:ea typeface="+mn-ea"/>
                <a:cs typeface="+mn-cs"/>
              </a:rPr>
              <a:t>Enhance Implementation</a:t>
            </a:r>
            <a:r>
              <a:rPr lang="en-GB" sz="1200" b="0" i="0" u="none" strike="noStrike" kern="1200" baseline="0">
                <a:solidFill>
                  <a:schemeClr val="tx1"/>
                </a:solidFill>
                <a:latin typeface="+mn-lt"/>
                <a:ea typeface="+mn-ea"/>
                <a:cs typeface="+mn-cs"/>
              </a:rPr>
              <a:t>: With their technical expertise, the TAG can guide the practical aspects of implementing digital strategies, ensuring that projects under the digital economy master plan are executed efficiently and successfully.</a:t>
            </a:r>
          </a:p>
          <a:p>
            <a:r>
              <a:rPr lang="en-GB" sz="1200" b="1" i="0" u="none" strike="noStrike" kern="1200" baseline="0">
                <a:solidFill>
                  <a:schemeClr val="tx1"/>
                </a:solidFill>
                <a:latin typeface="+mn-lt"/>
                <a:ea typeface="+mn-ea"/>
                <a:cs typeface="+mn-cs"/>
              </a:rPr>
              <a:t>Stakeholder Confidence</a:t>
            </a:r>
            <a:r>
              <a:rPr lang="en-GB" sz="1200" b="0" i="0" u="none" strike="noStrike" kern="1200" baseline="0">
                <a:solidFill>
                  <a:schemeClr val="tx1"/>
                </a:solidFill>
                <a:latin typeface="+mn-lt"/>
                <a:ea typeface="+mn-ea"/>
                <a:cs typeface="+mn-cs"/>
              </a:rPr>
              <a:t>: Their involvement reassures stakeholders that the digital economy master plan is designed on a solid technical foundation, increasing confidence among investors, businesses, and the public.</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1AF3E-A3C0-4E60-9E94-75CC577BD78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73374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a:solidFill>
                  <a:schemeClr val="tx1"/>
                </a:solidFill>
                <a:latin typeface="+mn-lt"/>
                <a:ea typeface="+mn-ea"/>
                <a:cs typeface="+mn-cs"/>
              </a:rPr>
              <a:t>Slide 3. The Ayrshire 5GIR vision: </a:t>
            </a:r>
            <a:r>
              <a:rPr lang="en-GB" sz="1200" b="0" i="0" u="none" strike="noStrike" kern="1200" baseline="0">
                <a:solidFill>
                  <a:schemeClr val="tx1"/>
                </a:solidFill>
                <a:latin typeface="+mn-lt"/>
                <a:ea typeface="+mn-ea"/>
                <a:cs typeface="+mn-cs"/>
              </a:rPr>
              <a:t>is to become the “UK’s premier manufacturing-focused 5G hub”, driven by five transformative principles: 1) technological excellence, 2) a thriving innovation ecosystem, 3) sustainable economic growth, 4) skills and talent development, and 5) influential investment strategies. </a:t>
            </a:r>
          </a:p>
          <a:p>
            <a:r>
              <a:rPr lang="en-GB" sz="1200" b="0" i="0" u="none" strike="noStrike" kern="1200" baseline="0">
                <a:solidFill>
                  <a:schemeClr val="tx1"/>
                </a:solidFill>
                <a:latin typeface="+mn-lt"/>
                <a:ea typeface="+mn-ea"/>
                <a:cs typeface="+mn-cs"/>
              </a:rPr>
              <a:t>3 strategic locations: the Digital Processing Manufacturing Centre (DPMC) in Irvine, the Aerospace Innovation Hub (AIH) in Prestwick, and the Ayrshire Innovation Park (AIP) in Moorfield, Kilmarnock</a:t>
            </a:r>
          </a:p>
          <a:p>
            <a:r>
              <a:rPr lang="en-GB" sz="1200" b="0" i="0" u="none" strike="noStrike" kern="1200" baseline="0">
                <a:solidFill>
                  <a:schemeClr val="tx1"/>
                </a:solidFill>
                <a:latin typeface="+mn-lt"/>
                <a:ea typeface="+mn-ea"/>
                <a:cs typeface="+mn-cs"/>
              </a:rPr>
              <a:t>Sit on Technical Advisory Board (TAG) as 5G experts, and 5GIR Project Board as key leadership role</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The Technical Advisory Group (TAG) will be instrumental in shaping the 5GIR and regional digital economy master plan by providing expert advice and strategic direction on integrating advanced technologies and innovative practices. Their role ensures that the 5GIR and master plan are visionary, technically feasible, and grounded in the latest technological advancements. By evaluating and recommending cutting-edge solutions, the TAG helps to:</a:t>
            </a:r>
          </a:p>
          <a:p>
            <a:r>
              <a:rPr lang="en-GB" sz="1200" b="1" i="0" u="none" strike="noStrike" kern="1200" baseline="0">
                <a:solidFill>
                  <a:schemeClr val="tx1"/>
                </a:solidFill>
                <a:latin typeface="+mn-lt"/>
                <a:ea typeface="+mn-ea"/>
                <a:cs typeface="+mn-cs"/>
              </a:rPr>
              <a:t>Ensure Technological Relevance</a:t>
            </a:r>
            <a:r>
              <a:rPr lang="en-GB" sz="1200" b="0" i="0" u="none" strike="noStrike" kern="1200" baseline="0">
                <a:solidFill>
                  <a:schemeClr val="tx1"/>
                </a:solidFill>
                <a:latin typeface="+mn-lt"/>
                <a:ea typeface="+mn-ea"/>
                <a:cs typeface="+mn-cs"/>
              </a:rPr>
              <a:t>: They keep the master plan aligned with the latest digital trends and technologies, ensuring that the economy leverages the most effective tools and practices.</a:t>
            </a:r>
          </a:p>
          <a:p>
            <a:r>
              <a:rPr lang="en-GB" sz="1200" b="1" i="0" u="none" strike="noStrike" kern="1200" baseline="0">
                <a:solidFill>
                  <a:schemeClr val="tx1"/>
                </a:solidFill>
                <a:latin typeface="+mn-lt"/>
                <a:ea typeface="+mn-ea"/>
                <a:cs typeface="+mn-cs"/>
              </a:rPr>
              <a:t>Mitigate Risks</a:t>
            </a:r>
            <a:r>
              <a:rPr lang="en-GB" sz="1200" b="0" i="0" u="none" strike="noStrike" kern="1200" baseline="0">
                <a:solidFill>
                  <a:schemeClr val="tx1"/>
                </a:solidFill>
                <a:latin typeface="+mn-lt"/>
                <a:ea typeface="+mn-ea"/>
                <a:cs typeface="+mn-cs"/>
              </a:rPr>
              <a:t>: By reviewing and assessing technical proposals and projects, the TAG helps to identify potential risks and technical challenges early in the planning process, allowing for pre-emptive solutions or adjustments that enhance the plan’s success.</a:t>
            </a:r>
          </a:p>
          <a:p>
            <a:r>
              <a:rPr lang="en-GB" sz="1200" b="1" i="0" u="none" strike="noStrike" kern="1200" baseline="0">
                <a:solidFill>
                  <a:schemeClr val="tx1"/>
                </a:solidFill>
                <a:latin typeface="+mn-lt"/>
                <a:ea typeface="+mn-ea"/>
                <a:cs typeface="+mn-cs"/>
              </a:rPr>
              <a:t>Boost Innovation</a:t>
            </a:r>
            <a:r>
              <a:rPr lang="en-GB" sz="1200" b="0" i="0" u="none" strike="noStrike" kern="1200" baseline="0">
                <a:solidFill>
                  <a:schemeClr val="tx1"/>
                </a:solidFill>
                <a:latin typeface="+mn-lt"/>
                <a:ea typeface="+mn-ea"/>
                <a:cs typeface="+mn-cs"/>
              </a:rPr>
              <a:t>: TAG members often bring diverse perspectives and expertise, fostering an innovation environment. Their insights can lead to innovative approaches that drive economic growth and competitiveness.</a:t>
            </a:r>
          </a:p>
          <a:p>
            <a:r>
              <a:rPr lang="en-GB" sz="1200" b="1" i="0" u="none" strike="noStrike" kern="1200" baseline="0">
                <a:solidFill>
                  <a:schemeClr val="tx1"/>
                </a:solidFill>
                <a:latin typeface="+mn-lt"/>
                <a:ea typeface="+mn-ea"/>
                <a:cs typeface="+mn-cs"/>
              </a:rPr>
              <a:t>Enhance Implementation</a:t>
            </a:r>
            <a:r>
              <a:rPr lang="en-GB" sz="1200" b="0" i="0" u="none" strike="noStrike" kern="1200" baseline="0">
                <a:solidFill>
                  <a:schemeClr val="tx1"/>
                </a:solidFill>
                <a:latin typeface="+mn-lt"/>
                <a:ea typeface="+mn-ea"/>
                <a:cs typeface="+mn-cs"/>
              </a:rPr>
              <a:t>: With their technical expertise, the TAG can guide the practical aspects of implementing digital strategies, ensuring that projects under the digital economy master plan are executed efficiently and successfully.</a:t>
            </a:r>
          </a:p>
          <a:p>
            <a:r>
              <a:rPr lang="en-GB" sz="1200" b="1" i="0" u="none" strike="noStrike" kern="1200" baseline="0">
                <a:solidFill>
                  <a:schemeClr val="tx1"/>
                </a:solidFill>
                <a:latin typeface="+mn-lt"/>
                <a:ea typeface="+mn-ea"/>
                <a:cs typeface="+mn-cs"/>
              </a:rPr>
              <a:t>Stakeholder Confidence</a:t>
            </a:r>
            <a:r>
              <a:rPr lang="en-GB" sz="1200" b="0" i="0" u="none" strike="noStrike" kern="1200" baseline="0">
                <a:solidFill>
                  <a:schemeClr val="tx1"/>
                </a:solidFill>
                <a:latin typeface="+mn-lt"/>
                <a:ea typeface="+mn-ea"/>
                <a:cs typeface="+mn-cs"/>
              </a:rPr>
              <a:t>: Their involvement reassures stakeholders that the digital economy master plan is designed on a solid technical foundation, increasing confidence among investors, businesses, and the public.</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1AF3E-A3C0-4E60-9E94-75CC577BD78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787752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117</a:t>
            </a:fld>
            <a:endParaRPr lang="en-GB"/>
          </a:p>
        </p:txBody>
      </p:sp>
    </p:spTree>
    <p:extLst>
      <p:ext uri="{BB962C8B-B14F-4D97-AF65-F5344CB8AC3E}">
        <p14:creationId xmlns:p14="http://schemas.microsoft.com/office/powerpoint/2010/main" val="295099567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118</a:t>
            </a:fld>
            <a:endParaRPr lang="en-GB"/>
          </a:p>
        </p:txBody>
      </p:sp>
    </p:spTree>
    <p:extLst>
      <p:ext uri="{BB962C8B-B14F-4D97-AF65-F5344CB8AC3E}">
        <p14:creationId xmlns:p14="http://schemas.microsoft.com/office/powerpoint/2010/main" val="23458750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119</a:t>
            </a:fld>
            <a:endParaRPr lang="en-GB"/>
          </a:p>
        </p:txBody>
      </p:sp>
    </p:spTree>
    <p:extLst>
      <p:ext uri="{BB962C8B-B14F-4D97-AF65-F5344CB8AC3E}">
        <p14:creationId xmlns:p14="http://schemas.microsoft.com/office/powerpoint/2010/main" val="3508557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69019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13B8D9-E454-1E4A-BB8A-3D304A3417B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195133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121</a:t>
            </a:fld>
            <a:endParaRPr lang="en-GB"/>
          </a:p>
        </p:txBody>
      </p:sp>
    </p:spTree>
    <p:extLst>
      <p:ext uri="{BB962C8B-B14F-4D97-AF65-F5344CB8AC3E}">
        <p14:creationId xmlns:p14="http://schemas.microsoft.com/office/powerpoint/2010/main" val="244903368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122</a:t>
            </a:fld>
            <a:endParaRPr lang="en-GB"/>
          </a:p>
        </p:txBody>
      </p:sp>
    </p:spTree>
    <p:extLst>
      <p:ext uri="{BB962C8B-B14F-4D97-AF65-F5344CB8AC3E}">
        <p14:creationId xmlns:p14="http://schemas.microsoft.com/office/powerpoint/2010/main" val="318173415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123</a:t>
            </a:fld>
            <a:endParaRPr lang="en-GB"/>
          </a:p>
        </p:txBody>
      </p:sp>
    </p:spTree>
    <p:extLst>
      <p:ext uri="{BB962C8B-B14F-4D97-AF65-F5344CB8AC3E}">
        <p14:creationId xmlns:p14="http://schemas.microsoft.com/office/powerpoint/2010/main" val="46322358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124</a:t>
            </a:fld>
            <a:endParaRPr lang="en-GB"/>
          </a:p>
        </p:txBody>
      </p:sp>
    </p:spTree>
    <p:extLst>
      <p:ext uri="{BB962C8B-B14F-4D97-AF65-F5344CB8AC3E}">
        <p14:creationId xmlns:p14="http://schemas.microsoft.com/office/powerpoint/2010/main" val="41128137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125</a:t>
            </a:fld>
            <a:endParaRPr lang="en-GB"/>
          </a:p>
        </p:txBody>
      </p:sp>
    </p:spTree>
    <p:extLst>
      <p:ext uri="{BB962C8B-B14F-4D97-AF65-F5344CB8AC3E}">
        <p14:creationId xmlns:p14="http://schemas.microsoft.com/office/powerpoint/2010/main" val="32967794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126</a:t>
            </a:fld>
            <a:endParaRPr lang="en-GB"/>
          </a:p>
        </p:txBody>
      </p:sp>
    </p:spTree>
    <p:extLst>
      <p:ext uri="{BB962C8B-B14F-4D97-AF65-F5344CB8AC3E}">
        <p14:creationId xmlns:p14="http://schemas.microsoft.com/office/powerpoint/2010/main" val="13276774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0170">
              <a:lnSpc>
                <a:spcPct val="150000"/>
              </a:lnSpc>
              <a:spcAft>
                <a:spcPts val="300"/>
              </a:spcAft>
            </a:pPr>
            <a:r>
              <a:rPr lang="en-GB" sz="1200" b="0" i="0">
                <a:solidFill>
                  <a:srgbClr val="3C3C3B"/>
                </a:solidFill>
                <a:effectLst/>
                <a:latin typeface="Hind Light" panose="02000000000000000000" pitchFamily="2" charset="0"/>
                <a:ea typeface="Calibri" panose="020F0502020204030204" pitchFamily="34" charset="0"/>
                <a:cs typeface="Arial" panose="020B0604020202020204" pitchFamily="34" charset="0"/>
              </a:rPr>
              <a:t>‘Ayrshire Digital Economy: 5G Innovation Region’ is Ayrshire’s flagship project driving connectivity innovation and adoption across the region. </a:t>
            </a:r>
            <a:endParaRPr lang="en-GB" sz="1200" b="1" i="1">
              <a:solidFill>
                <a:srgbClr val="109DC1"/>
              </a:solidFill>
              <a:effectLst/>
              <a:latin typeface="Hind Light" panose="02000000000000000000" pitchFamily="2" charset="0"/>
              <a:ea typeface="Calibri" panose="020F0502020204030204" pitchFamily="34" charset="0"/>
              <a:cs typeface="Arial" panose="020B0604020202020204" pitchFamily="34" charset="0"/>
            </a:endParaRPr>
          </a:p>
          <a:p>
            <a:pPr marL="90170">
              <a:lnSpc>
                <a:spcPct val="150000"/>
              </a:lnSpc>
              <a:spcAft>
                <a:spcPts val="300"/>
              </a:spcAft>
            </a:pPr>
            <a:r>
              <a:rPr lang="en-GB" sz="1200" b="0" i="0">
                <a:solidFill>
                  <a:srgbClr val="3C3C3B"/>
                </a:solidFill>
                <a:effectLst/>
                <a:latin typeface="Hind Light" panose="02000000000000000000" pitchFamily="2" charset="0"/>
                <a:ea typeface="Calibri" panose="020F0502020204030204" pitchFamily="34" charset="0"/>
                <a:cs typeface="Arial" panose="020B0604020202020204" pitchFamily="34" charset="0"/>
              </a:rPr>
              <a:t> </a:t>
            </a:r>
            <a:endParaRPr lang="en-GB" sz="1200" b="1" i="1">
              <a:solidFill>
                <a:srgbClr val="109DC1"/>
              </a:solidFill>
              <a:effectLst/>
              <a:latin typeface="Hind Light" panose="02000000000000000000" pitchFamily="2" charset="0"/>
              <a:ea typeface="Calibri" panose="020F0502020204030204" pitchFamily="34" charset="0"/>
              <a:cs typeface="Arial" panose="020B0604020202020204" pitchFamily="34" charset="0"/>
            </a:endParaRPr>
          </a:p>
          <a:p>
            <a:pPr marL="90170">
              <a:lnSpc>
                <a:spcPct val="150000"/>
              </a:lnSpc>
              <a:spcAft>
                <a:spcPts val="300"/>
              </a:spcAft>
            </a:pPr>
            <a:r>
              <a:rPr lang="en-GB" sz="1200" b="0" i="0">
                <a:solidFill>
                  <a:srgbClr val="3C3C3B"/>
                </a:solidFill>
                <a:effectLst/>
                <a:latin typeface="Hind Light" panose="02000000000000000000" pitchFamily="2" charset="0"/>
                <a:ea typeface="Calibri" panose="020F0502020204030204" pitchFamily="34" charset="0"/>
                <a:cs typeface="Arial" panose="020B0604020202020204" pitchFamily="34" charset="0"/>
              </a:rPr>
              <a:t>Funded by Department of Science, Technology and Innovation, this new project is being delivered by the three Ayrshire councils: North, South and East, and is supported by partners across education, technology, process manufacturing, aerospace, mobile and tourism industries.</a:t>
            </a:r>
            <a:endParaRPr lang="en-GB" sz="1200" b="1" i="1">
              <a:solidFill>
                <a:srgbClr val="109DC1"/>
              </a:solidFill>
              <a:effectLst/>
              <a:latin typeface="Hind Light" panose="02000000000000000000" pitchFamily="2" charset="0"/>
              <a:ea typeface="Calibri" panose="020F0502020204030204" pitchFamily="34" charset="0"/>
              <a:cs typeface="Arial" panose="020B0604020202020204" pitchFamily="34" charset="0"/>
            </a:endParaRPr>
          </a:p>
          <a:p>
            <a:pPr>
              <a:lnSpc>
                <a:spcPct val="150000"/>
              </a:lnSpc>
              <a:spcAft>
                <a:spcPts val="300"/>
              </a:spcAft>
            </a:pPr>
            <a:r>
              <a:rPr lang="en-GB" sz="1200" b="0" i="0">
                <a:solidFill>
                  <a:srgbClr val="3C3C3B"/>
                </a:solidFill>
                <a:effectLst/>
                <a:latin typeface="Hind Light" panose="02000000000000000000" pitchFamily="2" charset="0"/>
                <a:ea typeface="Calibri" panose="020F0502020204030204" pitchFamily="34" charset="0"/>
                <a:cs typeface="Arial" panose="020B0604020202020204" pitchFamily="34" charset="0"/>
              </a:rPr>
              <a:t> </a:t>
            </a:r>
            <a:endParaRPr lang="en-GB" sz="1200" b="1" i="1">
              <a:solidFill>
                <a:srgbClr val="109DC1"/>
              </a:solidFill>
              <a:effectLst/>
              <a:latin typeface="Hind Light" panose="02000000000000000000" pitchFamily="2" charset="0"/>
              <a:ea typeface="Calibri" panose="020F0502020204030204" pitchFamily="34" charset="0"/>
              <a:cs typeface="Arial" panose="020B0604020202020204" pitchFamily="34" charset="0"/>
            </a:endParaRPr>
          </a:p>
          <a:p>
            <a:pPr marL="90170">
              <a:lnSpc>
                <a:spcPct val="150000"/>
              </a:lnSpc>
              <a:spcAft>
                <a:spcPts val="300"/>
              </a:spcAft>
            </a:pPr>
            <a:r>
              <a:rPr lang="en-GB" sz="1200" b="0" i="0">
                <a:solidFill>
                  <a:srgbClr val="3C3C3B"/>
                </a:solidFill>
                <a:effectLst/>
                <a:latin typeface="Hind Light" panose="02000000000000000000" pitchFamily="2" charset="0"/>
                <a:ea typeface="Calibri" panose="020F0502020204030204" pitchFamily="34" charset="0"/>
                <a:cs typeface="Arial" panose="020B0604020202020204" pitchFamily="34" charset="0"/>
              </a:rPr>
              <a:t>Selected as part of a UK-wide funding competition as one of 10 innovation regions, and one of only two in Scotland, this £3.7m project aims to put Ayrshire on the map as a true digital innovator.</a:t>
            </a:r>
            <a:endParaRPr lang="en-GB" sz="1200" b="1" i="1">
              <a:solidFill>
                <a:srgbClr val="109DC1"/>
              </a:solidFill>
              <a:effectLst/>
              <a:latin typeface="Hind Light" panose="02000000000000000000" pitchFamily="2" charset="0"/>
              <a:ea typeface="Calibri" panose="020F0502020204030204" pitchFamily="34" charset="0"/>
              <a:cs typeface="Arial" panose="020B0604020202020204" pitchFamily="34" charset="0"/>
            </a:endParaRPr>
          </a:p>
          <a:p>
            <a:pPr marL="90170">
              <a:lnSpc>
                <a:spcPct val="150000"/>
              </a:lnSpc>
              <a:spcAft>
                <a:spcPts val="300"/>
              </a:spcAft>
            </a:pPr>
            <a:r>
              <a:rPr lang="en-GB" sz="1200" b="0" i="0">
                <a:solidFill>
                  <a:srgbClr val="3C3C3B"/>
                </a:solidFill>
                <a:effectLst/>
                <a:latin typeface="Hind Light" panose="02000000000000000000" pitchFamily="2" charset="0"/>
                <a:ea typeface="Calibri" panose="020F0502020204030204" pitchFamily="34" charset="0"/>
                <a:cs typeface="Arial" panose="020B0604020202020204" pitchFamily="34" charset="0"/>
              </a:rPr>
              <a:t>The 5GIR project builds on the successful innovation hubs approach in Ayrshire and offers the opportunity to test 5G and advanced wireless technologies and help key stakeholders within the region understand how they can be deployed in their organisation.</a:t>
            </a:r>
            <a:endParaRPr lang="en-GB" sz="1200" b="1" i="1">
              <a:solidFill>
                <a:srgbClr val="109DC1"/>
              </a:solidFill>
              <a:effectLst/>
              <a:latin typeface="Hind Light" panose="02000000000000000000" pitchFamily="2" charset="0"/>
              <a:ea typeface="Calibri" panose="020F0502020204030204" pitchFamily="34" charset="0"/>
              <a:cs typeface="Arial" panose="020B0604020202020204" pitchFamily="34" charset="0"/>
            </a:endParaRPr>
          </a:p>
          <a:p>
            <a:pPr marL="90170">
              <a:lnSpc>
                <a:spcPct val="150000"/>
              </a:lnSpc>
              <a:spcAft>
                <a:spcPts val="300"/>
              </a:spcAft>
            </a:pPr>
            <a:r>
              <a:rPr lang="en-GB" sz="1200" b="0" i="0">
                <a:solidFill>
                  <a:srgbClr val="3C3C3B"/>
                </a:solidFill>
                <a:effectLst/>
                <a:latin typeface="Hind Light" panose="02000000000000000000" pitchFamily="2" charset="0"/>
                <a:ea typeface="Calibri" panose="020F0502020204030204" pitchFamily="34" charset="0"/>
                <a:cs typeface="Arial" panose="020B0604020202020204" pitchFamily="34" charset="0"/>
              </a:rPr>
              <a:t> </a:t>
            </a:r>
            <a:endParaRPr lang="en-GB" sz="1200" b="1" i="1">
              <a:solidFill>
                <a:srgbClr val="109DC1"/>
              </a:solidFill>
              <a:effectLst/>
              <a:latin typeface="Hind Light" panose="02000000000000000000" pitchFamily="2" charset="0"/>
              <a:ea typeface="Calibri" panose="020F0502020204030204" pitchFamily="34" charset="0"/>
              <a:cs typeface="Arial" panose="020B0604020202020204" pitchFamily="34" charset="0"/>
            </a:endParaRPr>
          </a:p>
          <a:p>
            <a:pPr marL="90170">
              <a:lnSpc>
                <a:spcPct val="150000"/>
              </a:lnSpc>
              <a:spcAft>
                <a:spcPts val="300"/>
              </a:spcAft>
            </a:pPr>
            <a:r>
              <a:rPr lang="en-GB" sz="1200" b="0" i="0">
                <a:solidFill>
                  <a:srgbClr val="3C3C3B"/>
                </a:solidFill>
                <a:effectLst/>
                <a:latin typeface="Hind Light" panose="02000000000000000000" pitchFamily="2" charset="0"/>
                <a:ea typeface="Calibri" panose="020F0502020204030204" pitchFamily="34" charset="0"/>
                <a:cs typeface="Arial" panose="020B0604020202020204" pitchFamily="34" charset="0"/>
              </a:rPr>
              <a:t>Across five workstreams, the project is set to create a 5G innovation ecosystem that will benefit local businesses, help upskill current and future workforce and ensure regional competitiveness.</a:t>
            </a:r>
            <a:endParaRPr lang="en-GB" sz="1200" b="1" i="1">
              <a:solidFill>
                <a:srgbClr val="109DC1"/>
              </a:solidFill>
              <a:effectLst/>
              <a:latin typeface="Hind Light" panose="02000000000000000000" pitchFamily="2" charset="0"/>
              <a:ea typeface="Calibri" panose="020F0502020204030204" pitchFamily="34" charset="0"/>
              <a:cs typeface="Arial" panose="020B0604020202020204" pitchFamily="34" charset="0"/>
            </a:endParaRPr>
          </a:p>
          <a:p>
            <a:pPr marL="90170">
              <a:lnSpc>
                <a:spcPct val="150000"/>
              </a:lnSpc>
              <a:spcAft>
                <a:spcPts val="300"/>
              </a:spcAft>
            </a:pPr>
            <a:r>
              <a:rPr lang="en-GB" sz="1200" b="0" i="0">
                <a:solidFill>
                  <a:srgbClr val="3C3C3B"/>
                </a:solidFill>
                <a:effectLst/>
                <a:latin typeface="Hind Light" panose="02000000000000000000" pitchFamily="2" charset="0"/>
                <a:ea typeface="Calibri" panose="020F0502020204030204" pitchFamily="34" charset="0"/>
                <a:cs typeface="Arial" panose="020B0604020202020204" pitchFamily="34" charset="0"/>
              </a:rPr>
              <a:t> </a:t>
            </a:r>
            <a:endParaRPr lang="en-GB" sz="1200" b="1" i="1">
              <a:solidFill>
                <a:srgbClr val="109DC1"/>
              </a:solidFill>
              <a:effectLst/>
              <a:latin typeface="Hind Light" panose="02000000000000000000" pitchFamily="2" charset="0"/>
              <a:ea typeface="Calibri" panose="020F0502020204030204" pitchFamily="34" charset="0"/>
              <a:cs typeface="Arial" panose="020B0604020202020204" pitchFamily="34" charset="0"/>
            </a:endParaRPr>
          </a:p>
          <a:p>
            <a:pPr marL="90170">
              <a:lnSpc>
                <a:spcPct val="150000"/>
              </a:lnSpc>
              <a:spcAft>
                <a:spcPts val="300"/>
              </a:spcAft>
            </a:pPr>
            <a:r>
              <a:rPr lang="en-GB" sz="1200" b="0" i="0">
                <a:solidFill>
                  <a:srgbClr val="3C3C3B"/>
                </a:solidFill>
                <a:effectLst/>
                <a:latin typeface="Hind Light" panose="02000000000000000000" pitchFamily="2" charset="0"/>
                <a:ea typeface="Calibri" panose="020F0502020204030204" pitchFamily="34" charset="0"/>
                <a:cs typeface="Arial" panose="020B0604020202020204" pitchFamily="34" charset="0"/>
              </a:rPr>
              <a:t>We see collaboration as the key component to innovation in Ayrshire, so get involved today! </a:t>
            </a:r>
            <a:endParaRPr lang="en-GB" sz="1200" b="1" i="1">
              <a:solidFill>
                <a:srgbClr val="109DC1"/>
              </a:solidFill>
              <a:effectLst/>
              <a:latin typeface="Hind Light" panose="02000000000000000000" pitchFamily="2" charset="0"/>
              <a:ea typeface="Calibri" panose="020F0502020204030204" pitchFamily="34" charset="0"/>
              <a:cs typeface="Arial" panose="020B0604020202020204" pitchFamily="34" charset="0"/>
            </a:endParaRPr>
          </a:p>
          <a:p>
            <a:pPr marL="90170">
              <a:lnSpc>
                <a:spcPct val="150000"/>
              </a:lnSpc>
              <a:spcAft>
                <a:spcPts val="300"/>
              </a:spcAft>
            </a:pPr>
            <a:r>
              <a:rPr lang="en-GB" sz="1200" b="0" i="0">
                <a:solidFill>
                  <a:srgbClr val="3C3C3B"/>
                </a:solidFill>
                <a:effectLst/>
                <a:latin typeface="Hind Light" panose="02000000000000000000" pitchFamily="2" charset="0"/>
                <a:ea typeface="Calibri" panose="020F0502020204030204" pitchFamily="34" charset="0"/>
                <a:cs typeface="Arial" panose="020B0604020202020204" pitchFamily="34" charset="0"/>
              </a:rPr>
              <a:t> </a:t>
            </a:r>
            <a:endParaRPr lang="en-GB" sz="1200" b="1" i="1">
              <a:solidFill>
                <a:srgbClr val="109DC1"/>
              </a:solidFill>
              <a:effectLst/>
              <a:latin typeface="Hind Light" panose="02000000000000000000" pitchFamily="2" charset="0"/>
              <a:ea typeface="Calibri" panose="020F0502020204030204" pitchFamily="34" charset="0"/>
              <a:cs typeface="Arial" panose="020B0604020202020204" pitchFamily="34" charset="0"/>
            </a:endParaRPr>
          </a:p>
          <a:p>
            <a:pPr marL="90170">
              <a:lnSpc>
                <a:spcPct val="150000"/>
              </a:lnSpc>
              <a:spcAft>
                <a:spcPts val="300"/>
              </a:spcAft>
            </a:pPr>
            <a:r>
              <a:rPr lang="en-GB" sz="1200" b="0" i="0">
                <a:solidFill>
                  <a:srgbClr val="3C3C3B"/>
                </a:solidFill>
                <a:effectLst/>
                <a:latin typeface="Hind Light" panose="02000000000000000000" pitchFamily="2" charset="0"/>
                <a:ea typeface="Calibri" panose="020F0502020204030204" pitchFamily="34" charset="0"/>
                <a:cs typeface="Arial" panose="020B0604020202020204" pitchFamily="34" charset="0"/>
              </a:rPr>
              <a:t>@ayrshire.com (TBC)</a:t>
            </a:r>
            <a:endParaRPr lang="en-GB" sz="1200" b="1" i="1">
              <a:solidFill>
                <a:srgbClr val="109DC1"/>
              </a:solidFill>
              <a:effectLst/>
              <a:latin typeface="Hind Light" panose="02000000000000000000" pitchFamily="2"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DEF2BB-CC78-4C34-98C2-FA64852BEE4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518247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128</a:t>
            </a:fld>
            <a:endParaRPr lang="en-GB"/>
          </a:p>
        </p:txBody>
      </p:sp>
    </p:spTree>
    <p:extLst>
      <p:ext uri="{BB962C8B-B14F-4D97-AF65-F5344CB8AC3E}">
        <p14:creationId xmlns:p14="http://schemas.microsoft.com/office/powerpoint/2010/main" val="57053472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8508-A262-4E49-8492-697A7CBF3F9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1053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17414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8508-A262-4E49-8492-697A7CBF3F9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628608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B6AD1-51FB-FD45-F51A-064197C3B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00697F-0431-6D37-26EA-6AA38305E0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B95064-8C99-7F13-5528-3E49F89C1FB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5F91589-67E7-6B90-FD1E-3C2435AE77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8508-A262-4E49-8492-697A7CBF3F9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948059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A3F76-0159-7980-2AEB-75F0DBA090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CAE3CB-8831-691C-9B1C-4AA49E76C4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E7D612-296E-95A9-8172-BFA4E4DE6C5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0AB930E-A441-6C0F-E4BD-88ACE2BD44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8508-A262-4E49-8492-697A7CBF3F9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389387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133</a:t>
            </a:fld>
            <a:endParaRPr lang="en-GB"/>
          </a:p>
        </p:txBody>
      </p:sp>
    </p:spTree>
    <p:extLst>
      <p:ext uri="{BB962C8B-B14F-4D97-AF65-F5344CB8AC3E}">
        <p14:creationId xmlns:p14="http://schemas.microsoft.com/office/powerpoint/2010/main" val="351232484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134</a:t>
            </a:fld>
            <a:endParaRPr lang="en-GB"/>
          </a:p>
        </p:txBody>
      </p:sp>
    </p:spTree>
    <p:extLst>
      <p:ext uri="{BB962C8B-B14F-4D97-AF65-F5344CB8AC3E}">
        <p14:creationId xmlns:p14="http://schemas.microsoft.com/office/powerpoint/2010/main" val="126299674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8508-A262-4E49-8492-697A7CBF3F9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333709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136</a:t>
            </a:fld>
            <a:endParaRPr lang="en-GB"/>
          </a:p>
        </p:txBody>
      </p:sp>
    </p:spTree>
    <p:extLst>
      <p:ext uri="{BB962C8B-B14F-4D97-AF65-F5344CB8AC3E}">
        <p14:creationId xmlns:p14="http://schemas.microsoft.com/office/powerpoint/2010/main" val="307198709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137</a:t>
            </a:fld>
            <a:endParaRPr lang="en-GB"/>
          </a:p>
        </p:txBody>
      </p:sp>
    </p:spTree>
    <p:extLst>
      <p:ext uri="{BB962C8B-B14F-4D97-AF65-F5344CB8AC3E}">
        <p14:creationId xmlns:p14="http://schemas.microsoft.com/office/powerpoint/2010/main" val="129500312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138</a:t>
            </a:fld>
            <a:endParaRPr lang="en-GB"/>
          </a:p>
        </p:txBody>
      </p:sp>
    </p:spTree>
    <p:extLst>
      <p:ext uri="{BB962C8B-B14F-4D97-AF65-F5344CB8AC3E}">
        <p14:creationId xmlns:p14="http://schemas.microsoft.com/office/powerpoint/2010/main" val="429425211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139</a:t>
            </a:fld>
            <a:endParaRPr lang="en-GB"/>
          </a:p>
        </p:txBody>
      </p:sp>
    </p:spTree>
    <p:extLst>
      <p:ext uri="{BB962C8B-B14F-4D97-AF65-F5344CB8AC3E}">
        <p14:creationId xmlns:p14="http://schemas.microsoft.com/office/powerpoint/2010/main" val="1389140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0913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AD044-58D0-05C3-EFBE-1538FF6FB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F9508-24D7-56A7-3056-1B31804686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728C0A-95CC-0465-4BC5-7133297DFAF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FD2918C-7625-D316-52C1-C1B538BF16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8508-A262-4E49-8492-697A7CBF3F9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499378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37B3A-074A-0B8B-54AB-821000DED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81EAE-2EAA-B5CD-FA39-9F37CE1E9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85716-E6F2-132F-4DBB-E9B2DE128B3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7F7251D-58D8-237C-4633-E23F60BE9A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8508-A262-4E49-8492-697A7CBF3F9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131551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D58CE-4D99-99D0-B3BB-5720CC3852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827568-1A1B-0CF5-1237-5D508A5427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09E4E0-8BA0-1C2B-0B8B-F5AD0B20047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1B23C1C-E5BE-B90F-22AB-C8879AD480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8508-A262-4E49-8492-697A7CBF3F9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190209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DB68F-E506-9F9E-3EB5-F11A5E1783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0B06F-D7F6-C231-CD6F-FE16DE180C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529E92-E15B-8491-6B9C-F66A28B96C7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6EA5514-409E-8D14-DAFD-C7B1B93581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8508-A262-4E49-8492-697A7CBF3F9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873451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A86E9-0706-2440-7207-D15763432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306A8-AA5A-C063-07F2-B88972AA30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CEBC93-4B4A-FC18-8AB7-B8895554869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634B807-68F7-6AEC-A6BC-E395CC4D85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8508-A262-4E49-8492-697A7CBF3F9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037661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6C591-6119-7A46-D955-42EBBE3B77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FFAC8B-28CC-429E-3CF7-4601D4F4C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E95C2B-67BD-5260-B4F3-AEC04F7A98B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390A152-7A79-C027-331D-4CA770C2DD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8508-A262-4E49-8492-697A7CBF3F9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719251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8508-A262-4E49-8492-697A7CBF3F9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048525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D62F5-9A11-6EDE-DB72-2793D553CC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35FEB-239E-64A3-5DD6-44EF1CEB0C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C015F7-0269-74EC-C944-6F5B31D990E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F9D2F27-858C-6082-890C-6068C9C97F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8508-A262-4E49-8492-697A7CBF3F9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522568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8508-A262-4E49-8492-697A7CBF3F9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7139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149</a:t>
            </a:fld>
            <a:endParaRPr lang="en-GB"/>
          </a:p>
        </p:txBody>
      </p:sp>
    </p:spTree>
    <p:extLst>
      <p:ext uri="{BB962C8B-B14F-4D97-AF65-F5344CB8AC3E}">
        <p14:creationId xmlns:p14="http://schemas.microsoft.com/office/powerpoint/2010/main" val="2252442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76235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76BF92-AC72-4B04-8FD7-D6FDE3609A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932686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C4DCF0-05D5-4B0C-8D80-28879FD2B80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448657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E75E9-9354-4603-BA1D-849EC53446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17534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153</a:t>
            </a:fld>
            <a:endParaRPr lang="en-GB"/>
          </a:p>
        </p:txBody>
      </p:sp>
    </p:spTree>
    <p:extLst>
      <p:ext uri="{BB962C8B-B14F-4D97-AF65-F5344CB8AC3E}">
        <p14:creationId xmlns:p14="http://schemas.microsoft.com/office/powerpoint/2010/main" val="127556092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C4DCF0-05D5-4B0C-8D80-28879FD2B80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876798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C4DCF0-05D5-4B0C-8D80-28879FD2B80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977325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98773"/>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4"/>
          </p:nvPr>
        </p:nvSpPr>
        <p:spPr>
          <a:xfrm>
            <a:off x="0" y="9442154"/>
            <a:ext cx="6858000" cy="498772"/>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976FD1-0C68-441C-9B1E-3A9E0836AA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29761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pPr marL="0" marR="0" lvl="0" indent="0" defTabSz="45720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4"/>
          </p:nvPr>
        </p:nvSpPr>
        <p:spPr>
          <a:xfrm>
            <a:off x="0" y="8685213"/>
            <a:ext cx="6858000" cy="458787"/>
          </a:xfrm>
        </p:spPr>
        <p:txBody>
          <a:bodyPr/>
          <a:lstStyle/>
          <a:p>
            <a:pPr marL="0" marR="0" lvl="0" indent="0" defTabSz="45720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230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49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621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270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693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98773"/>
          </a:xfrm>
        </p:spPr>
        <p:txBody>
          <a:bodyPr/>
          <a:lstStyle/>
          <a:p>
            <a:pPr marL="0" marR="0" lvl="0" indent="0" defTabSz="45720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4"/>
          </p:nvPr>
        </p:nvSpPr>
        <p:spPr>
          <a:xfrm>
            <a:off x="0" y="9442154"/>
            <a:ext cx="6858000" cy="498772"/>
          </a:xfrm>
        </p:spPr>
        <p:txBody>
          <a:bodyPr/>
          <a:lstStyle/>
          <a:p>
            <a:pPr marL="0" marR="0" lvl="0" indent="0" defTabSz="45720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976FD1-0C68-441C-9B1E-3A9E0836AA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995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589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456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558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361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327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471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963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094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E485F3-C3B8-41DE-8D64-913F36260CE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982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935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98773"/>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4"/>
          </p:nvPr>
        </p:nvSpPr>
        <p:spPr>
          <a:xfrm>
            <a:off x="0" y="9442154"/>
            <a:ext cx="6858000" cy="498772"/>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976FD1-0C68-441C-9B1E-3A9E0836AA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9215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08788" cy="498773"/>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hidden="1"/>
          <p:cNvSpPr>
            <a:spLocks noGrp="1"/>
          </p:cNvSpPr>
          <p:nvPr>
            <p:ph type="ftr" sz="quarter" idx="4"/>
          </p:nvPr>
        </p:nvSpPr>
        <p:spPr>
          <a:xfrm>
            <a:off x="0" y="9442154"/>
            <a:ext cx="6808788" cy="49877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976FD1-0C68-441C-9B1E-3A9E0836AA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297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08788" cy="498773"/>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hidden="1"/>
          <p:cNvSpPr>
            <a:spLocks noGrp="1"/>
          </p:cNvSpPr>
          <p:nvPr>
            <p:ph type="ftr" sz="quarter" idx="4"/>
          </p:nvPr>
        </p:nvSpPr>
        <p:spPr>
          <a:xfrm>
            <a:off x="0" y="9442154"/>
            <a:ext cx="6808788" cy="49877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976FD1-0C68-441C-9B1E-3A9E0836AA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610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08788" cy="498773"/>
          </a:xfrm>
        </p:spPr>
        <p:txBody>
          <a:bodyPr/>
          <a:lstStyle/>
          <a:p>
            <a:endParaRPr lang="en-GB"/>
          </a:p>
        </p:txBody>
      </p:sp>
      <p:sp>
        <p:nvSpPr>
          <p:cNvPr id="5" name="Footer Placeholder 4" hidden="1"/>
          <p:cNvSpPr>
            <a:spLocks noGrp="1"/>
          </p:cNvSpPr>
          <p:nvPr>
            <p:ph type="ftr" sz="quarter" idx="4"/>
          </p:nvPr>
        </p:nvSpPr>
        <p:spPr>
          <a:xfrm>
            <a:off x="0" y="9442154"/>
            <a:ext cx="6808788" cy="498772"/>
          </a:xfrm>
        </p:spPr>
        <p:txBody>
          <a:bodyPr/>
          <a:lstStyle/>
          <a:p>
            <a:endParaRPr lang="en-GB"/>
          </a:p>
        </p:txBody>
      </p:sp>
      <p:sp>
        <p:nvSpPr>
          <p:cNvPr id="6" name="Slide Number Placeholder 5"/>
          <p:cNvSpPr>
            <a:spLocks noGrp="1"/>
          </p:cNvSpPr>
          <p:nvPr>
            <p:ph type="sldNum" sz="quarter" idx="5"/>
          </p:nvPr>
        </p:nvSpPr>
        <p:spPr/>
        <p:txBody>
          <a:bodyPr/>
          <a:lstStyle/>
          <a:p>
            <a:fld id="{31976FD1-0C68-441C-9B1E-3A9E0836AA97}" type="slidenum">
              <a:rPr lang="en-GB" smtClean="0"/>
              <a:t>32</a:t>
            </a:fld>
            <a:endParaRPr lang="en-GB" dirty="0"/>
          </a:p>
        </p:txBody>
      </p:sp>
    </p:spTree>
    <p:extLst>
      <p:ext uri="{BB962C8B-B14F-4D97-AF65-F5344CB8AC3E}">
        <p14:creationId xmlns:p14="http://schemas.microsoft.com/office/powerpoint/2010/main" val="3413674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014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876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9204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2304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264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hidden="1"/>
          <p:cNvSpPr>
            <a:spLocks noGrp="1"/>
          </p:cNvSpPr>
          <p:nvPr>
            <p:ph type="ftr" sz="quarter" idx="4"/>
          </p:nvPr>
        </p:nvSpPr>
        <p:spPr>
          <a:xfrm>
            <a:off x="0" y="8685213"/>
            <a:ext cx="6858000" cy="45878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2919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463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98773"/>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4"/>
          </p:nvPr>
        </p:nvSpPr>
        <p:spPr>
          <a:xfrm>
            <a:off x="0" y="9442154"/>
            <a:ext cx="6858000" cy="498772"/>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976FD1-0C68-441C-9B1E-3A9E0836AA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9215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8152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8207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dirty="0">
                <a:effectLst/>
              </a:rPr>
              <a:t>Pre-Launch &amp; Stakeholder Engagement 15th-30th August 2024</a:t>
            </a:r>
          </a:p>
          <a:p>
            <a:pPr rtl="0"/>
            <a:r>
              <a:rPr lang="en-GB" dirty="0">
                <a:effectLst/>
              </a:rPr>
              <a:t>Innovation Fund Launch 28th August 2024</a:t>
            </a:r>
          </a:p>
          <a:p>
            <a:pPr rtl="0"/>
            <a:r>
              <a:rPr lang="en-GB" dirty="0">
                <a:effectLst/>
              </a:rPr>
              <a:t>Deadline for questions 9th September 2024</a:t>
            </a:r>
          </a:p>
          <a:p>
            <a:pPr rtl="0"/>
            <a:r>
              <a:rPr lang="en-GB" dirty="0">
                <a:effectLst/>
              </a:rPr>
              <a:t>Applications Close 16th September 2024</a:t>
            </a:r>
          </a:p>
          <a:p>
            <a:pPr rtl="0"/>
            <a:r>
              <a:rPr lang="en-GB" dirty="0">
                <a:effectLst/>
              </a:rPr>
              <a:t>Project Awards 30th September 2024</a:t>
            </a:r>
          </a:p>
          <a:p>
            <a:pPr rtl="0"/>
            <a:r>
              <a:rPr lang="en-GB" dirty="0">
                <a:effectLst/>
              </a:rPr>
              <a:t>Project Delivery Expected to start October 2024</a:t>
            </a:r>
          </a:p>
          <a:p>
            <a:pPr rtl="0"/>
            <a:r>
              <a:rPr lang="en-GB" dirty="0">
                <a:effectLst/>
              </a:rPr>
              <a:t>Feedback to Unsuccessful Projects November 2024</a:t>
            </a:r>
          </a:p>
          <a:p>
            <a:pPr rtl="0"/>
            <a:r>
              <a:rPr lang="en-GB" dirty="0">
                <a:effectLst/>
              </a:rPr>
              <a:t>Project Completion &amp; Case Studies March 2025</a:t>
            </a:r>
          </a:p>
          <a:p>
            <a:endParaRPr lang="en-GB"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2621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4982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3247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4048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1816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432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1404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374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5840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2610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1984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1209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4126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2471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7576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0581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1004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9381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dirty="0">
              <a:solidFill>
                <a:srgbClr val="111111"/>
              </a:solidFill>
              <a:effectLst/>
              <a:latin typeface="-apple-system"/>
            </a:endParaRPr>
          </a:p>
          <a:p>
            <a:pPr algn="l"/>
            <a:endParaRPr lang="en-GB" b="0" i="0" dirty="0">
              <a:solidFill>
                <a:srgbClr val="111111"/>
              </a:solidFill>
              <a:effectLst/>
              <a:latin typeface="-apple-system"/>
            </a:endParaRPr>
          </a:p>
          <a:p>
            <a:pPr algn="l"/>
            <a:r>
              <a:rPr lang="en-GB" b="0" i="0" dirty="0">
                <a:solidFill>
                  <a:srgbClr val="111111"/>
                </a:solidFill>
                <a:effectLst/>
                <a:latin typeface="-apple-system"/>
              </a:rPr>
              <a:t>“</a:t>
            </a:r>
            <a:r>
              <a:rPr lang="en-GB" b="1" i="0" dirty="0">
                <a:solidFill>
                  <a:srgbClr val="111111"/>
                </a:solidFill>
                <a:effectLst/>
                <a:latin typeface="-apple-system"/>
              </a:rPr>
              <a:t>Digital transformation is not an option. </a:t>
            </a:r>
          </a:p>
          <a:p>
            <a:pPr algn="l"/>
            <a:endParaRPr lang="en-GB" b="1" i="0" dirty="0">
              <a:solidFill>
                <a:srgbClr val="111111"/>
              </a:solidFill>
              <a:effectLst/>
              <a:latin typeface="-apple-system"/>
            </a:endParaRPr>
          </a:p>
          <a:p>
            <a:pPr algn="l"/>
            <a:r>
              <a:rPr lang="en-GB" b="1" i="0" dirty="0">
                <a:solidFill>
                  <a:srgbClr val="111111"/>
                </a:solidFill>
                <a:effectLst/>
                <a:latin typeface="-apple-system"/>
              </a:rPr>
              <a:t>It is not a back office activity, </a:t>
            </a:r>
          </a:p>
          <a:p>
            <a:pPr algn="l"/>
            <a:r>
              <a:rPr lang="en-GB" b="1" i="0" dirty="0">
                <a:solidFill>
                  <a:srgbClr val="111111"/>
                </a:solidFill>
                <a:effectLst/>
                <a:latin typeface="-apple-system"/>
              </a:rPr>
              <a:t>It is not optional; </a:t>
            </a:r>
          </a:p>
          <a:p>
            <a:pPr algn="l"/>
            <a:endParaRPr lang="en-GB" b="1" i="0" dirty="0">
              <a:solidFill>
                <a:srgbClr val="111111"/>
              </a:solidFill>
              <a:effectLst/>
              <a:latin typeface="-apple-system"/>
            </a:endParaRPr>
          </a:p>
          <a:p>
            <a:pPr algn="l"/>
            <a:r>
              <a:rPr lang="en-GB" b="1" i="0" dirty="0">
                <a:solidFill>
                  <a:srgbClr val="111111"/>
                </a:solidFill>
                <a:effectLst/>
                <a:latin typeface="-apple-system"/>
              </a:rPr>
              <a:t>It is essential for Glasgow’s future. </a:t>
            </a:r>
          </a:p>
          <a:p>
            <a:pPr algn="l"/>
            <a:endParaRPr lang="en-GB" b="1" i="0" dirty="0">
              <a:solidFill>
                <a:srgbClr val="111111"/>
              </a:solidFill>
              <a:effectLst/>
              <a:latin typeface="-apple-system"/>
            </a:endParaRPr>
          </a:p>
          <a:p>
            <a:pPr algn="l"/>
            <a:r>
              <a:rPr lang="en-GB" b="1" i="0" dirty="0">
                <a:solidFill>
                  <a:srgbClr val="111111"/>
                </a:solidFill>
                <a:effectLst/>
                <a:latin typeface="-apple-system"/>
              </a:rPr>
              <a:t>As we navigate the 4th Industrial Revolution, the choices we make today will shape the economic landscape, public services, and community connectivity for future generations. Our commitment to embracing digital innovation will determine whether Glasgow thrives in this new era, ensuring a prosperous and inclusive future for all.</a:t>
            </a:r>
            <a:r>
              <a:rPr lang="en-GB" b="0" i="0" dirty="0">
                <a:solidFill>
                  <a:srgbClr val="111111"/>
                </a:solidFill>
                <a:effectLst/>
                <a:latin typeface="-apple-system"/>
              </a:rPr>
              <a:t>”</a:t>
            </a:r>
          </a:p>
          <a:p>
            <a:endParaRPr lang="en-GB" dirty="0"/>
          </a:p>
          <a:p>
            <a:r>
              <a:rPr lang="en-GB" dirty="0"/>
              <a:t>But our journey doesn’t start today. It started over a decade ago, and we have very strong foundations to build upon…</a:t>
            </a:r>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A4165-525A-4146-86D7-1328B4671C5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8055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08788" cy="498773"/>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hidden="1"/>
          <p:cNvSpPr>
            <a:spLocks noGrp="1"/>
          </p:cNvSpPr>
          <p:nvPr>
            <p:ph type="ftr" sz="quarter" idx="4"/>
          </p:nvPr>
        </p:nvSpPr>
        <p:spPr>
          <a:xfrm>
            <a:off x="0" y="9442154"/>
            <a:ext cx="6808788" cy="49877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976FD1-0C68-441C-9B1E-3A9E0836AA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5659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4"/>
          </p:nvPr>
        </p:nvSpPr>
        <p:spPr>
          <a:xfrm>
            <a:off x="0" y="8685213"/>
            <a:ext cx="6858000" cy="4587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A4165-525A-4146-86D7-1328B4671C5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17205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4"/>
          </p:nvPr>
        </p:nvSpPr>
        <p:spPr>
          <a:xfrm>
            <a:off x="0" y="8685213"/>
            <a:ext cx="6858000" cy="4587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A4165-525A-4146-86D7-1328B4671C5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73919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A4165-525A-4146-86D7-1328B4671C5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0713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4"/>
          </p:nvPr>
        </p:nvSpPr>
        <p:spPr>
          <a:xfrm>
            <a:off x="0" y="8685213"/>
            <a:ext cx="6858000" cy="4587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A4165-525A-4146-86D7-1328B4671C5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98103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4"/>
          </p:nvPr>
        </p:nvSpPr>
        <p:spPr>
          <a:xfrm>
            <a:off x="0" y="8685213"/>
            <a:ext cx="6858000" cy="4587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A4165-525A-4146-86D7-1328B4671C5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36637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4"/>
          </p:nvPr>
        </p:nvSpPr>
        <p:spPr>
          <a:xfrm>
            <a:off x="0" y="8685213"/>
            <a:ext cx="6858000" cy="4587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A4165-525A-4146-86D7-1328B4671C5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88607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A4165-525A-4146-86D7-1328B4671C5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8265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4"/>
          </p:nvPr>
        </p:nvSpPr>
        <p:spPr>
          <a:xfrm>
            <a:off x="0" y="8685213"/>
            <a:ext cx="6858000" cy="4587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A4165-525A-4146-86D7-1328B4671C5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9140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4"/>
          </p:nvPr>
        </p:nvSpPr>
        <p:spPr>
          <a:xfrm>
            <a:off x="0" y="8685213"/>
            <a:ext cx="6858000" cy="4587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A4165-525A-4146-86D7-1328B4671C5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27954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A4165-525A-4146-86D7-1328B4671C5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4843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2342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A4165-525A-4146-86D7-1328B4671C5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32784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98773"/>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4"/>
          </p:nvPr>
        </p:nvSpPr>
        <p:spPr>
          <a:xfrm>
            <a:off x="0" y="9442154"/>
            <a:ext cx="6858000" cy="498772"/>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976FD1-0C68-441C-9B1E-3A9E0836AA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061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pPr marL="0" marR="0" lvl="0" indent="0" defTabSz="45720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4"/>
          </p:nvPr>
        </p:nvSpPr>
        <p:spPr>
          <a:xfrm>
            <a:off x="0" y="8685213"/>
            <a:ext cx="6858000" cy="458787"/>
          </a:xfrm>
        </p:spPr>
        <p:txBody>
          <a:bodyPr/>
          <a:lstStyle/>
          <a:p>
            <a:pPr marL="0" marR="0" lvl="0" indent="0" defTabSz="45720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2308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98773"/>
          </a:xfrm>
        </p:spPr>
        <p:txBody>
          <a:bodyPr/>
          <a:lstStyle/>
          <a:p>
            <a:pPr marL="0" marR="0" lvl="0" indent="0" defTabSz="45720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4"/>
          </p:nvPr>
        </p:nvSpPr>
        <p:spPr>
          <a:xfrm>
            <a:off x="0" y="9442154"/>
            <a:ext cx="6858000" cy="498772"/>
          </a:xfrm>
        </p:spPr>
        <p:txBody>
          <a:bodyPr/>
          <a:lstStyle/>
          <a:p>
            <a:pPr marL="0" marR="0" lvl="0" indent="0" defTabSz="45720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976FD1-0C68-441C-9B1E-3A9E0836AA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4107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606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4583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1816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5880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8623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655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3124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9988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188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5621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2184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6520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85</a:t>
            </a:fld>
            <a:endParaRPr lang="en-GB"/>
          </a:p>
        </p:txBody>
      </p:sp>
    </p:spTree>
    <p:extLst>
      <p:ext uri="{BB962C8B-B14F-4D97-AF65-F5344CB8AC3E}">
        <p14:creationId xmlns:p14="http://schemas.microsoft.com/office/powerpoint/2010/main" val="40397305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9973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8865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88</a:t>
            </a:fld>
            <a:endParaRPr lang="en-GB"/>
          </a:p>
        </p:txBody>
      </p:sp>
    </p:spTree>
    <p:extLst>
      <p:ext uri="{BB962C8B-B14F-4D97-AF65-F5344CB8AC3E}">
        <p14:creationId xmlns:p14="http://schemas.microsoft.com/office/powerpoint/2010/main" val="37752902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609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5FE8CF-E607-4498-BE6F-74279A888B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5059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90</a:t>
            </a:fld>
            <a:endParaRPr lang="en-GB"/>
          </a:p>
        </p:txBody>
      </p:sp>
    </p:spTree>
    <p:extLst>
      <p:ext uri="{BB962C8B-B14F-4D97-AF65-F5344CB8AC3E}">
        <p14:creationId xmlns:p14="http://schemas.microsoft.com/office/powerpoint/2010/main" val="29396687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91</a:t>
            </a:fld>
            <a:endParaRPr lang="en-GB"/>
          </a:p>
        </p:txBody>
      </p:sp>
    </p:spTree>
    <p:extLst>
      <p:ext uri="{BB962C8B-B14F-4D97-AF65-F5344CB8AC3E}">
        <p14:creationId xmlns:p14="http://schemas.microsoft.com/office/powerpoint/2010/main" val="7755417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idx="10"/>
          </p:nvPr>
        </p:nvSpPr>
        <p:spPr>
          <a:xfrm>
            <a:off x="0" y="0"/>
            <a:ext cx="6858000" cy="496411"/>
          </a:xfrm>
        </p:spPr>
        <p:txBody>
          <a:bodyPr/>
          <a:lstStyle/>
          <a:p>
            <a:pPr marL="0" marR="0" lvl="0" indent="0" defTabSz="91433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11"/>
          </p:nvPr>
        </p:nvSpPr>
        <p:spPr>
          <a:xfrm>
            <a:off x="0" y="9430091"/>
            <a:ext cx="6858000" cy="496411"/>
          </a:xfrm>
        </p:spPr>
        <p:txBody>
          <a:bodyPr/>
          <a:lstStyle/>
          <a:p>
            <a:pPr marL="0" marR="0" lvl="0" indent="0" defTabSz="91433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12"/>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36CBD02C-FE24-46BC-AFF0-340570D886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4604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93</a:t>
            </a:fld>
            <a:endParaRPr lang="en-GB"/>
          </a:p>
        </p:txBody>
      </p:sp>
    </p:spTree>
    <p:extLst>
      <p:ext uri="{BB962C8B-B14F-4D97-AF65-F5344CB8AC3E}">
        <p14:creationId xmlns:p14="http://schemas.microsoft.com/office/powerpoint/2010/main" val="30467200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idx="10"/>
          </p:nvPr>
        </p:nvSpPr>
        <p:spPr>
          <a:xfrm>
            <a:off x="0" y="0"/>
            <a:ext cx="6858000" cy="496411"/>
          </a:xfrm>
        </p:spPr>
        <p:txBody>
          <a:bodyPr/>
          <a:lstStyle/>
          <a:p>
            <a:pPr marL="0" marR="0" lvl="0" indent="0" defTabSz="91433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11"/>
          </p:nvPr>
        </p:nvSpPr>
        <p:spPr>
          <a:xfrm>
            <a:off x="0" y="9430091"/>
            <a:ext cx="6858000" cy="496411"/>
          </a:xfrm>
        </p:spPr>
        <p:txBody>
          <a:bodyPr/>
          <a:lstStyle/>
          <a:p>
            <a:pPr marL="0" marR="0" lvl="0" indent="0" defTabSz="91433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12"/>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36CBD02C-FE24-46BC-AFF0-340570D886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4604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idx="10"/>
          </p:nvPr>
        </p:nvSpPr>
        <p:spPr>
          <a:xfrm>
            <a:off x="0" y="0"/>
            <a:ext cx="6858000" cy="496411"/>
          </a:xfrm>
        </p:spPr>
        <p:txBody>
          <a:bodyPr/>
          <a:lstStyle/>
          <a:p>
            <a:pPr marL="0" marR="0" lvl="0" indent="0" defTabSz="914330" rtl="0" eaLnBrk="1" fontAlgn="auto" latinLnBrk="0" hangingPunct="1">
              <a:lnSpc>
                <a:spcPct val="100000"/>
              </a:lnSpc>
              <a:spcBef>
                <a:spcPts val="0"/>
              </a:spcBef>
              <a:spcAft>
                <a:spcPts val="0"/>
              </a:spcAft>
              <a:buClrTx/>
              <a:buSzTx/>
              <a:buFontTx/>
              <a:buNone/>
              <a:tabLst/>
              <a:defRPr/>
            </a:pPr>
            <a:endParaRPr lang="en-GB"/>
          </a:p>
        </p:txBody>
      </p:sp>
      <p:sp>
        <p:nvSpPr>
          <p:cNvPr id="5" name="Footer Placeholder 4" hidden="1"/>
          <p:cNvSpPr>
            <a:spLocks noGrp="1"/>
          </p:cNvSpPr>
          <p:nvPr>
            <p:ph type="ftr" sz="quarter" idx="11"/>
          </p:nvPr>
        </p:nvSpPr>
        <p:spPr>
          <a:xfrm>
            <a:off x="0" y="9430091"/>
            <a:ext cx="6858000" cy="496411"/>
          </a:xfrm>
        </p:spPr>
        <p:txBody>
          <a:bodyPr/>
          <a:lstStyle/>
          <a:p>
            <a:pPr marL="0" marR="0" lvl="0" indent="0" defTabSz="914330" rtl="0" eaLnBrk="1" fontAlgn="auto" latinLnBrk="0" hangingPunct="1">
              <a:lnSpc>
                <a:spcPct val="100000"/>
              </a:lnSpc>
              <a:spcBef>
                <a:spcPts val="0"/>
              </a:spcBef>
              <a:spcAft>
                <a:spcPts val="0"/>
              </a:spcAft>
              <a:buClrTx/>
              <a:buSzTx/>
              <a:buFontTx/>
              <a:buNone/>
              <a:tabLst/>
              <a:defRPr/>
            </a:pPr>
            <a:endParaRPr lang="en-GB"/>
          </a:p>
        </p:txBody>
      </p:sp>
      <p:sp>
        <p:nvSpPr>
          <p:cNvPr id="6" name="Slide Number Placeholder 5"/>
          <p:cNvSpPr>
            <a:spLocks noGrp="1"/>
          </p:cNvSpPr>
          <p:nvPr>
            <p:ph type="sldNum" sz="quarter" idx="12"/>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36CBD02C-FE24-46BC-AFF0-340570D886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46049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3740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97</a:t>
            </a:fld>
            <a:endParaRPr lang="en-GB"/>
          </a:p>
        </p:txBody>
      </p:sp>
    </p:spTree>
    <p:extLst>
      <p:ext uri="{BB962C8B-B14F-4D97-AF65-F5344CB8AC3E}">
        <p14:creationId xmlns:p14="http://schemas.microsoft.com/office/powerpoint/2010/main" val="18807505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98</a:t>
            </a:fld>
            <a:endParaRPr lang="en-GB"/>
          </a:p>
        </p:txBody>
      </p:sp>
    </p:spTree>
    <p:extLst>
      <p:ext uri="{BB962C8B-B14F-4D97-AF65-F5344CB8AC3E}">
        <p14:creationId xmlns:p14="http://schemas.microsoft.com/office/powerpoint/2010/main" val="40509082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0" y="0"/>
            <a:ext cx="6858000" cy="458788"/>
          </a:xfrm>
        </p:spPr>
        <p:txBody>
          <a:bodyPr/>
          <a:lstStyle/>
          <a:p>
            <a:endParaRPr lang="en-GB"/>
          </a:p>
        </p:txBody>
      </p:sp>
      <p:sp>
        <p:nvSpPr>
          <p:cNvPr id="5" name="Footer Placeholder 4" hidden="1"/>
          <p:cNvSpPr>
            <a:spLocks noGrp="1"/>
          </p:cNvSpPr>
          <p:nvPr>
            <p:ph type="ftr" sz="quarter" idx="4"/>
          </p:nvPr>
        </p:nvSpPr>
        <p:spPr>
          <a:xfrm>
            <a:off x="0" y="8685213"/>
            <a:ext cx="6858000" cy="458787"/>
          </a:xfrm>
        </p:spPr>
        <p:txBody>
          <a:bodyPr/>
          <a:lstStyle/>
          <a:p>
            <a:endParaRPr lang="en-GB"/>
          </a:p>
        </p:txBody>
      </p:sp>
      <p:sp>
        <p:nvSpPr>
          <p:cNvPr id="6" name="Slide Number Placeholder 5"/>
          <p:cNvSpPr>
            <a:spLocks noGrp="1"/>
          </p:cNvSpPr>
          <p:nvPr>
            <p:ph type="sldNum" sz="quarter" idx="5"/>
          </p:nvPr>
        </p:nvSpPr>
        <p:spPr/>
        <p:txBody>
          <a:bodyPr/>
          <a:lstStyle/>
          <a:p>
            <a:fld id="{8C015311-7EAC-46E4-AB53-B6F261E9DF6A}" type="slidenum">
              <a:rPr lang="en-GB" smtClean="0"/>
              <a:t>99</a:t>
            </a:fld>
            <a:endParaRPr lang="en-GB"/>
          </a:p>
        </p:txBody>
      </p:sp>
    </p:spTree>
    <p:extLst>
      <p:ext uri="{BB962C8B-B14F-4D97-AF65-F5344CB8AC3E}">
        <p14:creationId xmlns:p14="http://schemas.microsoft.com/office/powerpoint/2010/main" val="1463657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emf"/><Relationship Id="rId4" Type="http://schemas.openxmlformats.org/officeDocument/2006/relationships/hyperlink" Target="http://www.scotland5gcentre.org.uk/" TargetMode="Externa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11.jpe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696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3B2C4-CA79-D12B-AB24-CA42BC437027}"/>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77C7517-914B-E576-B798-41B33D9518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271731E-6229-3744-CB99-D113BBD875ED}"/>
              </a:ext>
            </a:extLst>
          </p:cNvPr>
          <p:cNvSpPr>
            <a:spLocks noGrp="1"/>
          </p:cNvSpPr>
          <p:nvPr>
            <p:ph type="dt" sz="half" idx="10"/>
          </p:nvPr>
        </p:nvSpPr>
        <p:spPr/>
        <p:txBody>
          <a:bodyPr/>
          <a:lstStyle/>
          <a:p>
            <a:fld id="{3A125EE4-584D-4E0C-B011-233005E6FB1F}" type="datetimeFigureOut">
              <a:rPr lang="en-GB" smtClean="0"/>
              <a:t>24/10/2024</a:t>
            </a:fld>
            <a:endParaRPr lang="en-GB"/>
          </a:p>
        </p:txBody>
      </p:sp>
      <p:sp>
        <p:nvSpPr>
          <p:cNvPr id="5" name="Footer Placeholder 4">
            <a:extLst>
              <a:ext uri="{FF2B5EF4-FFF2-40B4-BE49-F238E27FC236}">
                <a16:creationId xmlns:a16="http://schemas.microsoft.com/office/drawing/2014/main" id="{A1325353-28B4-5325-5182-35E0EA8E17A1}"/>
              </a:ext>
            </a:extLst>
          </p:cNvPr>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6" name="Slide Number Placeholder 5">
            <a:extLst>
              <a:ext uri="{FF2B5EF4-FFF2-40B4-BE49-F238E27FC236}">
                <a16:creationId xmlns:a16="http://schemas.microsoft.com/office/drawing/2014/main" id="{839521D2-D6FA-993A-E119-230ECDAD9B4F}"/>
              </a:ext>
            </a:extLst>
          </p:cNvPr>
          <p:cNvSpPr>
            <a:spLocks noGrp="1"/>
          </p:cNvSpPr>
          <p:nvPr>
            <p:ph type="sldNum" sz="quarter" idx="12"/>
          </p:nvPr>
        </p:nvSpPr>
        <p:spPr/>
        <p:txBody>
          <a:bodyPr/>
          <a:lstStyle/>
          <a:p>
            <a:fld id="{CAAABAFE-030A-428F-8EBA-55BA773EBF9B}" type="slidenum">
              <a:rPr lang="en-GB" smtClean="0"/>
              <a:t>‹#›</a:t>
            </a:fld>
            <a:endParaRPr lang="en-GB"/>
          </a:p>
        </p:txBody>
      </p:sp>
    </p:spTree>
    <p:extLst>
      <p:ext uri="{BB962C8B-B14F-4D97-AF65-F5344CB8AC3E}">
        <p14:creationId xmlns:p14="http://schemas.microsoft.com/office/powerpoint/2010/main" val="1000112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6657D-7A30-0530-D521-50E4CAC5F07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04D4D6-5137-8903-28F7-4384214495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B8B34C-5FC1-FF6E-BDC3-D4A3E0D488C3}"/>
              </a:ext>
            </a:extLst>
          </p:cNvPr>
          <p:cNvSpPr>
            <a:spLocks noGrp="1"/>
          </p:cNvSpPr>
          <p:nvPr>
            <p:ph type="dt" sz="half" idx="10"/>
          </p:nvPr>
        </p:nvSpPr>
        <p:spPr/>
        <p:txBody>
          <a:bodyPr/>
          <a:lstStyle/>
          <a:p>
            <a:fld id="{3A125EE4-584D-4E0C-B011-233005E6FB1F}" type="datetimeFigureOut">
              <a:rPr lang="en-GB" smtClean="0"/>
              <a:t>24/10/2024</a:t>
            </a:fld>
            <a:endParaRPr lang="en-GB"/>
          </a:p>
        </p:txBody>
      </p:sp>
      <p:sp>
        <p:nvSpPr>
          <p:cNvPr id="5" name="Footer Placeholder 4">
            <a:extLst>
              <a:ext uri="{FF2B5EF4-FFF2-40B4-BE49-F238E27FC236}">
                <a16:creationId xmlns:a16="http://schemas.microsoft.com/office/drawing/2014/main" id="{041B6EE6-068F-CA86-E4A2-D6F8DD3AE9D9}"/>
              </a:ext>
            </a:extLst>
          </p:cNvPr>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6" name="Slide Number Placeholder 5">
            <a:extLst>
              <a:ext uri="{FF2B5EF4-FFF2-40B4-BE49-F238E27FC236}">
                <a16:creationId xmlns:a16="http://schemas.microsoft.com/office/drawing/2014/main" id="{3822A488-682B-45A4-E2A3-046DE959131A}"/>
              </a:ext>
            </a:extLst>
          </p:cNvPr>
          <p:cNvSpPr>
            <a:spLocks noGrp="1"/>
          </p:cNvSpPr>
          <p:nvPr>
            <p:ph type="sldNum" sz="quarter" idx="12"/>
          </p:nvPr>
        </p:nvSpPr>
        <p:spPr/>
        <p:txBody>
          <a:bodyPr/>
          <a:lstStyle/>
          <a:p>
            <a:fld id="{CAAABAFE-030A-428F-8EBA-55BA773EBF9B}" type="slidenum">
              <a:rPr lang="en-GB" smtClean="0"/>
              <a:t>‹#›</a:t>
            </a:fld>
            <a:endParaRPr lang="en-GB"/>
          </a:p>
        </p:txBody>
      </p:sp>
    </p:spTree>
    <p:extLst>
      <p:ext uri="{BB962C8B-B14F-4D97-AF65-F5344CB8AC3E}">
        <p14:creationId xmlns:p14="http://schemas.microsoft.com/office/powerpoint/2010/main" val="31452523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0D739F-7FE0-C36F-32D6-D8F7D642FBFF}"/>
              </a:ext>
            </a:extLst>
          </p:cNvPr>
          <p:cNvSpPr>
            <a:spLocks noGrp="1"/>
          </p:cNvSpPr>
          <p:nvPr>
            <p:ph type="dt" sz="half" idx="10"/>
          </p:nvPr>
        </p:nvSpPr>
        <p:spPr/>
        <p:txBody>
          <a:bodyPr/>
          <a:lstStyle/>
          <a:p>
            <a:fld id="{6674670E-343E-41B9-BD1A-BDABD3EA7FFC}" type="datetimeFigureOut">
              <a:rPr lang="en-GB" smtClean="0"/>
              <a:t>24/10/2024</a:t>
            </a:fld>
            <a:endParaRPr lang="en-GB"/>
          </a:p>
        </p:txBody>
      </p:sp>
      <p:sp>
        <p:nvSpPr>
          <p:cNvPr id="3" name="Footer Placeholder 2">
            <a:extLst>
              <a:ext uri="{FF2B5EF4-FFF2-40B4-BE49-F238E27FC236}">
                <a16:creationId xmlns:a16="http://schemas.microsoft.com/office/drawing/2014/main" id="{0DFB02BE-5C46-E20D-FB1D-0FEE0EE6770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E6240F8-4F6A-8A96-EF10-49D7F7009797}"/>
              </a:ext>
            </a:extLst>
          </p:cNvPr>
          <p:cNvSpPr>
            <a:spLocks noGrp="1"/>
          </p:cNvSpPr>
          <p:nvPr>
            <p:ph type="sldNum" sz="quarter" idx="12"/>
          </p:nvPr>
        </p:nvSpPr>
        <p:spPr/>
        <p:txBody>
          <a:bodyPr/>
          <a:lstStyle/>
          <a:p>
            <a:fld id="{B68D296E-299A-4E15-B7B1-E6E64FC973E8}" type="slidenum">
              <a:rPr lang="en-GB" smtClean="0"/>
              <a:t>‹#›</a:t>
            </a:fld>
            <a:endParaRPr lang="en-GB"/>
          </a:p>
        </p:txBody>
      </p:sp>
    </p:spTree>
    <p:extLst>
      <p:ext uri="{BB962C8B-B14F-4D97-AF65-F5344CB8AC3E}">
        <p14:creationId xmlns:p14="http://schemas.microsoft.com/office/powerpoint/2010/main" val="20613031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5627" y="2130426"/>
            <a:ext cx="8737645" cy="1470025"/>
          </a:xfrm>
        </p:spPr>
        <p:txBody>
          <a:bodyPr/>
          <a:lstStyle>
            <a:lvl1pPr algn="ctr">
              <a:defRPr>
                <a:solidFill>
                  <a:schemeClr val="bg1"/>
                </a:solidFill>
              </a:defRPr>
            </a:lvl1pPr>
          </a:lstStyle>
          <a:p>
            <a:r>
              <a:rPr lang="en-GB" dirty="0"/>
              <a:t>Click to edit Master </a:t>
            </a:r>
            <a:br>
              <a:rPr lang="en-GB" dirty="0"/>
            </a:br>
            <a:r>
              <a:rPr lang="en-GB" dirty="0"/>
              <a:t>title style</a:t>
            </a:r>
            <a:endParaRPr lang="en-US" dirty="0"/>
          </a:p>
        </p:txBody>
      </p:sp>
      <p:sp>
        <p:nvSpPr>
          <p:cNvPr id="3" name="Subtitle 2"/>
          <p:cNvSpPr>
            <a:spLocks noGrp="1"/>
          </p:cNvSpPr>
          <p:nvPr>
            <p:ph type="subTitle" idx="1"/>
          </p:nvPr>
        </p:nvSpPr>
        <p:spPr>
          <a:xfrm>
            <a:off x="1047432" y="3886200"/>
            <a:ext cx="7294035" cy="1752600"/>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a:t>
            </a:r>
          </a:p>
          <a:p>
            <a:r>
              <a:rPr lang="en-GB" dirty="0"/>
              <a:t>subtitle style</a:t>
            </a:r>
            <a:endParaRPr lang="en-US" dirty="0"/>
          </a:p>
        </p:txBody>
      </p:sp>
    </p:spTree>
    <p:extLst>
      <p:ext uri="{BB962C8B-B14F-4D97-AF65-F5344CB8AC3E}">
        <p14:creationId xmlns:p14="http://schemas.microsoft.com/office/powerpoint/2010/main" val="12049840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755102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Welcom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5148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we connect">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8604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highlight">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hasCustomPrompt="1"/>
          </p:nvPr>
        </p:nvSpPr>
        <p:spPr>
          <a:xfrm>
            <a:off x="2366224" y="1255000"/>
            <a:ext cx="7467699" cy="4349602"/>
          </a:xfrm>
          <a:prstGeom prst="rect">
            <a:avLst/>
          </a:prstGeom>
        </p:spPr>
        <p:txBody>
          <a:bodyPr vert="horz" lIns="91440" tIns="45720" rIns="91440" bIns="45720" rtlCol="0" anchor="ctr">
            <a:normAutofit/>
          </a:bodyPr>
          <a:lstStyle/>
          <a:p>
            <a:r>
              <a:rPr lang="en-GB" dirty="0"/>
              <a:t>Click to edit quotation </a:t>
            </a:r>
            <a:br>
              <a:rPr lang="en-GB" dirty="0"/>
            </a:br>
            <a:r>
              <a:rPr lang="en-GB" dirty="0"/>
              <a:t>or impact text</a:t>
            </a:r>
            <a:endParaRPr lang="en-US" dirty="0"/>
          </a:p>
        </p:txBody>
      </p:sp>
    </p:spTree>
    <p:extLst>
      <p:ext uri="{BB962C8B-B14F-4D97-AF65-F5344CB8AC3E}">
        <p14:creationId xmlns:p14="http://schemas.microsoft.com/office/powerpoint/2010/main" val="35035965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2617468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998888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490760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2135356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2"/>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0C2E2F-C7DD-A4B6-232F-0D1ACB86DD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A6EC9-B30B-0B38-1E3B-9BC26FC3D2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AB012A-EBDC-4B79-B613-0155DF751F0B}"/>
              </a:ext>
            </a:extLst>
          </p:cNvPr>
          <p:cNvSpPr>
            <a:spLocks noGrp="1"/>
          </p:cNvSpPr>
          <p:nvPr>
            <p:ph type="dt" sz="half" idx="10"/>
          </p:nvPr>
        </p:nvSpPr>
        <p:spPr/>
        <p:txBody>
          <a:bodyPr/>
          <a:lstStyle/>
          <a:p>
            <a:fld id="{3A125EE4-584D-4E0C-B011-233005E6FB1F}" type="datetimeFigureOut">
              <a:rPr lang="en-GB" smtClean="0"/>
              <a:t>24/10/2024</a:t>
            </a:fld>
            <a:endParaRPr lang="en-GB"/>
          </a:p>
        </p:txBody>
      </p:sp>
      <p:sp>
        <p:nvSpPr>
          <p:cNvPr id="5" name="Footer Placeholder 4">
            <a:extLst>
              <a:ext uri="{FF2B5EF4-FFF2-40B4-BE49-F238E27FC236}">
                <a16:creationId xmlns:a16="http://schemas.microsoft.com/office/drawing/2014/main" id="{EA2C43E3-C5F7-E3B5-D60F-EA78FA6AEEDD}"/>
              </a:ext>
            </a:extLst>
          </p:cNvPr>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6" name="Slide Number Placeholder 5">
            <a:extLst>
              <a:ext uri="{FF2B5EF4-FFF2-40B4-BE49-F238E27FC236}">
                <a16:creationId xmlns:a16="http://schemas.microsoft.com/office/drawing/2014/main" id="{7506BF5F-1473-1117-018C-2A9F6F1C0428}"/>
              </a:ext>
            </a:extLst>
          </p:cNvPr>
          <p:cNvSpPr>
            <a:spLocks noGrp="1"/>
          </p:cNvSpPr>
          <p:nvPr>
            <p:ph type="sldNum" sz="quarter" idx="12"/>
          </p:nvPr>
        </p:nvSpPr>
        <p:spPr/>
        <p:txBody>
          <a:bodyPr/>
          <a:lstStyle/>
          <a:p>
            <a:fld id="{CAAABAFE-030A-428F-8EBA-55BA773EBF9B}" type="slidenum">
              <a:rPr lang="en-GB" smtClean="0"/>
              <a:t>‹#›</a:t>
            </a:fld>
            <a:endParaRPr lang="en-GB"/>
          </a:p>
        </p:txBody>
      </p:sp>
    </p:spTree>
    <p:extLst>
      <p:ext uri="{BB962C8B-B14F-4D97-AF65-F5344CB8AC3E}">
        <p14:creationId xmlns:p14="http://schemas.microsoft.com/office/powerpoint/2010/main" val="11105747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715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16907664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6981734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090354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858292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5627" y="2130426"/>
            <a:ext cx="8737645" cy="1470025"/>
          </a:xfrm>
        </p:spPr>
        <p:txBody>
          <a:bodyPr/>
          <a:lstStyle>
            <a:lvl1pPr algn="ctr">
              <a:defRPr>
                <a:solidFill>
                  <a:schemeClr val="bg1"/>
                </a:solidFill>
              </a:defRPr>
            </a:lvl1pPr>
          </a:lstStyle>
          <a:p>
            <a:r>
              <a:rPr lang="en-GB" dirty="0"/>
              <a:t>Click to edit Master </a:t>
            </a:r>
            <a:br>
              <a:rPr lang="en-GB" dirty="0"/>
            </a:br>
            <a:r>
              <a:rPr lang="en-GB" dirty="0"/>
              <a:t>title style</a:t>
            </a:r>
            <a:endParaRPr lang="en-US" dirty="0"/>
          </a:p>
        </p:txBody>
      </p:sp>
      <p:sp>
        <p:nvSpPr>
          <p:cNvPr id="3" name="Subtitle 2"/>
          <p:cNvSpPr>
            <a:spLocks noGrp="1"/>
          </p:cNvSpPr>
          <p:nvPr>
            <p:ph type="subTitle" idx="1"/>
          </p:nvPr>
        </p:nvSpPr>
        <p:spPr>
          <a:xfrm>
            <a:off x="1047432" y="3886200"/>
            <a:ext cx="7294035" cy="1752600"/>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a:t>
            </a:r>
          </a:p>
          <a:p>
            <a:r>
              <a:rPr lang="en-GB" dirty="0"/>
              <a:t>subtitle style</a:t>
            </a:r>
            <a:endParaRPr lang="en-US" dirty="0"/>
          </a:p>
        </p:txBody>
      </p:sp>
    </p:spTree>
    <p:extLst>
      <p:ext uri="{BB962C8B-B14F-4D97-AF65-F5344CB8AC3E}">
        <p14:creationId xmlns:p14="http://schemas.microsoft.com/office/powerpoint/2010/main" val="20633329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46904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Welcom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3980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we connect">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2379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highlight">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hasCustomPrompt="1"/>
          </p:nvPr>
        </p:nvSpPr>
        <p:spPr>
          <a:xfrm>
            <a:off x="2366224" y="1255000"/>
            <a:ext cx="7467699" cy="4349602"/>
          </a:xfrm>
          <a:prstGeom prst="rect">
            <a:avLst/>
          </a:prstGeom>
        </p:spPr>
        <p:txBody>
          <a:bodyPr vert="horz" lIns="91440" tIns="45720" rIns="91440" bIns="45720" rtlCol="0" anchor="ctr">
            <a:normAutofit/>
          </a:bodyPr>
          <a:lstStyle/>
          <a:p>
            <a:r>
              <a:rPr lang="en-GB" dirty="0"/>
              <a:t>Click to edit quotation </a:t>
            </a:r>
            <a:br>
              <a:rPr lang="en-GB" dirty="0"/>
            </a:br>
            <a:r>
              <a:rPr lang="en-GB" dirty="0"/>
              <a:t>or impact text</a:t>
            </a:r>
            <a:endParaRPr lang="en-US" dirty="0"/>
          </a:p>
        </p:txBody>
      </p:sp>
    </p:spTree>
    <p:extLst>
      <p:ext uri="{BB962C8B-B14F-4D97-AF65-F5344CB8AC3E}">
        <p14:creationId xmlns:p14="http://schemas.microsoft.com/office/powerpoint/2010/main" val="2965533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Заголовок 1">
            <a:extLst>
              <a:ext uri="{FF2B5EF4-FFF2-40B4-BE49-F238E27FC236}">
                <a16:creationId xmlns:a16="http://schemas.microsoft.com/office/drawing/2014/main" id="{876F9028-4B6B-3F4F-BE1F-C3425A42D119}"/>
              </a:ext>
            </a:extLst>
          </p:cNvPr>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dirty="0"/>
              <a:t>YOUR TITLE HERE</a:t>
            </a:r>
          </a:p>
        </p:txBody>
      </p:sp>
      <p:sp>
        <p:nvSpPr>
          <p:cNvPr id="5" name="Text Placeholder 10">
            <a:extLst>
              <a:ext uri="{FF2B5EF4-FFF2-40B4-BE49-F238E27FC236}">
                <a16:creationId xmlns:a16="http://schemas.microsoft.com/office/drawing/2014/main" id="{828C69FF-84A4-6545-88C2-3BF65595E9E0}"/>
              </a:ext>
            </a:extLst>
          </p:cNvPr>
          <p:cNvSpPr>
            <a:spLocks noGrp="1"/>
          </p:cNvSpPr>
          <p:nvPr>
            <p:ph idx="1"/>
          </p:nvPr>
        </p:nvSpPr>
        <p:spPr>
          <a:xfrm>
            <a:off x="1866900" y="2514600"/>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68905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8151009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829161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485225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8333318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3518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9633225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5463011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584758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76119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Заголовок 1">
            <a:extLst>
              <a:ext uri="{FF2B5EF4-FFF2-40B4-BE49-F238E27FC236}">
                <a16:creationId xmlns:a16="http://schemas.microsoft.com/office/drawing/2014/main" id="{CC2F3F84-860B-A445-B1FB-EE495DBC093F}"/>
              </a:ext>
            </a:extLst>
          </p:cNvPr>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dirty="0"/>
              <a:t>YOUR TITLE HERE</a:t>
            </a:r>
          </a:p>
        </p:txBody>
      </p:sp>
      <p:sp>
        <p:nvSpPr>
          <p:cNvPr id="5" name="Text Placeholder 10">
            <a:extLst>
              <a:ext uri="{FF2B5EF4-FFF2-40B4-BE49-F238E27FC236}">
                <a16:creationId xmlns:a16="http://schemas.microsoft.com/office/drawing/2014/main" id="{2FC443BD-042F-3149-B7B7-174020AA8CC1}"/>
              </a:ext>
            </a:extLst>
          </p:cNvPr>
          <p:cNvSpPr>
            <a:spLocks noGrp="1"/>
          </p:cNvSpPr>
          <p:nvPr>
            <p:ph idx="1"/>
          </p:nvPr>
        </p:nvSpPr>
        <p:spPr>
          <a:xfrm>
            <a:off x="1866900" y="2514600"/>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4069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095866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Номер слайда 21"/>
          <p:cNvSpPr txBox="1">
            <a:spLocks/>
          </p:cNvSpPr>
          <p:nvPr userDrawn="1"/>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272079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Номер слайда 21"/>
          <p:cNvSpPr txBox="1">
            <a:spLocks/>
          </p:cNvSpPr>
          <p:nvPr userDrawn="1"/>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dirty="0"/>
          </a:p>
        </p:txBody>
      </p:sp>
      <p:sp>
        <p:nvSpPr>
          <p:cNvPr id="6" name="Title 4"/>
          <p:cNvSpPr>
            <a:spLocks noGrp="1"/>
          </p:cNvSpPr>
          <p:nvPr>
            <p:ph type="title" hasCustomPrompt="1"/>
          </p:nvPr>
        </p:nvSpPr>
        <p:spPr>
          <a:xfrm>
            <a:off x="1866899" y="4517240"/>
            <a:ext cx="8046357" cy="2438731"/>
          </a:xfrm>
        </p:spPr>
        <p:txBody>
          <a:bodyPr/>
          <a:lstStyle>
            <a:lvl1pPr>
              <a:defRPr sz="5400"/>
            </a:lvl1pPr>
          </a:lstStyle>
          <a:p>
            <a:r>
              <a:rPr lang="en-US" dirty="0"/>
              <a:t>CLICK TO EDIT MASTER TITLE STYLE</a:t>
            </a:r>
          </a:p>
        </p:txBody>
      </p:sp>
    </p:spTree>
    <p:extLst>
      <p:ext uri="{BB962C8B-B14F-4D97-AF65-F5344CB8AC3E}">
        <p14:creationId xmlns:p14="http://schemas.microsoft.com/office/powerpoint/2010/main" val="3971912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dirty="0"/>
          </a:p>
        </p:txBody>
      </p:sp>
      <p:cxnSp>
        <p:nvCxnSpPr>
          <p:cNvPr id="6" name="Straight Connector 5"/>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
        <p:nvSpPr>
          <p:cNvPr id="10" name="TextBox 9">
            <a:extLst>
              <a:ext uri="{FF2B5EF4-FFF2-40B4-BE49-F238E27FC236}">
                <a16:creationId xmlns:a16="http://schemas.microsoft.com/office/drawing/2014/main" id="{52FD8B94-C461-9C48-9D26-1A071138999D}"/>
              </a:ext>
            </a:extLst>
          </p:cNvPr>
          <p:cNvSpPr txBox="1"/>
          <p:nvPr userDrawn="1"/>
        </p:nvSpPr>
        <p:spPr>
          <a:xfrm rot="5400000">
            <a:off x="-2107580" y="3290500"/>
            <a:ext cx="5185317" cy="276999"/>
          </a:xfrm>
          <a:prstGeom prst="rect">
            <a:avLst/>
          </a:prstGeom>
          <a:noFill/>
        </p:spPr>
        <p:txBody>
          <a:bodyPr wrap="square" rtlCol="0">
            <a:spAutoFit/>
          </a:bodyPr>
          <a:lstStyle/>
          <a:p>
            <a:r>
              <a:rPr lang="en-US" sz="1200" spc="300" dirty="0">
                <a:solidFill>
                  <a:schemeClr val="tx1"/>
                </a:solidFill>
              </a:rPr>
              <a:t>GLASGOW CITY INNOVATION DISTRICT</a:t>
            </a:r>
          </a:p>
        </p:txBody>
      </p:sp>
      <p:pic>
        <p:nvPicPr>
          <p:cNvPr id="11" name="Picture 10">
            <a:extLst>
              <a:ext uri="{FF2B5EF4-FFF2-40B4-BE49-F238E27FC236}">
                <a16:creationId xmlns:a16="http://schemas.microsoft.com/office/drawing/2014/main" id="{EA95DB4F-7454-7048-AC64-E9074658F9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1167" y="378738"/>
            <a:ext cx="262411" cy="234580"/>
          </a:xfrm>
          <a:prstGeom prst="rect">
            <a:avLst/>
          </a:prstGeom>
        </p:spPr>
      </p:pic>
    </p:spTree>
    <p:extLst>
      <p:ext uri="{BB962C8B-B14F-4D97-AF65-F5344CB8AC3E}">
        <p14:creationId xmlns:p14="http://schemas.microsoft.com/office/powerpoint/2010/main" val="1877076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bg1">
                    <a:alpha val="70000"/>
                  </a:schemeClr>
                </a:solidFill>
              </a:rPr>
              <a:pPr/>
              <a:t>‹#›</a:t>
            </a:fld>
            <a:endParaRPr lang="en-US" dirty="0">
              <a:solidFill>
                <a:schemeClr val="bg1">
                  <a:alpha val="70000"/>
                </a:schemeClr>
              </a:solidFill>
            </a:endParaRPr>
          </a:p>
        </p:txBody>
      </p:sp>
      <p:cxnSp>
        <p:nvCxnSpPr>
          <p:cNvPr id="6" name="Straight Connector 5"/>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9" name="Title 4"/>
          <p:cNvSpPr>
            <a:spLocks noGrp="1"/>
          </p:cNvSpPr>
          <p:nvPr>
            <p:ph type="title" hasCustomPrompt="1"/>
          </p:nvPr>
        </p:nvSpPr>
        <p:spPr>
          <a:xfrm>
            <a:off x="1866900" y="996124"/>
            <a:ext cx="4229100" cy="1621619"/>
          </a:xfrm>
        </p:spPr>
        <p:txBody>
          <a:bodyPr/>
          <a:lstStyle>
            <a:lvl1pPr>
              <a:defRPr sz="3600">
                <a:solidFill>
                  <a:schemeClr val="bg1"/>
                </a:solidFill>
              </a:defRPr>
            </a:lvl1pPr>
          </a:lstStyle>
          <a:p>
            <a:r>
              <a:rPr lang="en-US" dirty="0"/>
              <a:t>CLICK TO EDIT MASTER TITLE STYLE</a:t>
            </a:r>
          </a:p>
        </p:txBody>
      </p:sp>
      <p:sp>
        <p:nvSpPr>
          <p:cNvPr id="10" name="TextBox 9">
            <a:extLst>
              <a:ext uri="{FF2B5EF4-FFF2-40B4-BE49-F238E27FC236}">
                <a16:creationId xmlns:a16="http://schemas.microsoft.com/office/drawing/2014/main" id="{A49E9AD8-FB8B-7F44-A5F7-62A647F8DF82}"/>
              </a:ext>
            </a:extLst>
          </p:cNvPr>
          <p:cNvSpPr txBox="1"/>
          <p:nvPr userDrawn="1"/>
        </p:nvSpPr>
        <p:spPr>
          <a:xfrm rot="5400000">
            <a:off x="-2107580" y="3290500"/>
            <a:ext cx="5185317" cy="276999"/>
          </a:xfrm>
          <a:prstGeom prst="rect">
            <a:avLst/>
          </a:prstGeom>
          <a:noFill/>
        </p:spPr>
        <p:txBody>
          <a:bodyPr wrap="square" rtlCol="0">
            <a:spAutoFit/>
          </a:bodyPr>
          <a:lstStyle/>
          <a:p>
            <a:r>
              <a:rPr lang="en-US" sz="1200" spc="300" dirty="0">
                <a:solidFill>
                  <a:schemeClr val="tx1"/>
                </a:solidFill>
              </a:rPr>
              <a:t>GLASGOW CITY INNOVATION DISTRICT</a:t>
            </a:r>
          </a:p>
        </p:txBody>
      </p:sp>
      <p:pic>
        <p:nvPicPr>
          <p:cNvPr id="11" name="Picture 10">
            <a:extLst>
              <a:ext uri="{FF2B5EF4-FFF2-40B4-BE49-F238E27FC236}">
                <a16:creationId xmlns:a16="http://schemas.microsoft.com/office/drawing/2014/main" id="{976B21D2-F178-7845-AA16-2684DE1EF8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1167" y="378738"/>
            <a:ext cx="262411" cy="234580"/>
          </a:xfrm>
          <a:prstGeom prst="rect">
            <a:avLst/>
          </a:prstGeom>
        </p:spPr>
      </p:pic>
    </p:spTree>
    <p:extLst>
      <p:ext uri="{BB962C8B-B14F-4D97-AF65-F5344CB8AC3E}">
        <p14:creationId xmlns:p14="http://schemas.microsoft.com/office/powerpoint/2010/main" val="1732641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000"/>
            </a:lvl1p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500438"/>
            <a:ext cx="4229100" cy="1857123"/>
          </a:xfrm>
        </p:spPr>
        <p:txBody>
          <a:bodyPr/>
          <a:lstStyle/>
          <a:p>
            <a:r>
              <a:rPr lang="en-US" dirty="0"/>
              <a:t>CLICK TO EDIT MASTER TITLE STYLE</a:t>
            </a:r>
          </a:p>
        </p:txBody>
      </p:sp>
      <p:sp>
        <p:nvSpPr>
          <p:cNvPr id="6" name="Text Placeholder 10">
            <a:extLst>
              <a:ext uri="{FF2B5EF4-FFF2-40B4-BE49-F238E27FC236}">
                <a16:creationId xmlns:a16="http://schemas.microsoft.com/office/drawing/2014/main" id="{8A5BC7BA-893D-2B4A-BD11-6B1169B5FBC0}"/>
              </a:ext>
            </a:extLst>
          </p:cNvPr>
          <p:cNvSpPr>
            <a:spLocks noGrp="1"/>
          </p:cNvSpPr>
          <p:nvPr>
            <p:ph idx="1" hasCustomPrompt="1"/>
          </p:nvPr>
        </p:nvSpPr>
        <p:spPr>
          <a:xfrm>
            <a:off x="1866900" y="4651511"/>
            <a:ext cx="9753600" cy="993915"/>
          </a:xfrm>
          <a:prstGeom prst="rect">
            <a:avLst/>
          </a:prstGeom>
        </p:spPr>
        <p:txBody>
          <a:bodyPr vert="horz" lIns="0" tIns="45720" rIns="0" bIns="45720" rtlCol="0">
            <a:normAutofit/>
          </a:bodyPr>
          <a:lstStyle/>
          <a:p>
            <a:pPr lvl="0"/>
            <a:r>
              <a:rPr lang="en-US" dirty="0"/>
              <a:t>Click to edit Master text styles</a:t>
            </a:r>
          </a:p>
        </p:txBody>
      </p:sp>
    </p:spTree>
    <p:extLst>
      <p:ext uri="{BB962C8B-B14F-4D97-AF65-F5344CB8AC3E}">
        <p14:creationId xmlns:p14="http://schemas.microsoft.com/office/powerpoint/2010/main" val="212307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D2D45-FC13-9425-E427-E3D7EA4C28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0FDA42C-3CCD-6AEC-F3D3-33B883BBDF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113BF4-7DE5-388A-56D1-FE54E9F24B84}"/>
              </a:ext>
            </a:extLst>
          </p:cNvPr>
          <p:cNvSpPr>
            <a:spLocks noGrp="1"/>
          </p:cNvSpPr>
          <p:nvPr>
            <p:ph type="dt" sz="half" idx="10"/>
          </p:nvPr>
        </p:nvSpPr>
        <p:spPr/>
        <p:txBody>
          <a:bodyPr/>
          <a:lstStyle/>
          <a:p>
            <a:fld id="{3A125EE4-584D-4E0C-B011-233005E6FB1F}" type="datetimeFigureOut">
              <a:rPr lang="en-GB" smtClean="0"/>
              <a:t>24/10/2024</a:t>
            </a:fld>
            <a:endParaRPr lang="en-GB"/>
          </a:p>
        </p:txBody>
      </p:sp>
      <p:sp>
        <p:nvSpPr>
          <p:cNvPr id="5" name="Footer Placeholder 4">
            <a:extLst>
              <a:ext uri="{FF2B5EF4-FFF2-40B4-BE49-F238E27FC236}">
                <a16:creationId xmlns:a16="http://schemas.microsoft.com/office/drawing/2014/main" id="{316F2693-F2D3-17D0-3734-0F72A93067A1}"/>
              </a:ext>
            </a:extLst>
          </p:cNvPr>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6" name="Slide Number Placeholder 5">
            <a:extLst>
              <a:ext uri="{FF2B5EF4-FFF2-40B4-BE49-F238E27FC236}">
                <a16:creationId xmlns:a16="http://schemas.microsoft.com/office/drawing/2014/main" id="{5A66A62E-0FA3-0C0C-DF34-A1D1EA2D0D4C}"/>
              </a:ext>
            </a:extLst>
          </p:cNvPr>
          <p:cNvSpPr>
            <a:spLocks noGrp="1"/>
          </p:cNvSpPr>
          <p:nvPr>
            <p:ph type="sldNum" sz="quarter" idx="12"/>
          </p:nvPr>
        </p:nvSpPr>
        <p:spPr/>
        <p:txBody>
          <a:bodyPr/>
          <a:lstStyle/>
          <a:p>
            <a:fld id="{CAAABAFE-030A-428F-8EBA-55BA773EBF9B}" type="slidenum">
              <a:rPr lang="en-GB" smtClean="0"/>
              <a:t>‹#›</a:t>
            </a:fld>
            <a:endParaRPr lang="en-GB"/>
          </a:p>
        </p:txBody>
      </p:sp>
    </p:spTree>
    <p:extLst>
      <p:ext uri="{BB962C8B-B14F-4D97-AF65-F5344CB8AC3E}">
        <p14:creationId xmlns:p14="http://schemas.microsoft.com/office/powerpoint/2010/main" val="1941400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1774376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1599610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
        <p:nvSpPr>
          <p:cNvPr id="7" name="Picture Placeholder 4"/>
          <p:cNvSpPr>
            <a:spLocks noGrp="1"/>
          </p:cNvSpPr>
          <p:nvPr>
            <p:ph type="pic" sz="quarter" idx="11" hasCustomPrompt="1"/>
          </p:nvPr>
        </p:nvSpPr>
        <p:spPr>
          <a:xfrm>
            <a:off x="4653153" y="2290219"/>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2" hasCustomPrompt="1"/>
          </p:nvPr>
        </p:nvSpPr>
        <p:spPr>
          <a:xfrm>
            <a:off x="4653153" y="423510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127571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8" name="Picture Placeholder 4"/>
          <p:cNvSpPr>
            <a:spLocks noGrp="1"/>
          </p:cNvSpPr>
          <p:nvPr>
            <p:ph type="pic" sz="quarter" idx="12" hasCustomPrompt="1"/>
          </p:nvPr>
        </p:nvSpPr>
        <p:spPr>
          <a:xfrm>
            <a:off x="4653153" y="4655233"/>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3" hasCustomPrompt="1"/>
          </p:nvPr>
        </p:nvSpPr>
        <p:spPr>
          <a:xfrm>
            <a:off x="4653153"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4" hasCustomPrompt="1"/>
          </p:nvPr>
        </p:nvSpPr>
        <p:spPr>
          <a:xfrm>
            <a:off x="4653153"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225615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6" name="Picture Placeholder 4"/>
          <p:cNvSpPr>
            <a:spLocks noGrp="1"/>
          </p:cNvSpPr>
          <p:nvPr>
            <p:ph type="pic" sz="quarter" idx="13" hasCustomPrompt="1"/>
          </p:nvPr>
        </p:nvSpPr>
        <p:spPr>
          <a:xfrm>
            <a:off x="4653153" y="2907197"/>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14" hasCustomPrompt="1"/>
          </p:nvPr>
        </p:nvSpPr>
        <p:spPr>
          <a:xfrm>
            <a:off x="4653153" y="1181100"/>
            <a:ext cx="1866901" cy="130157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712331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
        <p:nvSpPr>
          <p:cNvPr id="6" name="Text Placeholder 10">
            <a:extLst>
              <a:ext uri="{FF2B5EF4-FFF2-40B4-BE49-F238E27FC236}">
                <a16:creationId xmlns:a16="http://schemas.microsoft.com/office/drawing/2014/main" id="{AFF0C4C6-7DD1-FD4D-AF7F-24FF71575086}"/>
              </a:ext>
            </a:extLst>
          </p:cNvPr>
          <p:cNvSpPr>
            <a:spLocks noGrp="1"/>
          </p:cNvSpPr>
          <p:nvPr>
            <p:ph idx="1"/>
          </p:nvPr>
        </p:nvSpPr>
        <p:spPr>
          <a:xfrm>
            <a:off x="1866900" y="2862470"/>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0338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5"/>
            <a:ext cx="8477747" cy="745212"/>
          </a:xfrm>
        </p:spPr>
        <p:txBody>
          <a:bodyPr/>
          <a:lstStyle>
            <a:lvl1pPr algn="ctr">
              <a:defRPr sz="3600"/>
            </a:lvl1pPr>
          </a:lstStyle>
          <a:p>
            <a:r>
              <a:rPr lang="en-US" dirty="0"/>
              <a:t>CLICK TO EDIT MASTER TITLE STYLE</a:t>
            </a:r>
          </a:p>
        </p:txBody>
      </p:sp>
    </p:spTree>
    <p:extLst>
      <p:ext uri="{BB962C8B-B14F-4D97-AF65-F5344CB8AC3E}">
        <p14:creationId xmlns:p14="http://schemas.microsoft.com/office/powerpoint/2010/main" val="2915880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759448"/>
            <a:ext cx="4229100" cy="1621619"/>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0" y="3927944"/>
            <a:ext cx="12192000" cy="293005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961501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738977" y="2313828"/>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8487355" y="2313828"/>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3281910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4837707" y="1"/>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837707" y="2289977"/>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4837707" y="4573989"/>
            <a:ext cx="3598627"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3998243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C93A5-4861-5FA5-2FAA-34ADA8F8B7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CD1C70D-6EA7-7B0D-70BF-D8F68330CC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1B9910-4DBB-4F31-2867-D237AB08C105}"/>
              </a:ext>
            </a:extLst>
          </p:cNvPr>
          <p:cNvSpPr>
            <a:spLocks noGrp="1"/>
          </p:cNvSpPr>
          <p:nvPr>
            <p:ph type="dt" sz="half" idx="10"/>
          </p:nvPr>
        </p:nvSpPr>
        <p:spPr/>
        <p:txBody>
          <a:bodyPr/>
          <a:lstStyle/>
          <a:p>
            <a:fld id="{3A125EE4-584D-4E0C-B011-233005E6FB1F}" type="datetimeFigureOut">
              <a:rPr lang="en-GB" smtClean="0"/>
              <a:t>24/10/2024</a:t>
            </a:fld>
            <a:endParaRPr lang="en-GB"/>
          </a:p>
        </p:txBody>
      </p:sp>
      <p:sp>
        <p:nvSpPr>
          <p:cNvPr id="5" name="Footer Placeholder 4">
            <a:extLst>
              <a:ext uri="{FF2B5EF4-FFF2-40B4-BE49-F238E27FC236}">
                <a16:creationId xmlns:a16="http://schemas.microsoft.com/office/drawing/2014/main" id="{2D1DE354-0075-CC54-7CA0-809BFD081D5A}"/>
              </a:ext>
            </a:extLst>
          </p:cNvPr>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6" name="Slide Number Placeholder 5">
            <a:extLst>
              <a:ext uri="{FF2B5EF4-FFF2-40B4-BE49-F238E27FC236}">
                <a16:creationId xmlns:a16="http://schemas.microsoft.com/office/drawing/2014/main" id="{453D8B5D-44EC-521F-97C6-AFD969F862BA}"/>
              </a:ext>
            </a:extLst>
          </p:cNvPr>
          <p:cNvSpPr>
            <a:spLocks noGrp="1"/>
          </p:cNvSpPr>
          <p:nvPr>
            <p:ph type="sldNum" sz="quarter" idx="12"/>
          </p:nvPr>
        </p:nvSpPr>
        <p:spPr/>
        <p:txBody>
          <a:bodyPr/>
          <a:lstStyle/>
          <a:p>
            <a:fld id="{CAAABAFE-030A-428F-8EBA-55BA773EBF9B}" type="slidenum">
              <a:rPr lang="en-GB" smtClean="0"/>
              <a:t>‹#›</a:t>
            </a:fld>
            <a:endParaRPr lang="en-GB"/>
          </a:p>
        </p:txBody>
      </p:sp>
    </p:spTree>
    <p:extLst>
      <p:ext uri="{BB962C8B-B14F-4D97-AF65-F5344CB8AC3E}">
        <p14:creationId xmlns:p14="http://schemas.microsoft.com/office/powerpoint/2010/main" val="1590331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4885413" y="1"/>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4473601" y="2289977"/>
            <a:ext cx="3113599"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4885413" y="4573989"/>
            <a:ext cx="3113599"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5038819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
        <p:nvSpPr>
          <p:cNvPr id="7" name="Rectangle 6"/>
          <p:cNvSpPr/>
          <p:nvPr userDrawn="1"/>
        </p:nvSpPr>
        <p:spPr>
          <a:xfrm>
            <a:off x="0" y="0"/>
            <a:ext cx="990600" cy="6858000"/>
          </a:xfrm>
          <a:prstGeom prst="rect">
            <a:avLst/>
          </a:prstGeom>
          <a:solidFill>
            <a:srgbClr val="5D2B8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Номер слайда 21"/>
          <p:cNvSpPr txBox="1">
            <a:spLocks/>
          </p:cNvSpPr>
          <p:nvPr userDrawn="1"/>
        </p:nvSpPr>
        <p:spPr>
          <a:xfrm>
            <a:off x="235873"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tx1">
                    <a:lumMod val="50000"/>
                    <a:lumOff val="50000"/>
                    <a:alpha val="70000"/>
                  </a:schemeClr>
                </a:solidFill>
              </a:rPr>
              <a:pPr/>
              <a:t>‹#›</a:t>
            </a:fld>
            <a:endParaRPr lang="en-US" dirty="0">
              <a:solidFill>
                <a:schemeClr val="tx1">
                  <a:lumMod val="50000"/>
                  <a:lumOff val="50000"/>
                  <a:alpha val="70000"/>
                </a:schemeClr>
              </a:solidFill>
            </a:endParaRPr>
          </a:p>
        </p:txBody>
      </p:sp>
      <p:sp>
        <p:nvSpPr>
          <p:cNvPr id="11" name="TextBox 10">
            <a:extLst>
              <a:ext uri="{FF2B5EF4-FFF2-40B4-BE49-F238E27FC236}">
                <a16:creationId xmlns:a16="http://schemas.microsoft.com/office/drawing/2014/main" id="{8E3DB7EC-5F2C-CA41-8C42-B5F21A76B75A}"/>
              </a:ext>
            </a:extLst>
          </p:cNvPr>
          <p:cNvSpPr txBox="1"/>
          <p:nvPr userDrawn="1"/>
        </p:nvSpPr>
        <p:spPr>
          <a:xfrm rot="5400000">
            <a:off x="-2107580" y="3290500"/>
            <a:ext cx="5185317" cy="276999"/>
          </a:xfrm>
          <a:prstGeom prst="rect">
            <a:avLst/>
          </a:prstGeom>
          <a:noFill/>
        </p:spPr>
        <p:txBody>
          <a:bodyPr wrap="square" rtlCol="0">
            <a:spAutoFit/>
          </a:bodyPr>
          <a:lstStyle/>
          <a:p>
            <a:r>
              <a:rPr lang="en-US" sz="1200" spc="300" dirty="0">
                <a:solidFill>
                  <a:schemeClr val="bg1"/>
                </a:solidFill>
              </a:rPr>
              <a:t>GLASGOW CITY INNOVATION DISTRICT</a:t>
            </a:r>
          </a:p>
        </p:txBody>
      </p:sp>
      <p:pic>
        <p:nvPicPr>
          <p:cNvPr id="12" name="Picture 11">
            <a:extLst>
              <a:ext uri="{FF2B5EF4-FFF2-40B4-BE49-F238E27FC236}">
                <a16:creationId xmlns:a16="http://schemas.microsoft.com/office/drawing/2014/main" id="{EA71C729-03F3-FC4A-ADAF-39E7D272A8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1167" y="378738"/>
            <a:ext cx="262411" cy="234580"/>
          </a:xfrm>
          <a:prstGeom prst="rect">
            <a:avLst/>
          </a:prstGeom>
        </p:spPr>
      </p:pic>
    </p:spTree>
    <p:extLst>
      <p:ext uri="{BB962C8B-B14F-4D97-AF65-F5344CB8AC3E}">
        <p14:creationId xmlns:p14="http://schemas.microsoft.com/office/powerpoint/2010/main" val="2123133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3371337" y="6418877"/>
            <a:ext cx="513735" cy="227164"/>
          </a:xfrm>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0"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002364" y="996124"/>
            <a:ext cx="4229100" cy="1621619"/>
          </a:xfrm>
        </p:spPr>
        <p:txBody>
          <a:bodyPr/>
          <a:lstStyle>
            <a:lvl1pPr>
              <a:defRPr sz="3600"/>
            </a:lvl1pPr>
          </a:lstStyle>
          <a:p>
            <a:r>
              <a:rPr lang="en-US" dirty="0"/>
              <a:t>CLICK TO EDIT MASTER TITLE STYLE</a:t>
            </a:r>
          </a:p>
        </p:txBody>
      </p:sp>
      <p:sp>
        <p:nvSpPr>
          <p:cNvPr id="7" name="Rectangle 6"/>
          <p:cNvSpPr/>
          <p:nvPr userDrawn="1"/>
        </p:nvSpPr>
        <p:spPr>
          <a:xfrm>
            <a:off x="3135464" y="0"/>
            <a:ext cx="990600" cy="6858000"/>
          </a:xfrm>
          <a:prstGeom prst="rect">
            <a:avLst/>
          </a:prstGeom>
          <a:solidFill>
            <a:srgbClr val="5D2B8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Номер слайда 21"/>
          <p:cNvSpPr txBox="1">
            <a:spLocks/>
          </p:cNvSpPr>
          <p:nvPr userDrawn="1"/>
        </p:nvSpPr>
        <p:spPr>
          <a:xfrm>
            <a:off x="3371337" y="64188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chemeClr val="tx1">
                    <a:lumMod val="50000"/>
                    <a:lumOff val="50000"/>
                    <a:alpha val="70000"/>
                  </a:schemeClr>
                </a:solidFill>
              </a:rPr>
              <a:pPr/>
              <a:t>‹#›</a:t>
            </a:fld>
            <a:endParaRPr lang="en-US" dirty="0">
              <a:solidFill>
                <a:schemeClr val="tx1">
                  <a:lumMod val="50000"/>
                  <a:lumOff val="50000"/>
                  <a:alpha val="70000"/>
                </a:schemeClr>
              </a:solidFill>
            </a:endParaRPr>
          </a:p>
        </p:txBody>
      </p:sp>
      <p:sp>
        <p:nvSpPr>
          <p:cNvPr id="11" name="TextBox 10">
            <a:extLst>
              <a:ext uri="{FF2B5EF4-FFF2-40B4-BE49-F238E27FC236}">
                <a16:creationId xmlns:a16="http://schemas.microsoft.com/office/drawing/2014/main" id="{22D26EF4-4C46-0344-81A9-6F9B98F02358}"/>
              </a:ext>
            </a:extLst>
          </p:cNvPr>
          <p:cNvSpPr txBox="1"/>
          <p:nvPr userDrawn="1"/>
        </p:nvSpPr>
        <p:spPr>
          <a:xfrm rot="5400000">
            <a:off x="1038105" y="3290500"/>
            <a:ext cx="5185317" cy="276999"/>
          </a:xfrm>
          <a:prstGeom prst="rect">
            <a:avLst/>
          </a:prstGeom>
          <a:noFill/>
        </p:spPr>
        <p:txBody>
          <a:bodyPr wrap="square" rtlCol="0">
            <a:spAutoFit/>
          </a:bodyPr>
          <a:lstStyle/>
          <a:p>
            <a:r>
              <a:rPr lang="en-US" sz="1200" spc="300" dirty="0">
                <a:solidFill>
                  <a:schemeClr val="bg1"/>
                </a:solidFill>
              </a:rPr>
              <a:t>GLASGOW CITY INNOVATION DISTRICT</a:t>
            </a:r>
          </a:p>
        </p:txBody>
      </p:sp>
      <p:pic>
        <p:nvPicPr>
          <p:cNvPr id="12" name="Picture 11">
            <a:extLst>
              <a:ext uri="{FF2B5EF4-FFF2-40B4-BE49-F238E27FC236}">
                <a16:creationId xmlns:a16="http://schemas.microsoft.com/office/drawing/2014/main" id="{CFDAF359-9D8A-FC4D-BEEF-EFADFE68A0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06852" y="378738"/>
            <a:ext cx="262411" cy="234580"/>
          </a:xfrm>
          <a:prstGeom prst="rect">
            <a:avLst/>
          </a:prstGeom>
        </p:spPr>
      </p:pic>
    </p:spTree>
    <p:extLst>
      <p:ext uri="{BB962C8B-B14F-4D97-AF65-F5344CB8AC3E}">
        <p14:creationId xmlns:p14="http://schemas.microsoft.com/office/powerpoint/2010/main" val="2559344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6096001" y="1181099"/>
            <a:ext cx="5524500" cy="28393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2" hasCustomPrompt="1"/>
          </p:nvPr>
        </p:nvSpPr>
        <p:spPr>
          <a:xfrm>
            <a:off x="3628571" y="4020456"/>
            <a:ext cx="3093359" cy="19594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36256885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500438"/>
            <a:ext cx="4229100" cy="1857123"/>
          </a:xfrm>
        </p:spPr>
        <p:txBody>
          <a:bodyPr/>
          <a:lstStyle/>
          <a:p>
            <a:r>
              <a:rPr lang="en-US" dirty="0"/>
              <a:t>CLICK TO EDIT MASTER TITLE STYLE</a:t>
            </a:r>
          </a:p>
        </p:txBody>
      </p:sp>
      <p:sp>
        <p:nvSpPr>
          <p:cNvPr id="6" name="Picture Placeholder 4"/>
          <p:cNvSpPr>
            <a:spLocks noGrp="1"/>
          </p:cNvSpPr>
          <p:nvPr>
            <p:ph type="pic" sz="quarter" idx="11" hasCustomPrompt="1"/>
          </p:nvPr>
        </p:nvSpPr>
        <p:spPr>
          <a:xfrm>
            <a:off x="10167256" y="0"/>
            <a:ext cx="2024743" cy="31060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2" hasCustomPrompt="1"/>
          </p:nvPr>
        </p:nvSpPr>
        <p:spPr>
          <a:xfrm>
            <a:off x="8142512" y="0"/>
            <a:ext cx="2024743" cy="5696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3" hasCustomPrompt="1"/>
          </p:nvPr>
        </p:nvSpPr>
        <p:spPr>
          <a:xfrm>
            <a:off x="6117769" y="0"/>
            <a:ext cx="2024743" cy="496388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325243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3" hasCustomPrompt="1"/>
          </p:nvPr>
        </p:nvSpPr>
        <p:spPr>
          <a:xfrm>
            <a:off x="990600" y="1952170"/>
            <a:ext cx="2024743" cy="49058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4" hasCustomPrompt="1"/>
          </p:nvPr>
        </p:nvSpPr>
        <p:spPr>
          <a:xfrm>
            <a:off x="3015343" y="1181101"/>
            <a:ext cx="2024743" cy="567689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5" hasCustomPrompt="1"/>
          </p:nvPr>
        </p:nvSpPr>
        <p:spPr>
          <a:xfrm>
            <a:off x="5040086" y="2728687"/>
            <a:ext cx="2024743" cy="412931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6096000" y="996124"/>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3226082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056536" y="0"/>
            <a:ext cx="313546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3007628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0" y="0"/>
            <a:ext cx="6096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206448" y="990269"/>
            <a:ext cx="6414052" cy="2438731"/>
          </a:xfrm>
        </p:spPr>
        <p:txBody>
          <a:bodyPr/>
          <a:lstStyle>
            <a:lvl1pPr>
              <a:defRPr sz="5400"/>
            </a:lvl1pPr>
          </a:lstStyle>
          <a:p>
            <a:r>
              <a:rPr lang="en-US" dirty="0"/>
              <a:t>CLICK TO EDIT MASTER TITLE STYLE</a:t>
            </a:r>
          </a:p>
        </p:txBody>
      </p:sp>
    </p:spTree>
    <p:extLst>
      <p:ext uri="{BB962C8B-B14F-4D97-AF65-F5344CB8AC3E}">
        <p14:creationId xmlns:p14="http://schemas.microsoft.com/office/powerpoint/2010/main" val="3565807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4579951" y="0"/>
            <a:ext cx="7612049"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990269"/>
            <a:ext cx="6414052" cy="2438731"/>
          </a:xfrm>
        </p:spPr>
        <p:txBody>
          <a:bodyPr/>
          <a:lstStyle>
            <a:lvl1pPr>
              <a:defRPr sz="5400"/>
            </a:lvl1pPr>
          </a:lstStyle>
          <a:p>
            <a:r>
              <a:rPr lang="en-US" dirty="0"/>
              <a:t>CLICK TO EDIT MASTER TITLE STYLE</a:t>
            </a:r>
          </a:p>
        </p:txBody>
      </p:sp>
    </p:spTree>
    <p:extLst>
      <p:ext uri="{BB962C8B-B14F-4D97-AF65-F5344CB8AC3E}">
        <p14:creationId xmlns:p14="http://schemas.microsoft.com/office/powerpoint/2010/main" val="2790708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1866900" y="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3715470"/>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4249451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DAA17-D33D-3B68-BF7F-71695AFBF0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7EEC5F-339B-A036-9C3E-E8F91E4297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650BBB-E3C1-6D7C-8F77-C3DD97F2D4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69DC0E4-4966-6804-2AE7-4A65FB932553}"/>
              </a:ext>
            </a:extLst>
          </p:cNvPr>
          <p:cNvSpPr>
            <a:spLocks noGrp="1"/>
          </p:cNvSpPr>
          <p:nvPr>
            <p:ph type="dt" sz="half" idx="10"/>
          </p:nvPr>
        </p:nvSpPr>
        <p:spPr/>
        <p:txBody>
          <a:bodyPr/>
          <a:lstStyle/>
          <a:p>
            <a:fld id="{3A125EE4-584D-4E0C-B011-233005E6FB1F}" type="datetimeFigureOut">
              <a:rPr lang="en-GB" smtClean="0"/>
              <a:t>24/10/2024</a:t>
            </a:fld>
            <a:endParaRPr lang="en-GB"/>
          </a:p>
        </p:txBody>
      </p:sp>
      <p:sp>
        <p:nvSpPr>
          <p:cNvPr id="6" name="Footer Placeholder 5">
            <a:extLst>
              <a:ext uri="{FF2B5EF4-FFF2-40B4-BE49-F238E27FC236}">
                <a16:creationId xmlns:a16="http://schemas.microsoft.com/office/drawing/2014/main" id="{5297B77C-87B0-FF54-71FC-E7DBDFBD974A}"/>
              </a:ext>
            </a:extLst>
          </p:cNvPr>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7" name="Slide Number Placeholder 6">
            <a:extLst>
              <a:ext uri="{FF2B5EF4-FFF2-40B4-BE49-F238E27FC236}">
                <a16:creationId xmlns:a16="http://schemas.microsoft.com/office/drawing/2014/main" id="{CB22AC44-D9EB-15FD-B5AD-86501BD2D5CE}"/>
              </a:ext>
            </a:extLst>
          </p:cNvPr>
          <p:cNvSpPr>
            <a:spLocks noGrp="1"/>
          </p:cNvSpPr>
          <p:nvPr>
            <p:ph type="sldNum" sz="quarter" idx="12"/>
          </p:nvPr>
        </p:nvSpPr>
        <p:spPr/>
        <p:txBody>
          <a:bodyPr/>
          <a:lstStyle/>
          <a:p>
            <a:fld id="{CAAABAFE-030A-428F-8EBA-55BA773EBF9B}" type="slidenum">
              <a:rPr lang="en-GB" smtClean="0"/>
              <a:t>‹#›</a:t>
            </a:fld>
            <a:endParaRPr lang="en-GB"/>
          </a:p>
        </p:txBody>
      </p:sp>
    </p:spTree>
    <p:extLst>
      <p:ext uri="{BB962C8B-B14F-4D97-AF65-F5344CB8AC3E}">
        <p14:creationId xmlns:p14="http://schemas.microsoft.com/office/powerpoint/2010/main" val="4169442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1866900" y="342900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4094689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1866901" y="3429000"/>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2" hasCustomPrompt="1"/>
          </p:nvPr>
        </p:nvSpPr>
        <p:spPr>
          <a:xfrm>
            <a:off x="6489701" y="3429000"/>
            <a:ext cx="4229100" cy="2521857"/>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088844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0"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3" hasCustomPrompt="1"/>
          </p:nvPr>
        </p:nvSpPr>
        <p:spPr>
          <a:xfrm>
            <a:off x="5317671"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14" hasCustomPrompt="1"/>
          </p:nvPr>
        </p:nvSpPr>
        <p:spPr>
          <a:xfrm>
            <a:off x="8768443" y="2569027"/>
            <a:ext cx="3423557" cy="219891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2622026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866901"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1866900" y="996124"/>
            <a:ext cx="4229100" cy="1621619"/>
          </a:xfrm>
        </p:spPr>
        <p:txBody>
          <a:bodyPr/>
          <a:lstStyle>
            <a:lvl1pPr>
              <a:defRPr sz="3600"/>
            </a:lvl1pPr>
          </a:lstStyle>
          <a:p>
            <a:r>
              <a:rPr lang="en-US" dirty="0"/>
              <a:t>CLICK TO EDIT MASTER TITLE STYLE</a:t>
            </a:r>
          </a:p>
        </p:txBody>
      </p:sp>
      <p:sp>
        <p:nvSpPr>
          <p:cNvPr id="13" name="Picture Placeholder 4"/>
          <p:cNvSpPr>
            <a:spLocks noGrp="1"/>
          </p:cNvSpPr>
          <p:nvPr>
            <p:ph type="pic" sz="quarter" idx="13" hasCustomPrompt="1"/>
          </p:nvPr>
        </p:nvSpPr>
        <p:spPr>
          <a:xfrm>
            <a:off x="4322839"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14" hasCustomPrompt="1"/>
          </p:nvPr>
        </p:nvSpPr>
        <p:spPr>
          <a:xfrm>
            <a:off x="6778777"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5" name="Picture Placeholder 4"/>
          <p:cNvSpPr>
            <a:spLocks noGrp="1"/>
          </p:cNvSpPr>
          <p:nvPr>
            <p:ph type="pic" sz="quarter" idx="15" hasCustomPrompt="1"/>
          </p:nvPr>
        </p:nvSpPr>
        <p:spPr>
          <a:xfrm>
            <a:off x="9234715" y="300445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41502234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2500438"/>
            <a:ext cx="4229100" cy="1857123"/>
          </a:xfrm>
        </p:spPr>
        <p:txBody>
          <a:bodyPr/>
          <a:lstStyle/>
          <a:p>
            <a:r>
              <a:rPr lang="en-US" dirty="0"/>
              <a:t>CLICK TO EDIT MASTER TITLE STYLE</a:t>
            </a:r>
          </a:p>
        </p:txBody>
      </p:sp>
      <p:sp>
        <p:nvSpPr>
          <p:cNvPr id="6" name="Picture Placeholder 4"/>
          <p:cNvSpPr>
            <a:spLocks noGrp="1"/>
          </p:cNvSpPr>
          <p:nvPr>
            <p:ph type="pic" sz="quarter" idx="12" hasCustomPrompt="1"/>
          </p:nvPr>
        </p:nvSpPr>
        <p:spPr>
          <a:xfrm>
            <a:off x="7649028" y="2318656"/>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3" hasCustomPrompt="1"/>
          </p:nvPr>
        </p:nvSpPr>
        <p:spPr>
          <a:xfrm>
            <a:off x="9971315"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4" hasCustomPrompt="1"/>
          </p:nvPr>
        </p:nvSpPr>
        <p:spPr>
          <a:xfrm>
            <a:off x="9971315" y="0"/>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15" hasCustomPrompt="1"/>
          </p:nvPr>
        </p:nvSpPr>
        <p:spPr>
          <a:xfrm>
            <a:off x="9971314"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Picture Placeholder 4"/>
          <p:cNvSpPr>
            <a:spLocks noGrp="1"/>
          </p:cNvSpPr>
          <p:nvPr>
            <p:ph type="pic" sz="quarter" idx="16" hasCustomPrompt="1"/>
          </p:nvPr>
        </p:nvSpPr>
        <p:spPr>
          <a:xfrm>
            <a:off x="7649028" y="4637315"/>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7" hasCustomPrompt="1"/>
          </p:nvPr>
        </p:nvSpPr>
        <p:spPr>
          <a:xfrm>
            <a:off x="5326741" y="2318657"/>
            <a:ext cx="2220685" cy="222068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3585287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8" hasCustomPrompt="1"/>
          </p:nvPr>
        </p:nvSpPr>
        <p:spPr>
          <a:xfrm>
            <a:off x="39433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9" hasCustomPrompt="1"/>
          </p:nvPr>
        </p:nvSpPr>
        <p:spPr>
          <a:xfrm>
            <a:off x="601980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20" hasCustomPrompt="1"/>
          </p:nvPr>
        </p:nvSpPr>
        <p:spPr>
          <a:xfrm>
            <a:off x="8096251"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21" hasCustomPrompt="1"/>
          </p:nvPr>
        </p:nvSpPr>
        <p:spPr>
          <a:xfrm>
            <a:off x="10172700" y="1181101"/>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1866900" y="4653724"/>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21462472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1"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8" hasCustomPrompt="1"/>
          </p:nvPr>
        </p:nvSpPr>
        <p:spPr>
          <a:xfrm>
            <a:off x="4890408"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9" hasCustomPrompt="1"/>
          </p:nvPr>
        </p:nvSpPr>
        <p:spPr>
          <a:xfrm>
            <a:off x="7913915" y="2621644"/>
            <a:ext cx="2139042" cy="2139042"/>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Title 4"/>
          <p:cNvSpPr>
            <a:spLocks noGrp="1"/>
          </p:cNvSpPr>
          <p:nvPr>
            <p:ph type="title" hasCustomPrompt="1"/>
          </p:nvPr>
        </p:nvSpPr>
        <p:spPr>
          <a:xfrm>
            <a:off x="1866900" y="1000025"/>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317787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3" hasCustomPrompt="1"/>
          </p:nvPr>
        </p:nvSpPr>
        <p:spPr>
          <a:xfrm>
            <a:off x="0"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Picture Placeholder 4"/>
          <p:cNvSpPr>
            <a:spLocks noGrp="1"/>
          </p:cNvSpPr>
          <p:nvPr>
            <p:ph type="pic" sz="quarter" idx="14" hasCustomPrompt="1"/>
          </p:nvPr>
        </p:nvSpPr>
        <p:spPr>
          <a:xfrm>
            <a:off x="3060095"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 name="Picture Placeholder 4"/>
          <p:cNvSpPr>
            <a:spLocks noGrp="1"/>
          </p:cNvSpPr>
          <p:nvPr>
            <p:ph type="pic" sz="quarter" idx="15" hasCustomPrompt="1"/>
          </p:nvPr>
        </p:nvSpPr>
        <p:spPr>
          <a:xfrm>
            <a:off x="6120190"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6" hasCustomPrompt="1"/>
          </p:nvPr>
        </p:nvSpPr>
        <p:spPr>
          <a:xfrm>
            <a:off x="9180286" y="1"/>
            <a:ext cx="3011714"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3969550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1181100"/>
            <a:ext cx="7326086"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3247319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0" y="0"/>
            <a:ext cx="4361543"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Rectangle 5"/>
          <p:cNvSpPr/>
          <p:nvPr userDrawn="1"/>
        </p:nvSpPr>
        <p:spPr>
          <a:xfrm>
            <a:off x="4361543" y="-1"/>
            <a:ext cx="2227943" cy="6865257"/>
          </a:xfrm>
          <a:prstGeom prst="rect">
            <a:avLst/>
          </a:prstGeom>
          <a:solidFill>
            <a:srgbClr val="5D2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p:cNvSpPr>
            <a:spLocks noGrp="1"/>
          </p:cNvSpPr>
          <p:nvPr>
            <p:ph type="title" hasCustomPrompt="1"/>
          </p:nvPr>
        </p:nvSpPr>
        <p:spPr>
          <a:xfrm>
            <a:off x="7391400" y="1000025"/>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2031796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C1E90-3F98-8934-637A-6260EC810C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DE7FB9-3BFE-6B5F-D851-F840A4E670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B4622C-D7CB-4A10-31F7-CF04AF4648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A6BBAF2-00F2-B305-B9BE-0D005134D7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6724A1-8FDA-4563-02E0-9082ACBA8E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1EEEF43-35A0-5476-0EE9-33C5FCA95280}"/>
              </a:ext>
            </a:extLst>
          </p:cNvPr>
          <p:cNvSpPr>
            <a:spLocks noGrp="1"/>
          </p:cNvSpPr>
          <p:nvPr>
            <p:ph type="dt" sz="half" idx="10"/>
          </p:nvPr>
        </p:nvSpPr>
        <p:spPr/>
        <p:txBody>
          <a:bodyPr/>
          <a:lstStyle/>
          <a:p>
            <a:fld id="{3A125EE4-584D-4E0C-B011-233005E6FB1F}" type="datetimeFigureOut">
              <a:rPr lang="en-GB" smtClean="0"/>
              <a:t>24/10/2024</a:t>
            </a:fld>
            <a:endParaRPr lang="en-GB"/>
          </a:p>
        </p:txBody>
      </p:sp>
      <p:sp>
        <p:nvSpPr>
          <p:cNvPr id="8" name="Footer Placeholder 7">
            <a:extLst>
              <a:ext uri="{FF2B5EF4-FFF2-40B4-BE49-F238E27FC236}">
                <a16:creationId xmlns:a16="http://schemas.microsoft.com/office/drawing/2014/main" id="{2BB3F453-9D9F-C262-15DA-81E4EBC66276}"/>
              </a:ext>
            </a:extLst>
          </p:cNvPr>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9" name="Slide Number Placeholder 8">
            <a:extLst>
              <a:ext uri="{FF2B5EF4-FFF2-40B4-BE49-F238E27FC236}">
                <a16:creationId xmlns:a16="http://schemas.microsoft.com/office/drawing/2014/main" id="{BB67D126-88AE-158F-2F4E-DA6A80AA0F51}"/>
              </a:ext>
            </a:extLst>
          </p:cNvPr>
          <p:cNvSpPr>
            <a:spLocks noGrp="1"/>
          </p:cNvSpPr>
          <p:nvPr>
            <p:ph type="sldNum" sz="quarter" idx="12"/>
          </p:nvPr>
        </p:nvSpPr>
        <p:spPr/>
        <p:txBody>
          <a:bodyPr/>
          <a:lstStyle/>
          <a:p>
            <a:fld id="{CAAABAFE-030A-428F-8EBA-55BA773EBF9B}" type="slidenum">
              <a:rPr lang="en-GB" smtClean="0"/>
              <a:t>‹#›</a:t>
            </a:fld>
            <a:endParaRPr lang="en-GB"/>
          </a:p>
        </p:txBody>
      </p:sp>
    </p:spTree>
    <p:extLst>
      <p:ext uri="{BB962C8B-B14F-4D97-AF65-F5344CB8AC3E}">
        <p14:creationId xmlns:p14="http://schemas.microsoft.com/office/powerpoint/2010/main" val="4846996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6531429" y="1000025"/>
            <a:ext cx="5089071"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20183621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990600" y="0"/>
            <a:ext cx="3080468"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9002184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525473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4" name="Picture Placeholder 4"/>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23476340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6" name="Picture Placeholder 4"/>
          <p:cNvSpPr>
            <a:spLocks noGrp="1"/>
          </p:cNvSpPr>
          <p:nvPr>
            <p:ph type="pic" sz="quarter" idx="11" hasCustomPrompt="1"/>
          </p:nvPr>
        </p:nvSpPr>
        <p:spPr>
          <a:xfrm>
            <a:off x="3699328" y="1181100"/>
            <a:ext cx="4793343" cy="56769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1866900" y="1767466"/>
            <a:ext cx="4229100" cy="1857123"/>
          </a:xfrm>
        </p:spPr>
        <p:txBody>
          <a:bodyPr/>
          <a:lstStyle/>
          <a:p>
            <a:r>
              <a:rPr lang="en-US" dirty="0"/>
              <a:t>CLICK TO EDIT MASTER TITLE STYLE</a:t>
            </a:r>
          </a:p>
        </p:txBody>
      </p:sp>
      <p:sp>
        <p:nvSpPr>
          <p:cNvPr id="8" name="Picture Placeholder 4"/>
          <p:cNvSpPr>
            <a:spLocks noGrp="1"/>
          </p:cNvSpPr>
          <p:nvPr>
            <p:ph type="pic" sz="quarter" idx="13" hasCustomPrompt="1"/>
          </p:nvPr>
        </p:nvSpPr>
        <p:spPr>
          <a:xfrm>
            <a:off x="9927771"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9" name="Picture Placeholder 4"/>
          <p:cNvSpPr>
            <a:spLocks noGrp="1"/>
          </p:cNvSpPr>
          <p:nvPr>
            <p:ph type="pic" sz="quarter" idx="14" hasCustomPrompt="1"/>
          </p:nvPr>
        </p:nvSpPr>
        <p:spPr>
          <a:xfrm>
            <a:off x="7531100" y="1848660"/>
            <a:ext cx="2264228" cy="243305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9681727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7" hasCustomPrompt="1"/>
          </p:nvPr>
        </p:nvSpPr>
        <p:spPr>
          <a:xfrm>
            <a:off x="1866901" y="1181100"/>
            <a:ext cx="1406070" cy="1406070"/>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Oval 5"/>
          <p:cNvSpPr/>
          <p:nvPr userDrawn="1"/>
        </p:nvSpPr>
        <p:spPr>
          <a:xfrm>
            <a:off x="1448707" y="762906"/>
            <a:ext cx="2242457" cy="2242457"/>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55822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0" y="2358570"/>
            <a:ext cx="12192000" cy="449942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8403077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5" name="Picture Placeholder 4"/>
          <p:cNvSpPr>
            <a:spLocks noGrp="1"/>
          </p:cNvSpPr>
          <p:nvPr>
            <p:ph type="pic" sz="quarter" idx="22" hasCustomPrompt="1"/>
          </p:nvPr>
        </p:nvSpPr>
        <p:spPr>
          <a:xfrm>
            <a:off x="18669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6" name="Picture Placeholder 4"/>
          <p:cNvSpPr>
            <a:spLocks noGrp="1"/>
          </p:cNvSpPr>
          <p:nvPr>
            <p:ph type="pic" sz="quarter" idx="23" hasCustomPrompt="1"/>
          </p:nvPr>
        </p:nvSpPr>
        <p:spPr>
          <a:xfrm>
            <a:off x="39433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7" name="Picture Placeholder 4"/>
          <p:cNvSpPr>
            <a:spLocks noGrp="1"/>
          </p:cNvSpPr>
          <p:nvPr>
            <p:ph type="pic" sz="quarter" idx="24" hasCustomPrompt="1"/>
          </p:nvPr>
        </p:nvSpPr>
        <p:spPr>
          <a:xfrm>
            <a:off x="60198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8" name="Picture Placeholder 4"/>
          <p:cNvSpPr>
            <a:spLocks noGrp="1"/>
          </p:cNvSpPr>
          <p:nvPr>
            <p:ph type="pic" sz="quarter" idx="25" hasCustomPrompt="1"/>
          </p:nvPr>
        </p:nvSpPr>
        <p:spPr>
          <a:xfrm>
            <a:off x="80962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9" name="Picture Placeholder 4"/>
          <p:cNvSpPr>
            <a:spLocks noGrp="1"/>
          </p:cNvSpPr>
          <p:nvPr>
            <p:ph type="pic" sz="quarter" idx="26" hasCustomPrompt="1"/>
          </p:nvPr>
        </p:nvSpPr>
        <p:spPr>
          <a:xfrm>
            <a:off x="10172700"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5827035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866900" y="1000025"/>
            <a:ext cx="4229100" cy="1621619"/>
          </a:xfrm>
        </p:spPr>
        <p:txBody>
          <a:bodyPr/>
          <a:lstStyle>
            <a:lvl1pPr>
              <a:defRPr sz="360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1" name="Picture Placeholder 4"/>
          <p:cNvSpPr>
            <a:spLocks noGrp="1"/>
          </p:cNvSpPr>
          <p:nvPr>
            <p:ph type="pic" sz="quarter" idx="18" hasCustomPrompt="1"/>
          </p:nvPr>
        </p:nvSpPr>
        <p:spPr>
          <a:xfrm>
            <a:off x="39433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9" hasCustomPrompt="1"/>
          </p:nvPr>
        </p:nvSpPr>
        <p:spPr>
          <a:xfrm>
            <a:off x="60198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3" name="Picture Placeholder 4"/>
          <p:cNvSpPr>
            <a:spLocks noGrp="1"/>
          </p:cNvSpPr>
          <p:nvPr>
            <p:ph type="pic" sz="quarter" idx="20" hasCustomPrompt="1"/>
          </p:nvPr>
        </p:nvSpPr>
        <p:spPr>
          <a:xfrm>
            <a:off x="80962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4" name="Picture Placeholder 4"/>
          <p:cNvSpPr>
            <a:spLocks noGrp="1"/>
          </p:cNvSpPr>
          <p:nvPr>
            <p:ph type="pic" sz="quarter" idx="21" hasCustomPrompt="1"/>
          </p:nvPr>
        </p:nvSpPr>
        <p:spPr>
          <a:xfrm>
            <a:off x="10172700"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3379170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C87D9-B1AB-5B47-A395-A7E38C3692BD}"/>
              </a:ext>
            </a:extLst>
          </p:cNvPr>
          <p:cNvSpPr>
            <a:spLocks noGrp="1"/>
          </p:cNvSpPr>
          <p:nvPr>
            <p:ph type="dt" sz="half" idx="10"/>
          </p:nvPr>
        </p:nvSpPr>
        <p:spPr/>
        <p:txBody>
          <a:bodyPr/>
          <a:lstStyle/>
          <a:p>
            <a:fld id="{3F25831D-571C-3847-B2AE-1079DC05E293}" type="datetimeFigureOut">
              <a:rPr lang="en-US" smtClean="0"/>
              <a:t>10/24/2024</a:t>
            </a:fld>
            <a:endParaRPr lang="en-US"/>
          </a:p>
        </p:txBody>
      </p:sp>
      <p:sp>
        <p:nvSpPr>
          <p:cNvPr id="3" name="Footer Placeholder 2">
            <a:extLst>
              <a:ext uri="{FF2B5EF4-FFF2-40B4-BE49-F238E27FC236}">
                <a16:creationId xmlns:a16="http://schemas.microsoft.com/office/drawing/2014/main" id="{7B313B84-AC12-5D48-B082-AFF0F1C76D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9EA91A-57D5-2E4A-83E7-3DC21A2AC361}"/>
              </a:ext>
            </a:extLst>
          </p:cNvPr>
          <p:cNvSpPr>
            <a:spLocks noGrp="1"/>
          </p:cNvSpPr>
          <p:nvPr>
            <p:ph type="sldNum" sz="quarter" idx="12"/>
          </p:nvPr>
        </p:nvSpPr>
        <p:spPr/>
        <p:txBody>
          <a:bodyPr/>
          <a:lstStyle/>
          <a:p>
            <a:fld id="{BFDE7708-A92D-3C45-ADC8-AA107B273D7F}" type="slidenum">
              <a:rPr lang="en-US" smtClean="0"/>
              <a:t>‹#›</a:t>
            </a:fld>
            <a:endParaRPr lang="en-US"/>
          </a:p>
        </p:txBody>
      </p:sp>
    </p:spTree>
    <p:extLst>
      <p:ext uri="{BB962C8B-B14F-4D97-AF65-F5344CB8AC3E}">
        <p14:creationId xmlns:p14="http://schemas.microsoft.com/office/powerpoint/2010/main" val="940654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703F2-6AF4-2BA2-CBFC-C3621395724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37A52A6-3C01-397A-50E9-BD640F9509D9}"/>
              </a:ext>
            </a:extLst>
          </p:cNvPr>
          <p:cNvSpPr>
            <a:spLocks noGrp="1"/>
          </p:cNvSpPr>
          <p:nvPr>
            <p:ph type="dt" sz="half" idx="10"/>
          </p:nvPr>
        </p:nvSpPr>
        <p:spPr/>
        <p:txBody>
          <a:bodyPr/>
          <a:lstStyle/>
          <a:p>
            <a:fld id="{3A125EE4-584D-4E0C-B011-233005E6FB1F}" type="datetimeFigureOut">
              <a:rPr lang="en-GB" smtClean="0"/>
              <a:t>24/10/2024</a:t>
            </a:fld>
            <a:endParaRPr lang="en-GB"/>
          </a:p>
        </p:txBody>
      </p:sp>
      <p:sp>
        <p:nvSpPr>
          <p:cNvPr id="4" name="Footer Placeholder 3">
            <a:extLst>
              <a:ext uri="{FF2B5EF4-FFF2-40B4-BE49-F238E27FC236}">
                <a16:creationId xmlns:a16="http://schemas.microsoft.com/office/drawing/2014/main" id="{FE0B1B01-4D25-9430-3EEE-4F99FD0089F1}"/>
              </a:ext>
            </a:extLst>
          </p:cNvPr>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5" name="Slide Number Placeholder 4">
            <a:extLst>
              <a:ext uri="{FF2B5EF4-FFF2-40B4-BE49-F238E27FC236}">
                <a16:creationId xmlns:a16="http://schemas.microsoft.com/office/drawing/2014/main" id="{E48D578D-C84A-370A-07AD-7382506FDF5A}"/>
              </a:ext>
            </a:extLst>
          </p:cNvPr>
          <p:cNvSpPr>
            <a:spLocks noGrp="1"/>
          </p:cNvSpPr>
          <p:nvPr>
            <p:ph type="sldNum" sz="quarter" idx="12"/>
          </p:nvPr>
        </p:nvSpPr>
        <p:spPr/>
        <p:txBody>
          <a:bodyPr/>
          <a:lstStyle/>
          <a:p>
            <a:fld id="{CAAABAFE-030A-428F-8EBA-55BA773EBF9B}" type="slidenum">
              <a:rPr lang="en-GB" smtClean="0"/>
              <a:t>‹#›</a:t>
            </a:fld>
            <a:endParaRPr lang="en-GB"/>
          </a:p>
        </p:txBody>
      </p:sp>
    </p:spTree>
    <p:extLst>
      <p:ext uri="{BB962C8B-B14F-4D97-AF65-F5344CB8AC3E}">
        <p14:creationId xmlns:p14="http://schemas.microsoft.com/office/powerpoint/2010/main" val="2591455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248DE-122A-4B54-802B-7AC0634DA13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99B624D-DB09-6434-3BE9-88C4614CC96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1EBAC0-3C91-6C5F-FDB3-2B99E99CDEA4}"/>
              </a:ext>
            </a:extLst>
          </p:cNvPr>
          <p:cNvSpPr>
            <a:spLocks noGrp="1"/>
          </p:cNvSpPr>
          <p:nvPr>
            <p:ph type="dt" sz="half" idx="10"/>
          </p:nvPr>
        </p:nvSpPr>
        <p:spPr/>
        <p:txBody>
          <a:bodyPr/>
          <a:lstStyle/>
          <a:p>
            <a:fld id="{EFAA3942-92C0-5248-9DFC-90157B5F2294}" type="datetimeFigureOut">
              <a:rPr lang="en-US" smtClean="0"/>
              <a:t>10/24/2024</a:t>
            </a:fld>
            <a:endParaRPr lang="en-US"/>
          </a:p>
        </p:txBody>
      </p:sp>
      <p:sp>
        <p:nvSpPr>
          <p:cNvPr id="5" name="Footer Placeholder 4">
            <a:extLst>
              <a:ext uri="{FF2B5EF4-FFF2-40B4-BE49-F238E27FC236}">
                <a16:creationId xmlns:a16="http://schemas.microsoft.com/office/drawing/2014/main" id="{DCE3ACDA-EA06-A09F-BBBB-7ED185E346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01D65-6175-1CD6-B0EA-4936415FD661}"/>
              </a:ext>
            </a:extLst>
          </p:cNvPr>
          <p:cNvSpPr>
            <a:spLocks noGrp="1"/>
          </p:cNvSpPr>
          <p:nvPr>
            <p:ph type="sldNum" sz="quarter" idx="12"/>
          </p:nvPr>
        </p:nvSpPr>
        <p:spPr/>
        <p:txBody>
          <a:bodyPr/>
          <a:lstStyle/>
          <a:p>
            <a:fld id="{E18A46B7-3489-8A4E-A0DE-D0EC594BF060}" type="slidenum">
              <a:rPr lang="en-US" smtClean="0"/>
              <a:t>‹#›</a:t>
            </a:fld>
            <a:endParaRPr lang="en-US"/>
          </a:p>
        </p:txBody>
      </p:sp>
    </p:spTree>
    <p:extLst>
      <p:ext uri="{BB962C8B-B14F-4D97-AF65-F5344CB8AC3E}">
        <p14:creationId xmlns:p14="http://schemas.microsoft.com/office/powerpoint/2010/main" val="10557741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6B859-8CBA-738E-1537-AF67629062E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6BFE9E9-E064-7533-A691-A9F0017DB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00140CA-E0FB-347A-89DD-BCF4363D6422}"/>
              </a:ext>
            </a:extLst>
          </p:cNvPr>
          <p:cNvSpPr>
            <a:spLocks noGrp="1"/>
          </p:cNvSpPr>
          <p:nvPr>
            <p:ph type="dt" sz="half" idx="10"/>
          </p:nvPr>
        </p:nvSpPr>
        <p:spPr/>
        <p:txBody>
          <a:bodyPr/>
          <a:lstStyle/>
          <a:p>
            <a:fld id="{48C84E9C-E56D-B842-B39E-9D04651682D9}" type="datetimeFigureOut">
              <a:rPr lang="en-US" smtClean="0"/>
              <a:t>10/24/2024</a:t>
            </a:fld>
            <a:endParaRPr lang="en-US"/>
          </a:p>
        </p:txBody>
      </p:sp>
      <p:sp>
        <p:nvSpPr>
          <p:cNvPr id="5" name="Footer Placeholder 4">
            <a:extLst>
              <a:ext uri="{FF2B5EF4-FFF2-40B4-BE49-F238E27FC236}">
                <a16:creationId xmlns:a16="http://schemas.microsoft.com/office/drawing/2014/main" id="{FE335C02-9D5D-9199-A9DD-7AF00D50F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CFF7E-8ACF-022C-211D-6909B88BE04D}"/>
              </a:ext>
            </a:extLst>
          </p:cNvPr>
          <p:cNvSpPr>
            <a:spLocks noGrp="1"/>
          </p:cNvSpPr>
          <p:nvPr>
            <p:ph type="sldNum" sz="quarter" idx="12"/>
          </p:nvPr>
        </p:nvSpPr>
        <p:spPr/>
        <p:txBody>
          <a:bodyPr/>
          <a:lstStyle/>
          <a:p>
            <a:fld id="{D0BC0403-11FE-CC4B-80F0-175D94895F91}" type="slidenum">
              <a:rPr lang="en-US" smtClean="0"/>
              <a:t>‹#›</a:t>
            </a:fld>
            <a:endParaRPr lang="en-US"/>
          </a:p>
        </p:txBody>
      </p:sp>
    </p:spTree>
    <p:extLst>
      <p:ext uri="{BB962C8B-B14F-4D97-AF65-F5344CB8AC3E}">
        <p14:creationId xmlns:p14="http://schemas.microsoft.com/office/powerpoint/2010/main" val="25088661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25B07-FC1E-528C-6A6A-39525D6EF23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D754DEF-622B-6B32-AEA2-2671F9D548D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B4181A8-CA04-3771-64B6-47C1263B566B}"/>
              </a:ext>
            </a:extLst>
          </p:cNvPr>
          <p:cNvSpPr>
            <a:spLocks noGrp="1"/>
          </p:cNvSpPr>
          <p:nvPr>
            <p:ph type="dt" sz="half" idx="10"/>
          </p:nvPr>
        </p:nvSpPr>
        <p:spPr/>
        <p:txBody>
          <a:bodyPr/>
          <a:lstStyle/>
          <a:p>
            <a:fld id="{48C84E9C-E56D-B842-B39E-9D04651682D9}" type="datetimeFigureOut">
              <a:rPr lang="en-US" smtClean="0"/>
              <a:t>10/24/2024</a:t>
            </a:fld>
            <a:endParaRPr lang="en-US"/>
          </a:p>
        </p:txBody>
      </p:sp>
      <p:sp>
        <p:nvSpPr>
          <p:cNvPr id="5" name="Footer Placeholder 4">
            <a:extLst>
              <a:ext uri="{FF2B5EF4-FFF2-40B4-BE49-F238E27FC236}">
                <a16:creationId xmlns:a16="http://schemas.microsoft.com/office/drawing/2014/main" id="{E1CF415D-CCB5-0E7D-B22D-339BC9A618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15EF10-E4D3-5813-478B-CD412D33A6FA}"/>
              </a:ext>
            </a:extLst>
          </p:cNvPr>
          <p:cNvSpPr>
            <a:spLocks noGrp="1"/>
          </p:cNvSpPr>
          <p:nvPr>
            <p:ph type="sldNum" sz="quarter" idx="12"/>
          </p:nvPr>
        </p:nvSpPr>
        <p:spPr/>
        <p:txBody>
          <a:bodyPr/>
          <a:lstStyle/>
          <a:p>
            <a:fld id="{D0BC0403-11FE-CC4B-80F0-175D94895F91}" type="slidenum">
              <a:rPr lang="en-US" smtClean="0"/>
              <a:t>‹#›</a:t>
            </a:fld>
            <a:endParaRPr lang="en-US"/>
          </a:p>
        </p:txBody>
      </p:sp>
    </p:spTree>
    <p:extLst>
      <p:ext uri="{BB962C8B-B14F-4D97-AF65-F5344CB8AC3E}">
        <p14:creationId xmlns:p14="http://schemas.microsoft.com/office/powerpoint/2010/main" val="27769616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D55E-53D1-447F-0B07-55092C14D7A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8AF1196-697A-0F6F-147C-0FE3D614D9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4C6FF82-97C4-413A-1777-15D3A1BAFB5D}"/>
              </a:ext>
            </a:extLst>
          </p:cNvPr>
          <p:cNvSpPr>
            <a:spLocks noGrp="1"/>
          </p:cNvSpPr>
          <p:nvPr>
            <p:ph type="dt" sz="half" idx="10"/>
          </p:nvPr>
        </p:nvSpPr>
        <p:spPr/>
        <p:txBody>
          <a:bodyPr/>
          <a:lstStyle/>
          <a:p>
            <a:fld id="{48C84E9C-E56D-B842-B39E-9D04651682D9}" type="datetimeFigureOut">
              <a:rPr lang="en-US" smtClean="0"/>
              <a:t>10/24/2024</a:t>
            </a:fld>
            <a:endParaRPr lang="en-US"/>
          </a:p>
        </p:txBody>
      </p:sp>
      <p:sp>
        <p:nvSpPr>
          <p:cNvPr id="5" name="Footer Placeholder 4">
            <a:extLst>
              <a:ext uri="{FF2B5EF4-FFF2-40B4-BE49-F238E27FC236}">
                <a16:creationId xmlns:a16="http://schemas.microsoft.com/office/drawing/2014/main" id="{E045E35B-27B6-C9E2-B84F-3FF494E1E4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2F88E7-23B0-F804-3297-698025C7A2CE}"/>
              </a:ext>
            </a:extLst>
          </p:cNvPr>
          <p:cNvSpPr>
            <a:spLocks noGrp="1"/>
          </p:cNvSpPr>
          <p:nvPr>
            <p:ph type="sldNum" sz="quarter" idx="12"/>
          </p:nvPr>
        </p:nvSpPr>
        <p:spPr/>
        <p:txBody>
          <a:bodyPr/>
          <a:lstStyle/>
          <a:p>
            <a:fld id="{D0BC0403-11FE-CC4B-80F0-175D94895F91}" type="slidenum">
              <a:rPr lang="en-US" smtClean="0"/>
              <a:t>‹#›</a:t>
            </a:fld>
            <a:endParaRPr lang="en-US"/>
          </a:p>
        </p:txBody>
      </p:sp>
    </p:spTree>
    <p:extLst>
      <p:ext uri="{BB962C8B-B14F-4D97-AF65-F5344CB8AC3E}">
        <p14:creationId xmlns:p14="http://schemas.microsoft.com/office/powerpoint/2010/main" val="31167639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8500C-CE42-9699-40B3-07E60F7BE4E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6E28704-9C94-C5F4-E18B-8E3125FCDE7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A679A85-0C5C-505F-AE43-F5E9512A00E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39A6E5C-DCCC-02B4-F53D-4EF5B5C1035E}"/>
              </a:ext>
            </a:extLst>
          </p:cNvPr>
          <p:cNvSpPr>
            <a:spLocks noGrp="1"/>
          </p:cNvSpPr>
          <p:nvPr>
            <p:ph type="dt" sz="half" idx="10"/>
          </p:nvPr>
        </p:nvSpPr>
        <p:spPr/>
        <p:txBody>
          <a:bodyPr/>
          <a:lstStyle/>
          <a:p>
            <a:fld id="{48C84E9C-E56D-B842-B39E-9D04651682D9}" type="datetimeFigureOut">
              <a:rPr lang="en-US" smtClean="0"/>
              <a:t>10/24/2024</a:t>
            </a:fld>
            <a:endParaRPr lang="en-US"/>
          </a:p>
        </p:txBody>
      </p:sp>
      <p:sp>
        <p:nvSpPr>
          <p:cNvPr id="6" name="Footer Placeholder 5">
            <a:extLst>
              <a:ext uri="{FF2B5EF4-FFF2-40B4-BE49-F238E27FC236}">
                <a16:creationId xmlns:a16="http://schemas.microsoft.com/office/drawing/2014/main" id="{40CCCE3E-C186-7C1D-231C-E9BBC35D5A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D4AF19-906D-6C74-5407-D11067590C65}"/>
              </a:ext>
            </a:extLst>
          </p:cNvPr>
          <p:cNvSpPr>
            <a:spLocks noGrp="1"/>
          </p:cNvSpPr>
          <p:nvPr>
            <p:ph type="sldNum" sz="quarter" idx="12"/>
          </p:nvPr>
        </p:nvSpPr>
        <p:spPr/>
        <p:txBody>
          <a:bodyPr/>
          <a:lstStyle/>
          <a:p>
            <a:fld id="{D0BC0403-11FE-CC4B-80F0-175D94895F91}" type="slidenum">
              <a:rPr lang="en-US" smtClean="0"/>
              <a:t>‹#›</a:t>
            </a:fld>
            <a:endParaRPr lang="en-US"/>
          </a:p>
        </p:txBody>
      </p:sp>
    </p:spTree>
    <p:extLst>
      <p:ext uri="{BB962C8B-B14F-4D97-AF65-F5344CB8AC3E}">
        <p14:creationId xmlns:p14="http://schemas.microsoft.com/office/powerpoint/2010/main" val="40074831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90EB-8255-A99E-0788-570F41871C2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37027AE-6358-1943-0AEC-1F4CABB0AC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EE4996B-8A1B-0989-AE71-BDBCCB1A826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5B9E229-7F15-A067-99CC-5665F33340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16AF816-A923-F8A2-7A7B-2151A16E6AF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80B96B6-1E93-1C9F-A07B-F41D7DAC58DC}"/>
              </a:ext>
            </a:extLst>
          </p:cNvPr>
          <p:cNvSpPr>
            <a:spLocks noGrp="1"/>
          </p:cNvSpPr>
          <p:nvPr>
            <p:ph type="dt" sz="half" idx="10"/>
          </p:nvPr>
        </p:nvSpPr>
        <p:spPr/>
        <p:txBody>
          <a:bodyPr/>
          <a:lstStyle/>
          <a:p>
            <a:fld id="{48C84E9C-E56D-B842-B39E-9D04651682D9}" type="datetimeFigureOut">
              <a:rPr lang="en-US" smtClean="0"/>
              <a:t>10/24/2024</a:t>
            </a:fld>
            <a:endParaRPr lang="en-US"/>
          </a:p>
        </p:txBody>
      </p:sp>
      <p:sp>
        <p:nvSpPr>
          <p:cNvPr id="8" name="Footer Placeholder 7">
            <a:extLst>
              <a:ext uri="{FF2B5EF4-FFF2-40B4-BE49-F238E27FC236}">
                <a16:creationId xmlns:a16="http://schemas.microsoft.com/office/drawing/2014/main" id="{1AA11B64-D47F-6DDF-C104-11F00AB9A5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6F6EDE-99B5-5D5F-29AE-43DE1B1A1DE9}"/>
              </a:ext>
            </a:extLst>
          </p:cNvPr>
          <p:cNvSpPr>
            <a:spLocks noGrp="1"/>
          </p:cNvSpPr>
          <p:nvPr>
            <p:ph type="sldNum" sz="quarter" idx="12"/>
          </p:nvPr>
        </p:nvSpPr>
        <p:spPr/>
        <p:txBody>
          <a:bodyPr/>
          <a:lstStyle/>
          <a:p>
            <a:fld id="{D0BC0403-11FE-CC4B-80F0-175D94895F91}" type="slidenum">
              <a:rPr lang="en-US" smtClean="0"/>
              <a:t>‹#›</a:t>
            </a:fld>
            <a:endParaRPr lang="en-US"/>
          </a:p>
        </p:txBody>
      </p:sp>
    </p:spTree>
    <p:extLst>
      <p:ext uri="{BB962C8B-B14F-4D97-AF65-F5344CB8AC3E}">
        <p14:creationId xmlns:p14="http://schemas.microsoft.com/office/powerpoint/2010/main" val="2175586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D29EA-6E77-1925-4F32-7983FD17249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9151D8E-FBDA-63A7-A5D8-F9AE497EEB93}"/>
              </a:ext>
            </a:extLst>
          </p:cNvPr>
          <p:cNvSpPr>
            <a:spLocks noGrp="1"/>
          </p:cNvSpPr>
          <p:nvPr>
            <p:ph type="dt" sz="half" idx="10"/>
          </p:nvPr>
        </p:nvSpPr>
        <p:spPr/>
        <p:txBody>
          <a:bodyPr/>
          <a:lstStyle/>
          <a:p>
            <a:fld id="{48C84E9C-E56D-B842-B39E-9D04651682D9}" type="datetimeFigureOut">
              <a:rPr lang="en-US" smtClean="0"/>
              <a:t>10/24/2024</a:t>
            </a:fld>
            <a:endParaRPr lang="en-US"/>
          </a:p>
        </p:txBody>
      </p:sp>
      <p:sp>
        <p:nvSpPr>
          <p:cNvPr id="4" name="Footer Placeholder 3">
            <a:extLst>
              <a:ext uri="{FF2B5EF4-FFF2-40B4-BE49-F238E27FC236}">
                <a16:creationId xmlns:a16="http://schemas.microsoft.com/office/drawing/2014/main" id="{07AA55DA-4A01-4448-2230-3241088F33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15C2B8-3EE8-DDD8-7A02-9DE63E4EAF35}"/>
              </a:ext>
            </a:extLst>
          </p:cNvPr>
          <p:cNvSpPr>
            <a:spLocks noGrp="1"/>
          </p:cNvSpPr>
          <p:nvPr>
            <p:ph type="sldNum" sz="quarter" idx="12"/>
          </p:nvPr>
        </p:nvSpPr>
        <p:spPr/>
        <p:txBody>
          <a:bodyPr/>
          <a:lstStyle/>
          <a:p>
            <a:fld id="{D0BC0403-11FE-CC4B-80F0-175D94895F91}" type="slidenum">
              <a:rPr lang="en-US" smtClean="0"/>
              <a:t>‹#›</a:t>
            </a:fld>
            <a:endParaRPr lang="en-US"/>
          </a:p>
        </p:txBody>
      </p:sp>
    </p:spTree>
    <p:extLst>
      <p:ext uri="{BB962C8B-B14F-4D97-AF65-F5344CB8AC3E}">
        <p14:creationId xmlns:p14="http://schemas.microsoft.com/office/powerpoint/2010/main" val="9889353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6F7898-E88F-A083-45A9-A5DE4148B26E}"/>
              </a:ext>
            </a:extLst>
          </p:cNvPr>
          <p:cNvSpPr>
            <a:spLocks noGrp="1"/>
          </p:cNvSpPr>
          <p:nvPr>
            <p:ph type="dt" sz="half" idx="10"/>
          </p:nvPr>
        </p:nvSpPr>
        <p:spPr/>
        <p:txBody>
          <a:bodyPr/>
          <a:lstStyle/>
          <a:p>
            <a:fld id="{48C84E9C-E56D-B842-B39E-9D04651682D9}" type="datetimeFigureOut">
              <a:rPr lang="en-US" smtClean="0"/>
              <a:t>10/24/2024</a:t>
            </a:fld>
            <a:endParaRPr lang="en-US"/>
          </a:p>
        </p:txBody>
      </p:sp>
      <p:sp>
        <p:nvSpPr>
          <p:cNvPr id="3" name="Footer Placeholder 2">
            <a:extLst>
              <a:ext uri="{FF2B5EF4-FFF2-40B4-BE49-F238E27FC236}">
                <a16:creationId xmlns:a16="http://schemas.microsoft.com/office/drawing/2014/main" id="{1EF6AA41-14F9-D1B3-66A1-5ED22677FF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020B9B-B890-8815-EFF9-223006FB93AB}"/>
              </a:ext>
            </a:extLst>
          </p:cNvPr>
          <p:cNvSpPr>
            <a:spLocks noGrp="1"/>
          </p:cNvSpPr>
          <p:nvPr>
            <p:ph type="sldNum" sz="quarter" idx="12"/>
          </p:nvPr>
        </p:nvSpPr>
        <p:spPr/>
        <p:txBody>
          <a:bodyPr/>
          <a:lstStyle/>
          <a:p>
            <a:fld id="{D0BC0403-11FE-CC4B-80F0-175D94895F91}" type="slidenum">
              <a:rPr lang="en-US" smtClean="0"/>
              <a:t>‹#›</a:t>
            </a:fld>
            <a:endParaRPr lang="en-US"/>
          </a:p>
        </p:txBody>
      </p:sp>
    </p:spTree>
    <p:extLst>
      <p:ext uri="{BB962C8B-B14F-4D97-AF65-F5344CB8AC3E}">
        <p14:creationId xmlns:p14="http://schemas.microsoft.com/office/powerpoint/2010/main" val="8604978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B97BB-4284-2010-2117-F8B5E806618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A569E2E-7FBB-E2A4-024C-966FDF6129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70E9499-1F60-BABD-B4AE-9217629B51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4AE1F2F-305A-8BAE-4973-BEE5433E2B43}"/>
              </a:ext>
            </a:extLst>
          </p:cNvPr>
          <p:cNvSpPr>
            <a:spLocks noGrp="1"/>
          </p:cNvSpPr>
          <p:nvPr>
            <p:ph type="dt" sz="half" idx="10"/>
          </p:nvPr>
        </p:nvSpPr>
        <p:spPr/>
        <p:txBody>
          <a:bodyPr/>
          <a:lstStyle/>
          <a:p>
            <a:fld id="{48C84E9C-E56D-B842-B39E-9D04651682D9}" type="datetimeFigureOut">
              <a:rPr lang="en-US" smtClean="0"/>
              <a:t>10/24/2024</a:t>
            </a:fld>
            <a:endParaRPr lang="en-US"/>
          </a:p>
        </p:txBody>
      </p:sp>
      <p:sp>
        <p:nvSpPr>
          <p:cNvPr id="6" name="Footer Placeholder 5">
            <a:extLst>
              <a:ext uri="{FF2B5EF4-FFF2-40B4-BE49-F238E27FC236}">
                <a16:creationId xmlns:a16="http://schemas.microsoft.com/office/drawing/2014/main" id="{D82F5484-ACA6-0C3B-A1E8-547D857757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67E654-A45E-3999-11A3-3F39C6DBD097}"/>
              </a:ext>
            </a:extLst>
          </p:cNvPr>
          <p:cNvSpPr>
            <a:spLocks noGrp="1"/>
          </p:cNvSpPr>
          <p:nvPr>
            <p:ph type="sldNum" sz="quarter" idx="12"/>
          </p:nvPr>
        </p:nvSpPr>
        <p:spPr/>
        <p:txBody>
          <a:bodyPr/>
          <a:lstStyle/>
          <a:p>
            <a:fld id="{D0BC0403-11FE-CC4B-80F0-175D94895F91}" type="slidenum">
              <a:rPr lang="en-US" smtClean="0"/>
              <a:t>‹#›</a:t>
            </a:fld>
            <a:endParaRPr lang="en-US"/>
          </a:p>
        </p:txBody>
      </p:sp>
    </p:spTree>
    <p:extLst>
      <p:ext uri="{BB962C8B-B14F-4D97-AF65-F5344CB8AC3E}">
        <p14:creationId xmlns:p14="http://schemas.microsoft.com/office/powerpoint/2010/main" val="4817606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B368D-B242-ED37-CB89-E1671D2FEF0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A12417E-3229-6C35-18DB-425FEA45ED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43F833-C5CC-E1D6-4709-B616287F0A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D4F4A9A-4904-8C24-FF25-EEC370951B4D}"/>
              </a:ext>
            </a:extLst>
          </p:cNvPr>
          <p:cNvSpPr>
            <a:spLocks noGrp="1"/>
          </p:cNvSpPr>
          <p:nvPr>
            <p:ph type="dt" sz="half" idx="10"/>
          </p:nvPr>
        </p:nvSpPr>
        <p:spPr/>
        <p:txBody>
          <a:bodyPr/>
          <a:lstStyle/>
          <a:p>
            <a:fld id="{48C84E9C-E56D-B842-B39E-9D04651682D9}" type="datetimeFigureOut">
              <a:rPr lang="en-US" smtClean="0"/>
              <a:t>10/24/2024</a:t>
            </a:fld>
            <a:endParaRPr lang="en-US"/>
          </a:p>
        </p:txBody>
      </p:sp>
      <p:sp>
        <p:nvSpPr>
          <p:cNvPr id="6" name="Footer Placeholder 5">
            <a:extLst>
              <a:ext uri="{FF2B5EF4-FFF2-40B4-BE49-F238E27FC236}">
                <a16:creationId xmlns:a16="http://schemas.microsoft.com/office/drawing/2014/main" id="{21825695-D577-0B1B-E1DF-6881AE73BF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FFD484-1573-AE7B-4C82-F33458D7FE60}"/>
              </a:ext>
            </a:extLst>
          </p:cNvPr>
          <p:cNvSpPr>
            <a:spLocks noGrp="1"/>
          </p:cNvSpPr>
          <p:nvPr>
            <p:ph type="sldNum" sz="quarter" idx="12"/>
          </p:nvPr>
        </p:nvSpPr>
        <p:spPr/>
        <p:txBody>
          <a:bodyPr/>
          <a:lstStyle/>
          <a:p>
            <a:fld id="{D0BC0403-11FE-CC4B-80F0-175D94895F91}" type="slidenum">
              <a:rPr lang="en-US" smtClean="0"/>
              <a:t>‹#›</a:t>
            </a:fld>
            <a:endParaRPr lang="en-US"/>
          </a:p>
        </p:txBody>
      </p:sp>
    </p:spTree>
    <p:extLst>
      <p:ext uri="{BB962C8B-B14F-4D97-AF65-F5344CB8AC3E}">
        <p14:creationId xmlns:p14="http://schemas.microsoft.com/office/powerpoint/2010/main" val="3972396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C2529-4867-13D3-A1CE-7E6A5A48AEA7}"/>
              </a:ext>
            </a:extLst>
          </p:cNvPr>
          <p:cNvSpPr>
            <a:spLocks noGrp="1"/>
          </p:cNvSpPr>
          <p:nvPr>
            <p:ph type="dt" sz="half" idx="10"/>
          </p:nvPr>
        </p:nvSpPr>
        <p:spPr/>
        <p:txBody>
          <a:bodyPr/>
          <a:lstStyle/>
          <a:p>
            <a:fld id="{3A125EE4-584D-4E0C-B011-233005E6FB1F}" type="datetimeFigureOut">
              <a:rPr lang="en-GB" smtClean="0"/>
              <a:t>24/10/2024</a:t>
            </a:fld>
            <a:endParaRPr lang="en-GB"/>
          </a:p>
        </p:txBody>
      </p:sp>
      <p:sp>
        <p:nvSpPr>
          <p:cNvPr id="3" name="Footer Placeholder 2">
            <a:extLst>
              <a:ext uri="{FF2B5EF4-FFF2-40B4-BE49-F238E27FC236}">
                <a16:creationId xmlns:a16="http://schemas.microsoft.com/office/drawing/2014/main" id="{EC656CDA-8C15-E04D-5933-2239F1B0B25C}"/>
              </a:ext>
            </a:extLst>
          </p:cNvPr>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4" name="Slide Number Placeholder 3">
            <a:extLst>
              <a:ext uri="{FF2B5EF4-FFF2-40B4-BE49-F238E27FC236}">
                <a16:creationId xmlns:a16="http://schemas.microsoft.com/office/drawing/2014/main" id="{C8E16DE8-746A-22BC-9B7D-5AC146C2E731}"/>
              </a:ext>
            </a:extLst>
          </p:cNvPr>
          <p:cNvSpPr>
            <a:spLocks noGrp="1"/>
          </p:cNvSpPr>
          <p:nvPr>
            <p:ph type="sldNum" sz="quarter" idx="12"/>
          </p:nvPr>
        </p:nvSpPr>
        <p:spPr/>
        <p:txBody>
          <a:bodyPr/>
          <a:lstStyle/>
          <a:p>
            <a:fld id="{CAAABAFE-030A-428F-8EBA-55BA773EBF9B}" type="slidenum">
              <a:rPr lang="en-GB" smtClean="0"/>
              <a:t>‹#›</a:t>
            </a:fld>
            <a:endParaRPr lang="en-GB"/>
          </a:p>
        </p:txBody>
      </p:sp>
    </p:spTree>
    <p:extLst>
      <p:ext uri="{BB962C8B-B14F-4D97-AF65-F5344CB8AC3E}">
        <p14:creationId xmlns:p14="http://schemas.microsoft.com/office/powerpoint/2010/main" val="21622035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8444A-02F9-D8CE-7614-F71246A2556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78BB987-FE63-C5BD-82F9-8B62B4BD514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64B143-2700-27ED-E533-8616F18CF1A7}"/>
              </a:ext>
            </a:extLst>
          </p:cNvPr>
          <p:cNvSpPr>
            <a:spLocks noGrp="1"/>
          </p:cNvSpPr>
          <p:nvPr>
            <p:ph type="dt" sz="half" idx="10"/>
          </p:nvPr>
        </p:nvSpPr>
        <p:spPr/>
        <p:txBody>
          <a:bodyPr/>
          <a:lstStyle/>
          <a:p>
            <a:fld id="{48C84E9C-E56D-B842-B39E-9D04651682D9}" type="datetimeFigureOut">
              <a:rPr lang="en-US" smtClean="0"/>
              <a:t>10/24/2024</a:t>
            </a:fld>
            <a:endParaRPr lang="en-US"/>
          </a:p>
        </p:txBody>
      </p:sp>
      <p:sp>
        <p:nvSpPr>
          <p:cNvPr id="5" name="Footer Placeholder 4">
            <a:extLst>
              <a:ext uri="{FF2B5EF4-FFF2-40B4-BE49-F238E27FC236}">
                <a16:creationId xmlns:a16="http://schemas.microsoft.com/office/drawing/2014/main" id="{8CCD6D94-AD50-A79F-18AD-AF76CD252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09DB08-A9F3-EC7C-3043-280FB3A7B470}"/>
              </a:ext>
            </a:extLst>
          </p:cNvPr>
          <p:cNvSpPr>
            <a:spLocks noGrp="1"/>
          </p:cNvSpPr>
          <p:nvPr>
            <p:ph type="sldNum" sz="quarter" idx="12"/>
          </p:nvPr>
        </p:nvSpPr>
        <p:spPr/>
        <p:txBody>
          <a:bodyPr/>
          <a:lstStyle/>
          <a:p>
            <a:fld id="{D0BC0403-11FE-CC4B-80F0-175D94895F91}" type="slidenum">
              <a:rPr lang="en-US" smtClean="0"/>
              <a:t>‹#›</a:t>
            </a:fld>
            <a:endParaRPr lang="en-US"/>
          </a:p>
        </p:txBody>
      </p:sp>
    </p:spTree>
    <p:extLst>
      <p:ext uri="{BB962C8B-B14F-4D97-AF65-F5344CB8AC3E}">
        <p14:creationId xmlns:p14="http://schemas.microsoft.com/office/powerpoint/2010/main" val="11428018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467040-25E5-9161-D6FF-EBF03885065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63CD18D-C8D8-6C2C-58D4-923B87A7891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B7C274E-9B82-25A2-F448-238639864AD6}"/>
              </a:ext>
            </a:extLst>
          </p:cNvPr>
          <p:cNvSpPr>
            <a:spLocks noGrp="1"/>
          </p:cNvSpPr>
          <p:nvPr>
            <p:ph type="dt" sz="half" idx="10"/>
          </p:nvPr>
        </p:nvSpPr>
        <p:spPr/>
        <p:txBody>
          <a:bodyPr/>
          <a:lstStyle/>
          <a:p>
            <a:fld id="{48C84E9C-E56D-B842-B39E-9D04651682D9}" type="datetimeFigureOut">
              <a:rPr lang="en-US" smtClean="0"/>
              <a:t>10/24/2024</a:t>
            </a:fld>
            <a:endParaRPr lang="en-US"/>
          </a:p>
        </p:txBody>
      </p:sp>
      <p:sp>
        <p:nvSpPr>
          <p:cNvPr id="5" name="Footer Placeholder 4">
            <a:extLst>
              <a:ext uri="{FF2B5EF4-FFF2-40B4-BE49-F238E27FC236}">
                <a16:creationId xmlns:a16="http://schemas.microsoft.com/office/drawing/2014/main" id="{826DCD7E-2D4F-9B78-6B72-891A7C988C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05475-64AB-B4E2-D604-C067FB99D576}"/>
              </a:ext>
            </a:extLst>
          </p:cNvPr>
          <p:cNvSpPr>
            <a:spLocks noGrp="1"/>
          </p:cNvSpPr>
          <p:nvPr>
            <p:ph type="sldNum" sz="quarter" idx="12"/>
          </p:nvPr>
        </p:nvSpPr>
        <p:spPr/>
        <p:txBody>
          <a:bodyPr/>
          <a:lstStyle/>
          <a:p>
            <a:fld id="{D0BC0403-11FE-CC4B-80F0-175D94895F91}" type="slidenum">
              <a:rPr lang="en-US" smtClean="0"/>
              <a:t>‹#›</a:t>
            </a:fld>
            <a:endParaRPr lang="en-US"/>
          </a:p>
        </p:txBody>
      </p:sp>
    </p:spTree>
    <p:extLst>
      <p:ext uri="{BB962C8B-B14F-4D97-AF65-F5344CB8AC3E}">
        <p14:creationId xmlns:p14="http://schemas.microsoft.com/office/powerpoint/2010/main" val="21259194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7EDB0DD1-62F4-7147-9938-966A5499D9D6}"/>
              </a:ext>
            </a:extLst>
          </p:cNvPr>
          <p:cNvPicPr>
            <a:picLocks noChangeAspect="1"/>
          </p:cNvPicPr>
          <p:nvPr userDrawn="1"/>
        </p:nvPicPr>
        <p:blipFill rotWithShape="1">
          <a:blip r:embed="rId2"/>
          <a:srcRect/>
          <a:stretch/>
        </p:blipFill>
        <p:spPr>
          <a:xfrm>
            <a:off x="0" y="0"/>
            <a:ext cx="12192000" cy="6858000"/>
          </a:xfrm>
          <a:prstGeom prst="rect">
            <a:avLst/>
          </a:prstGeom>
        </p:spPr>
      </p:pic>
      <p:pic>
        <p:nvPicPr>
          <p:cNvPr id="18" name="Picture 17" descr="A close up of a card&#10;&#10;Description automatically generated">
            <a:extLst>
              <a:ext uri="{FF2B5EF4-FFF2-40B4-BE49-F238E27FC236}">
                <a16:creationId xmlns:a16="http://schemas.microsoft.com/office/drawing/2014/main" id="{4AB17E63-E669-A14A-9A7B-25010612F3DA}"/>
              </a:ext>
            </a:extLst>
          </p:cNvPr>
          <p:cNvPicPr>
            <a:picLocks noChangeAspect="1"/>
          </p:cNvPicPr>
          <p:nvPr userDrawn="1"/>
        </p:nvPicPr>
        <p:blipFill>
          <a:blip r:embed="rId3"/>
          <a:stretch>
            <a:fillRect/>
          </a:stretch>
        </p:blipFill>
        <p:spPr>
          <a:xfrm>
            <a:off x="9474200" y="4153452"/>
            <a:ext cx="2717800" cy="2717800"/>
          </a:xfrm>
          <a:prstGeom prst="rect">
            <a:avLst/>
          </a:prstGeom>
        </p:spPr>
      </p:pic>
      <p:sp>
        <p:nvSpPr>
          <p:cNvPr id="22" name="Picture Placeholder 21">
            <a:extLst>
              <a:ext uri="{FF2B5EF4-FFF2-40B4-BE49-F238E27FC236}">
                <a16:creationId xmlns:a16="http://schemas.microsoft.com/office/drawing/2014/main" id="{9B6D0F0A-3BBD-0B4E-A642-21BE41249B0C}"/>
              </a:ext>
            </a:extLst>
          </p:cNvPr>
          <p:cNvSpPr>
            <a:spLocks noGrp="1"/>
          </p:cNvSpPr>
          <p:nvPr>
            <p:ph type="pic" sz="quarter" idx="10"/>
          </p:nvPr>
        </p:nvSpPr>
        <p:spPr>
          <a:xfrm>
            <a:off x="3451225" y="0"/>
            <a:ext cx="8750935" cy="6878320"/>
          </a:xfrm>
          <a:custGeom>
            <a:avLst/>
            <a:gdLst>
              <a:gd name="connsiteX0" fmla="*/ 6858000 w 8750935"/>
              <a:gd name="connsiteY0" fmla="*/ 0 h 6878320"/>
              <a:gd name="connsiteX1" fmla="*/ 8740775 w 8750935"/>
              <a:gd name="connsiteY1" fmla="*/ 0 h 6878320"/>
              <a:gd name="connsiteX2" fmla="*/ 8750935 w 8750935"/>
              <a:gd name="connsiteY2" fmla="*/ 4216400 h 6878320"/>
              <a:gd name="connsiteX3" fmla="*/ 8745855 w 8750935"/>
              <a:gd name="connsiteY3" fmla="*/ 5543550 h 6878320"/>
              <a:gd name="connsiteX4" fmla="*/ 8745855 w 8750935"/>
              <a:gd name="connsiteY4" fmla="*/ 4221163 h 6878320"/>
              <a:gd name="connsiteX5" fmla="*/ 6088813 w 8750935"/>
              <a:gd name="connsiteY5" fmla="*/ 6878206 h 6878320"/>
              <a:gd name="connsiteX6" fmla="*/ 6048375 w 8750935"/>
              <a:gd name="connsiteY6" fmla="*/ 6878320 h 6878320"/>
              <a:gd name="connsiteX7" fmla="*/ 0 w 8750935"/>
              <a:gd name="connsiteY7" fmla="*/ 6870700 h 687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50935" h="6878320">
                <a:moveTo>
                  <a:pt x="6858000" y="0"/>
                </a:moveTo>
                <a:lnTo>
                  <a:pt x="8740775" y="0"/>
                </a:lnTo>
                <a:cubicBezTo>
                  <a:pt x="8744162" y="1405467"/>
                  <a:pt x="8747548" y="2810933"/>
                  <a:pt x="8750935" y="4216400"/>
                </a:cubicBezTo>
                <a:lnTo>
                  <a:pt x="8745855" y="5543550"/>
                </a:lnTo>
                <a:lnTo>
                  <a:pt x="8745855" y="4221163"/>
                </a:lnTo>
                <a:lnTo>
                  <a:pt x="6088813" y="6878206"/>
                </a:lnTo>
                <a:lnTo>
                  <a:pt x="6048375" y="6878320"/>
                </a:lnTo>
                <a:lnTo>
                  <a:pt x="0" y="6870700"/>
                </a:lnTo>
                <a:close/>
              </a:path>
            </a:pathLst>
          </a:custGeom>
          <a:solidFill>
            <a:schemeClr val="bg1">
              <a:lumMod val="75000"/>
            </a:schemeClr>
          </a:solidFill>
          <a:ln>
            <a:noFill/>
          </a:ln>
        </p:spPr>
        <p:txBody>
          <a:bodyPr wrap="square" anchor="ctr" anchorCtr="0">
            <a:noAutofit/>
          </a:bodyPr>
          <a:lstStyle>
            <a:lvl1pPr marL="0" indent="0" algn="r">
              <a:buNone/>
              <a:defRPr/>
            </a:lvl1pPr>
          </a:lstStyle>
          <a:p>
            <a:endParaRPr lang="en-US"/>
          </a:p>
        </p:txBody>
      </p:sp>
      <p:sp>
        <p:nvSpPr>
          <p:cNvPr id="2" name="Title 1">
            <a:extLst>
              <a:ext uri="{FF2B5EF4-FFF2-40B4-BE49-F238E27FC236}">
                <a16:creationId xmlns:a16="http://schemas.microsoft.com/office/drawing/2014/main" id="{7C09B2EF-CCE9-FD4E-BD90-0A7C93D1669C}"/>
              </a:ext>
            </a:extLst>
          </p:cNvPr>
          <p:cNvSpPr>
            <a:spLocks noGrp="1"/>
          </p:cNvSpPr>
          <p:nvPr>
            <p:ph type="ctrTitle" hasCustomPrompt="1"/>
          </p:nvPr>
        </p:nvSpPr>
        <p:spPr>
          <a:xfrm>
            <a:off x="528320" y="2422165"/>
            <a:ext cx="5815330" cy="1213803"/>
          </a:xfrm>
        </p:spPr>
        <p:txBody>
          <a:bodyPr lIns="0" rIns="90000" anchor="b">
            <a:normAutofit/>
          </a:bodyPr>
          <a:lstStyle>
            <a:lvl1pPr algn="l">
              <a:defRPr sz="4200" b="0">
                <a:solidFill>
                  <a:srgbClr val="3D4766"/>
                </a:solidFill>
              </a:defRPr>
            </a:lvl1pPr>
          </a:lstStyle>
          <a:p>
            <a:r>
              <a:rPr lang="en-GB"/>
              <a:t>Edit title style</a:t>
            </a:r>
            <a:endParaRPr lang="en-US"/>
          </a:p>
        </p:txBody>
      </p:sp>
      <p:sp>
        <p:nvSpPr>
          <p:cNvPr id="3" name="Subtitle 2">
            <a:extLst>
              <a:ext uri="{FF2B5EF4-FFF2-40B4-BE49-F238E27FC236}">
                <a16:creationId xmlns:a16="http://schemas.microsoft.com/office/drawing/2014/main" id="{13E14B6B-62BC-D64B-A5A3-9D3C7B48E413}"/>
              </a:ext>
            </a:extLst>
          </p:cNvPr>
          <p:cNvSpPr>
            <a:spLocks noGrp="1"/>
          </p:cNvSpPr>
          <p:nvPr>
            <p:ph type="subTitle" idx="1"/>
          </p:nvPr>
        </p:nvSpPr>
        <p:spPr>
          <a:xfrm>
            <a:off x="528320" y="3728044"/>
            <a:ext cx="5815330" cy="1655762"/>
          </a:xfrm>
        </p:spPr>
        <p:txBody>
          <a:bodyPr lIns="0" rIns="90000"/>
          <a:lstStyle>
            <a:lvl1pPr marL="0" indent="0" algn="l">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307634889"/>
      </p:ext>
    </p:extLst>
  </p:cSld>
  <p:clrMapOvr>
    <a:masterClrMapping/>
  </p:clrMapOvr>
  <p:extLst>
    <p:ext uri="{DCECCB84-F9BA-43D5-87BE-67443E8EF086}">
      <p15:sldGuideLst xmlns:p15="http://schemas.microsoft.com/office/powerpoint/2012/main">
        <p15:guide id="1" orient="horz" pos="2659">
          <p15:clr>
            <a:srgbClr val="FBAE40"/>
          </p15:clr>
        </p15:guide>
        <p15:guide id="2" pos="2162">
          <p15:clr>
            <a:srgbClr val="FBAE40"/>
          </p15:clr>
        </p15:guide>
        <p15:guide id="3" pos="6494">
          <p15:clr>
            <a:srgbClr val="FBAE40"/>
          </p15:clr>
        </p15:guide>
        <p15:guide id="4" pos="600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02000EDA-9F4F-9A45-9B76-C92E208E5D00}"/>
              </a:ext>
            </a:extLst>
          </p:cNvPr>
          <p:cNvPicPr>
            <a:picLocks noChangeAspect="1"/>
          </p:cNvPicPr>
          <p:nvPr userDrawn="1"/>
        </p:nvPicPr>
        <p:blipFill>
          <a:blip r:embed="rId2"/>
          <a:stretch>
            <a:fillRect/>
          </a:stretch>
        </p:blipFill>
        <p:spPr>
          <a:xfrm>
            <a:off x="10439400" y="5105400"/>
            <a:ext cx="1752600" cy="1752600"/>
          </a:xfrm>
          <a:prstGeom prst="rect">
            <a:avLst/>
          </a:prstGeom>
        </p:spPr>
      </p:pic>
      <p:sp>
        <p:nvSpPr>
          <p:cNvPr id="6" name="Picture Placeholder 5">
            <a:extLst>
              <a:ext uri="{FF2B5EF4-FFF2-40B4-BE49-F238E27FC236}">
                <a16:creationId xmlns:a16="http://schemas.microsoft.com/office/drawing/2014/main" id="{7164D43C-BE8C-9743-943E-9B2BA74736A3}"/>
              </a:ext>
            </a:extLst>
          </p:cNvPr>
          <p:cNvSpPr>
            <a:spLocks noGrp="1"/>
          </p:cNvSpPr>
          <p:nvPr>
            <p:ph type="pic" sz="quarter" idx="10"/>
          </p:nvPr>
        </p:nvSpPr>
        <p:spPr>
          <a:xfrm>
            <a:off x="4229100" y="0"/>
            <a:ext cx="7962900" cy="6858000"/>
          </a:xfrm>
          <a:custGeom>
            <a:avLst/>
            <a:gdLst>
              <a:gd name="connsiteX0" fmla="*/ 6913562 w 8040687"/>
              <a:gd name="connsiteY0" fmla="*/ 0 h 6858000"/>
              <a:gd name="connsiteX1" fmla="*/ 8040687 w 8040687"/>
              <a:gd name="connsiteY1" fmla="*/ 0 h 6858000"/>
              <a:gd name="connsiteX2" fmla="*/ 8040687 w 8040687"/>
              <a:gd name="connsiteY2" fmla="*/ 5181600 h 6858000"/>
              <a:gd name="connsiteX3" fmla="*/ 6344835 w 8040687"/>
              <a:gd name="connsiteY3" fmla="*/ 6858000 h 6858000"/>
              <a:gd name="connsiteX4" fmla="*/ 8040687 w 8040687"/>
              <a:gd name="connsiteY4" fmla="*/ 6858000 h 6858000"/>
              <a:gd name="connsiteX5" fmla="*/ 8040687 w 8040687"/>
              <a:gd name="connsiteY5" fmla="*/ 6858000 h 6858000"/>
              <a:gd name="connsiteX6" fmla="*/ 0 w 80406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0687" h="6858000">
                <a:moveTo>
                  <a:pt x="6913562" y="0"/>
                </a:moveTo>
                <a:lnTo>
                  <a:pt x="8040687" y="0"/>
                </a:lnTo>
                <a:lnTo>
                  <a:pt x="8040687" y="5181600"/>
                </a:lnTo>
                <a:lnTo>
                  <a:pt x="6344835" y="6858000"/>
                </a:lnTo>
                <a:lnTo>
                  <a:pt x="8040687" y="6858000"/>
                </a:lnTo>
                <a:lnTo>
                  <a:pt x="8040687" y="6858000"/>
                </a:lnTo>
                <a:lnTo>
                  <a:pt x="0" y="6858000"/>
                </a:lnTo>
                <a:close/>
              </a:path>
            </a:pathLst>
          </a:custGeom>
          <a:solidFill>
            <a:schemeClr val="bg1">
              <a:lumMod val="75000"/>
            </a:schemeClr>
          </a:solidFill>
        </p:spPr>
        <p:txBody>
          <a:bodyPr wrap="square" anchor="ctr" anchorCtr="0">
            <a:noAutofit/>
          </a:bodyPr>
          <a:lstStyle>
            <a:lvl1pPr marL="0" indent="0" algn="r">
              <a:buNone/>
              <a:defRPr/>
            </a:lvl1pPr>
          </a:lstStyle>
          <a:p>
            <a:endParaRPr lang="en-US"/>
          </a:p>
        </p:txBody>
      </p:sp>
      <p:sp>
        <p:nvSpPr>
          <p:cNvPr id="2" name="Title 1">
            <a:extLst>
              <a:ext uri="{FF2B5EF4-FFF2-40B4-BE49-F238E27FC236}">
                <a16:creationId xmlns:a16="http://schemas.microsoft.com/office/drawing/2014/main" id="{C589688B-8D21-F043-938E-460D98DF7B5D}"/>
              </a:ext>
            </a:extLst>
          </p:cNvPr>
          <p:cNvSpPr>
            <a:spLocks noGrp="1"/>
          </p:cNvSpPr>
          <p:nvPr>
            <p:ph type="title"/>
          </p:nvPr>
        </p:nvSpPr>
        <p:spPr>
          <a:xfrm>
            <a:off x="543560" y="365125"/>
            <a:ext cx="8130540" cy="1325563"/>
          </a:xfrm>
        </p:spPr>
        <p:txBody>
          <a:bodyPr lIns="0" rIns="90000"/>
          <a:lstStyle>
            <a:lvl1pPr>
              <a:defRPr>
                <a:solidFill>
                  <a:srgbClr val="3D4766"/>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D122E62-C660-1B41-AA7C-85D526669879}"/>
              </a:ext>
            </a:extLst>
          </p:cNvPr>
          <p:cNvSpPr>
            <a:spLocks noGrp="1"/>
          </p:cNvSpPr>
          <p:nvPr>
            <p:ph idx="1"/>
          </p:nvPr>
        </p:nvSpPr>
        <p:spPr>
          <a:xfrm>
            <a:off x="543560" y="1825624"/>
            <a:ext cx="6454140" cy="4498975"/>
          </a:xfrm>
        </p:spPr>
        <p:txBody>
          <a:bodyPr lIns="0" rIns="90000">
            <a:normAutofit/>
          </a:bodyPr>
          <a:lstStyle>
            <a:lvl1pPr>
              <a:defRPr sz="2000">
                <a:solidFill>
                  <a:schemeClr val="tx1">
                    <a:lumMod val="65000"/>
                    <a:lumOff val="35000"/>
                  </a:schemeClr>
                </a:solidFill>
              </a:defRPr>
            </a:lvl1pPr>
            <a:lvl2pPr>
              <a:defRPr sz="2000">
                <a:solidFill>
                  <a:schemeClr val="tx1">
                    <a:lumMod val="65000"/>
                    <a:lumOff val="35000"/>
                  </a:schemeClr>
                </a:solidFill>
              </a:defRPr>
            </a:lvl2pPr>
            <a:lvl3pPr>
              <a:defRPr sz="2000">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136248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9688B-8D21-F043-938E-460D98DF7B5D}"/>
              </a:ext>
            </a:extLst>
          </p:cNvPr>
          <p:cNvSpPr>
            <a:spLocks noGrp="1"/>
          </p:cNvSpPr>
          <p:nvPr>
            <p:ph type="title"/>
          </p:nvPr>
        </p:nvSpPr>
        <p:spPr>
          <a:xfrm>
            <a:off x="543560" y="365125"/>
            <a:ext cx="11085732" cy="1325563"/>
          </a:xfrm>
        </p:spPr>
        <p:txBody>
          <a:bodyPr lIns="0" rIns="90000">
            <a:normAutofit/>
          </a:bodyPr>
          <a:lstStyle>
            <a:lvl1pPr>
              <a:defRPr sz="3600">
                <a:solidFill>
                  <a:srgbClr val="3D4766"/>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D122E62-C660-1B41-AA7C-85D526669879}"/>
              </a:ext>
            </a:extLst>
          </p:cNvPr>
          <p:cNvSpPr>
            <a:spLocks noGrp="1"/>
          </p:cNvSpPr>
          <p:nvPr>
            <p:ph idx="1"/>
          </p:nvPr>
        </p:nvSpPr>
        <p:spPr>
          <a:xfrm>
            <a:off x="543560" y="1825624"/>
            <a:ext cx="11085732" cy="4498975"/>
          </a:xfrm>
        </p:spPr>
        <p:txBody>
          <a:bodyPr lIns="0" rIns="90000">
            <a:normAutofit/>
          </a:bodyPr>
          <a:lstStyle>
            <a:lvl1pPr>
              <a:defRPr sz="2000">
                <a:solidFill>
                  <a:schemeClr val="tx1">
                    <a:lumMod val="65000"/>
                    <a:lumOff val="35000"/>
                  </a:schemeClr>
                </a:solidFill>
              </a:defRPr>
            </a:lvl1pPr>
            <a:lvl2pPr>
              <a:defRPr sz="2000">
                <a:solidFill>
                  <a:schemeClr val="tx1">
                    <a:lumMod val="65000"/>
                    <a:lumOff val="35000"/>
                  </a:schemeClr>
                </a:solidFill>
              </a:defRPr>
            </a:lvl2pPr>
            <a:lvl3pPr>
              <a:defRPr sz="2000">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811322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E0FAD-E9AB-6EFD-A2AE-1F8618799D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26F98BC-8C22-816E-03A8-EFA256920C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623AC87-D2FF-D4CA-9927-86BF35F05CC9}"/>
              </a:ext>
            </a:extLst>
          </p:cNvPr>
          <p:cNvSpPr>
            <a:spLocks noGrp="1"/>
          </p:cNvSpPr>
          <p:nvPr>
            <p:ph type="dt" sz="half" idx="10"/>
          </p:nvPr>
        </p:nvSpPr>
        <p:spPr/>
        <p:txBody>
          <a:bodyPr/>
          <a:lstStyle/>
          <a:p>
            <a:fld id="{2E1879C2-101C-4352-977A-6CA25519B427}" type="datetimeFigureOut">
              <a:rPr lang="en-GB" smtClean="0"/>
              <a:t>24/10/2024</a:t>
            </a:fld>
            <a:endParaRPr lang="en-GB"/>
          </a:p>
        </p:txBody>
      </p:sp>
      <p:sp>
        <p:nvSpPr>
          <p:cNvPr id="5" name="Footer Placeholder 4">
            <a:extLst>
              <a:ext uri="{FF2B5EF4-FFF2-40B4-BE49-F238E27FC236}">
                <a16:creationId xmlns:a16="http://schemas.microsoft.com/office/drawing/2014/main" id="{4C5648D7-83C4-1DE2-5FAC-6ED771ABA0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0EC08C-9279-C02A-95C4-39F7424A83A4}"/>
              </a:ext>
            </a:extLst>
          </p:cNvPr>
          <p:cNvSpPr>
            <a:spLocks noGrp="1"/>
          </p:cNvSpPr>
          <p:nvPr>
            <p:ph type="sldNum" sz="quarter" idx="12"/>
          </p:nvPr>
        </p:nvSpPr>
        <p:spPr/>
        <p:txBody>
          <a:bodyPr/>
          <a:lstStyle/>
          <a:p>
            <a:fld id="{B361FA89-4123-45B8-BB4B-79A0FE652BF9}" type="slidenum">
              <a:rPr lang="en-GB" smtClean="0"/>
              <a:t>‹#›</a:t>
            </a:fld>
            <a:endParaRPr lang="en-GB"/>
          </a:p>
        </p:txBody>
      </p:sp>
    </p:spTree>
    <p:extLst>
      <p:ext uri="{BB962C8B-B14F-4D97-AF65-F5344CB8AC3E}">
        <p14:creationId xmlns:p14="http://schemas.microsoft.com/office/powerpoint/2010/main" val="9524253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27E7F-B73A-CEB9-02FA-5C02F78208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E87CAF-0870-78DD-2F48-5CD708FCE1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775366-446F-BD0F-EAE6-6DFDA0825173}"/>
              </a:ext>
            </a:extLst>
          </p:cNvPr>
          <p:cNvSpPr>
            <a:spLocks noGrp="1"/>
          </p:cNvSpPr>
          <p:nvPr>
            <p:ph type="dt" sz="half" idx="10"/>
          </p:nvPr>
        </p:nvSpPr>
        <p:spPr/>
        <p:txBody>
          <a:bodyPr/>
          <a:lstStyle/>
          <a:p>
            <a:fld id="{2E1879C2-101C-4352-977A-6CA25519B427}" type="datetimeFigureOut">
              <a:rPr lang="en-GB" smtClean="0"/>
              <a:t>24/10/2024</a:t>
            </a:fld>
            <a:endParaRPr lang="en-GB"/>
          </a:p>
        </p:txBody>
      </p:sp>
      <p:sp>
        <p:nvSpPr>
          <p:cNvPr id="5" name="Footer Placeholder 4">
            <a:extLst>
              <a:ext uri="{FF2B5EF4-FFF2-40B4-BE49-F238E27FC236}">
                <a16:creationId xmlns:a16="http://schemas.microsoft.com/office/drawing/2014/main" id="{780DE523-F6FA-DF2B-43BE-4B0D8D0B70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9F8C1A-F0E5-5E6C-B2CD-E2A0DC3FC986}"/>
              </a:ext>
            </a:extLst>
          </p:cNvPr>
          <p:cNvSpPr>
            <a:spLocks noGrp="1"/>
          </p:cNvSpPr>
          <p:nvPr>
            <p:ph type="sldNum" sz="quarter" idx="12"/>
          </p:nvPr>
        </p:nvSpPr>
        <p:spPr/>
        <p:txBody>
          <a:bodyPr/>
          <a:lstStyle/>
          <a:p>
            <a:fld id="{B361FA89-4123-45B8-BB4B-79A0FE652BF9}" type="slidenum">
              <a:rPr lang="en-GB" smtClean="0"/>
              <a:t>‹#›</a:t>
            </a:fld>
            <a:endParaRPr lang="en-GB"/>
          </a:p>
        </p:txBody>
      </p:sp>
    </p:spTree>
    <p:extLst>
      <p:ext uri="{BB962C8B-B14F-4D97-AF65-F5344CB8AC3E}">
        <p14:creationId xmlns:p14="http://schemas.microsoft.com/office/powerpoint/2010/main" val="35323737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9798-532F-7110-4AB6-33CAA5493E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7AC8AFB-7300-3C4C-9851-77F1ABCD12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21E00A-3285-F2D6-9650-FC5C5B1D8C5D}"/>
              </a:ext>
            </a:extLst>
          </p:cNvPr>
          <p:cNvSpPr>
            <a:spLocks noGrp="1"/>
          </p:cNvSpPr>
          <p:nvPr>
            <p:ph type="dt" sz="half" idx="10"/>
          </p:nvPr>
        </p:nvSpPr>
        <p:spPr/>
        <p:txBody>
          <a:bodyPr/>
          <a:lstStyle/>
          <a:p>
            <a:fld id="{2E1879C2-101C-4352-977A-6CA25519B427}" type="datetimeFigureOut">
              <a:rPr lang="en-GB" smtClean="0"/>
              <a:t>24/10/2024</a:t>
            </a:fld>
            <a:endParaRPr lang="en-GB"/>
          </a:p>
        </p:txBody>
      </p:sp>
      <p:sp>
        <p:nvSpPr>
          <p:cNvPr id="5" name="Footer Placeholder 4">
            <a:extLst>
              <a:ext uri="{FF2B5EF4-FFF2-40B4-BE49-F238E27FC236}">
                <a16:creationId xmlns:a16="http://schemas.microsoft.com/office/drawing/2014/main" id="{894E39CE-F725-1ECA-E112-C71DD4F878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6308E3-EBB0-6D97-CB5D-D2A2F3203264}"/>
              </a:ext>
            </a:extLst>
          </p:cNvPr>
          <p:cNvSpPr>
            <a:spLocks noGrp="1"/>
          </p:cNvSpPr>
          <p:nvPr>
            <p:ph type="sldNum" sz="quarter" idx="12"/>
          </p:nvPr>
        </p:nvSpPr>
        <p:spPr/>
        <p:txBody>
          <a:bodyPr/>
          <a:lstStyle/>
          <a:p>
            <a:fld id="{B361FA89-4123-45B8-BB4B-79A0FE652BF9}" type="slidenum">
              <a:rPr lang="en-GB" smtClean="0"/>
              <a:t>‹#›</a:t>
            </a:fld>
            <a:endParaRPr lang="en-GB"/>
          </a:p>
        </p:txBody>
      </p:sp>
    </p:spTree>
    <p:extLst>
      <p:ext uri="{BB962C8B-B14F-4D97-AF65-F5344CB8AC3E}">
        <p14:creationId xmlns:p14="http://schemas.microsoft.com/office/powerpoint/2010/main" val="33271683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8CC7C-FAE0-C021-AE1B-A6C89D04D0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0924E-C32F-3573-B77B-01B5CC6550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2D092D0-9D05-F8D7-36A1-56D40495D0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0781836-725D-2046-022E-F055294A9422}"/>
              </a:ext>
            </a:extLst>
          </p:cNvPr>
          <p:cNvSpPr>
            <a:spLocks noGrp="1"/>
          </p:cNvSpPr>
          <p:nvPr>
            <p:ph type="dt" sz="half" idx="10"/>
          </p:nvPr>
        </p:nvSpPr>
        <p:spPr/>
        <p:txBody>
          <a:bodyPr/>
          <a:lstStyle/>
          <a:p>
            <a:fld id="{2E1879C2-101C-4352-977A-6CA25519B427}" type="datetimeFigureOut">
              <a:rPr lang="en-GB" smtClean="0"/>
              <a:t>24/10/2024</a:t>
            </a:fld>
            <a:endParaRPr lang="en-GB"/>
          </a:p>
        </p:txBody>
      </p:sp>
      <p:sp>
        <p:nvSpPr>
          <p:cNvPr id="6" name="Footer Placeholder 5">
            <a:extLst>
              <a:ext uri="{FF2B5EF4-FFF2-40B4-BE49-F238E27FC236}">
                <a16:creationId xmlns:a16="http://schemas.microsoft.com/office/drawing/2014/main" id="{BDC24251-5B28-FF83-54E0-CA2AD9585E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7BA616-A0C6-6644-2975-2E98EC7005F1}"/>
              </a:ext>
            </a:extLst>
          </p:cNvPr>
          <p:cNvSpPr>
            <a:spLocks noGrp="1"/>
          </p:cNvSpPr>
          <p:nvPr>
            <p:ph type="sldNum" sz="quarter" idx="12"/>
          </p:nvPr>
        </p:nvSpPr>
        <p:spPr/>
        <p:txBody>
          <a:bodyPr/>
          <a:lstStyle/>
          <a:p>
            <a:fld id="{B361FA89-4123-45B8-BB4B-79A0FE652BF9}" type="slidenum">
              <a:rPr lang="en-GB" smtClean="0"/>
              <a:t>‹#›</a:t>
            </a:fld>
            <a:endParaRPr lang="en-GB"/>
          </a:p>
        </p:txBody>
      </p:sp>
    </p:spTree>
    <p:extLst>
      <p:ext uri="{BB962C8B-B14F-4D97-AF65-F5344CB8AC3E}">
        <p14:creationId xmlns:p14="http://schemas.microsoft.com/office/powerpoint/2010/main" val="42215254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34A44-2948-1DC8-AC17-024D017658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8C46FBE-7288-817F-86B8-9354C5EF2B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9E6D5E-E76D-9B31-5E0C-562F720042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AD1111A-427C-1DDC-5666-B4D7D7F920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3EE430-1C5F-B4DB-EE4C-A5B2943D25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013E03D-EEB3-F737-8F43-674F670BEF55}"/>
              </a:ext>
            </a:extLst>
          </p:cNvPr>
          <p:cNvSpPr>
            <a:spLocks noGrp="1"/>
          </p:cNvSpPr>
          <p:nvPr>
            <p:ph type="dt" sz="half" idx="10"/>
          </p:nvPr>
        </p:nvSpPr>
        <p:spPr/>
        <p:txBody>
          <a:bodyPr/>
          <a:lstStyle/>
          <a:p>
            <a:fld id="{2E1879C2-101C-4352-977A-6CA25519B427}" type="datetimeFigureOut">
              <a:rPr lang="en-GB" smtClean="0"/>
              <a:t>24/10/2024</a:t>
            </a:fld>
            <a:endParaRPr lang="en-GB"/>
          </a:p>
        </p:txBody>
      </p:sp>
      <p:sp>
        <p:nvSpPr>
          <p:cNvPr id="8" name="Footer Placeholder 7">
            <a:extLst>
              <a:ext uri="{FF2B5EF4-FFF2-40B4-BE49-F238E27FC236}">
                <a16:creationId xmlns:a16="http://schemas.microsoft.com/office/drawing/2014/main" id="{A01F6653-33C1-C502-9EED-192E2A2DC15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3A5D7B6-7C4D-5671-1909-748BC5CFD9A2}"/>
              </a:ext>
            </a:extLst>
          </p:cNvPr>
          <p:cNvSpPr>
            <a:spLocks noGrp="1"/>
          </p:cNvSpPr>
          <p:nvPr>
            <p:ph type="sldNum" sz="quarter" idx="12"/>
          </p:nvPr>
        </p:nvSpPr>
        <p:spPr/>
        <p:txBody>
          <a:bodyPr/>
          <a:lstStyle/>
          <a:p>
            <a:fld id="{B361FA89-4123-45B8-BB4B-79A0FE652BF9}" type="slidenum">
              <a:rPr lang="en-GB" smtClean="0"/>
              <a:t>‹#›</a:t>
            </a:fld>
            <a:endParaRPr lang="en-GB"/>
          </a:p>
        </p:txBody>
      </p:sp>
    </p:spTree>
    <p:extLst>
      <p:ext uri="{BB962C8B-B14F-4D97-AF65-F5344CB8AC3E}">
        <p14:creationId xmlns:p14="http://schemas.microsoft.com/office/powerpoint/2010/main" val="4122978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CBE99-F4D7-CF00-7CD4-A016C7CC53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A65F06B-C6A2-41CF-82B7-1747C761C3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95B7B26-777C-DBDA-97D6-745469726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9BE05E-AB73-0429-688B-C03A222E25BF}"/>
              </a:ext>
            </a:extLst>
          </p:cNvPr>
          <p:cNvSpPr>
            <a:spLocks noGrp="1"/>
          </p:cNvSpPr>
          <p:nvPr>
            <p:ph type="dt" sz="half" idx="10"/>
          </p:nvPr>
        </p:nvSpPr>
        <p:spPr/>
        <p:txBody>
          <a:bodyPr/>
          <a:lstStyle/>
          <a:p>
            <a:fld id="{3A125EE4-584D-4E0C-B011-233005E6FB1F}" type="datetimeFigureOut">
              <a:rPr lang="en-GB" smtClean="0"/>
              <a:t>24/10/2024</a:t>
            </a:fld>
            <a:endParaRPr lang="en-GB"/>
          </a:p>
        </p:txBody>
      </p:sp>
      <p:sp>
        <p:nvSpPr>
          <p:cNvPr id="6" name="Footer Placeholder 5">
            <a:extLst>
              <a:ext uri="{FF2B5EF4-FFF2-40B4-BE49-F238E27FC236}">
                <a16:creationId xmlns:a16="http://schemas.microsoft.com/office/drawing/2014/main" id="{F72B30F2-E50D-0106-D454-888C4CD22CBC}"/>
              </a:ext>
            </a:extLst>
          </p:cNvPr>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7" name="Slide Number Placeholder 6">
            <a:extLst>
              <a:ext uri="{FF2B5EF4-FFF2-40B4-BE49-F238E27FC236}">
                <a16:creationId xmlns:a16="http://schemas.microsoft.com/office/drawing/2014/main" id="{199BFACF-32CC-C67D-C831-C300E0A13F7D}"/>
              </a:ext>
            </a:extLst>
          </p:cNvPr>
          <p:cNvSpPr>
            <a:spLocks noGrp="1"/>
          </p:cNvSpPr>
          <p:nvPr>
            <p:ph type="sldNum" sz="quarter" idx="12"/>
          </p:nvPr>
        </p:nvSpPr>
        <p:spPr/>
        <p:txBody>
          <a:bodyPr/>
          <a:lstStyle/>
          <a:p>
            <a:fld id="{CAAABAFE-030A-428F-8EBA-55BA773EBF9B}" type="slidenum">
              <a:rPr lang="en-GB" smtClean="0"/>
              <a:t>‹#›</a:t>
            </a:fld>
            <a:endParaRPr lang="en-GB"/>
          </a:p>
        </p:txBody>
      </p:sp>
    </p:spTree>
    <p:extLst>
      <p:ext uri="{BB962C8B-B14F-4D97-AF65-F5344CB8AC3E}">
        <p14:creationId xmlns:p14="http://schemas.microsoft.com/office/powerpoint/2010/main" val="6756012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5A45-852D-21C9-1DE7-E6DD2BB657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B427F2C-FBDA-BB2B-F348-EFD117C2CCA8}"/>
              </a:ext>
            </a:extLst>
          </p:cNvPr>
          <p:cNvSpPr>
            <a:spLocks noGrp="1"/>
          </p:cNvSpPr>
          <p:nvPr>
            <p:ph type="dt" sz="half" idx="10"/>
          </p:nvPr>
        </p:nvSpPr>
        <p:spPr/>
        <p:txBody>
          <a:bodyPr/>
          <a:lstStyle/>
          <a:p>
            <a:fld id="{2E1879C2-101C-4352-977A-6CA25519B427}" type="datetimeFigureOut">
              <a:rPr lang="en-GB" smtClean="0"/>
              <a:t>24/10/2024</a:t>
            </a:fld>
            <a:endParaRPr lang="en-GB"/>
          </a:p>
        </p:txBody>
      </p:sp>
      <p:sp>
        <p:nvSpPr>
          <p:cNvPr id="4" name="Footer Placeholder 3">
            <a:extLst>
              <a:ext uri="{FF2B5EF4-FFF2-40B4-BE49-F238E27FC236}">
                <a16:creationId xmlns:a16="http://schemas.microsoft.com/office/drawing/2014/main" id="{966A8FA0-D2C6-F248-F1CE-CA230FBB98C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7CCADA-E20F-CD92-6693-0B211AAE09A3}"/>
              </a:ext>
            </a:extLst>
          </p:cNvPr>
          <p:cNvSpPr>
            <a:spLocks noGrp="1"/>
          </p:cNvSpPr>
          <p:nvPr>
            <p:ph type="sldNum" sz="quarter" idx="12"/>
          </p:nvPr>
        </p:nvSpPr>
        <p:spPr/>
        <p:txBody>
          <a:bodyPr/>
          <a:lstStyle/>
          <a:p>
            <a:fld id="{B361FA89-4123-45B8-BB4B-79A0FE652BF9}" type="slidenum">
              <a:rPr lang="en-GB" smtClean="0"/>
              <a:t>‹#›</a:t>
            </a:fld>
            <a:endParaRPr lang="en-GB"/>
          </a:p>
        </p:txBody>
      </p:sp>
    </p:spTree>
    <p:extLst>
      <p:ext uri="{BB962C8B-B14F-4D97-AF65-F5344CB8AC3E}">
        <p14:creationId xmlns:p14="http://schemas.microsoft.com/office/powerpoint/2010/main" val="22202865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5609E4-4CCE-0752-9CC2-4D23893EF990}"/>
              </a:ext>
            </a:extLst>
          </p:cNvPr>
          <p:cNvSpPr>
            <a:spLocks noGrp="1"/>
          </p:cNvSpPr>
          <p:nvPr>
            <p:ph type="dt" sz="half" idx="10"/>
          </p:nvPr>
        </p:nvSpPr>
        <p:spPr/>
        <p:txBody>
          <a:bodyPr/>
          <a:lstStyle/>
          <a:p>
            <a:fld id="{2E1879C2-101C-4352-977A-6CA25519B427}" type="datetimeFigureOut">
              <a:rPr lang="en-GB" smtClean="0"/>
              <a:t>24/10/2024</a:t>
            </a:fld>
            <a:endParaRPr lang="en-GB"/>
          </a:p>
        </p:txBody>
      </p:sp>
      <p:sp>
        <p:nvSpPr>
          <p:cNvPr id="3" name="Footer Placeholder 2">
            <a:extLst>
              <a:ext uri="{FF2B5EF4-FFF2-40B4-BE49-F238E27FC236}">
                <a16:creationId xmlns:a16="http://schemas.microsoft.com/office/drawing/2014/main" id="{F054ED54-38B9-284B-26F9-9CB8C55A38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ABF7877-7DE1-E5EE-C6E8-79DC72F5FEB2}"/>
              </a:ext>
            </a:extLst>
          </p:cNvPr>
          <p:cNvSpPr>
            <a:spLocks noGrp="1"/>
          </p:cNvSpPr>
          <p:nvPr>
            <p:ph type="sldNum" sz="quarter" idx="12"/>
          </p:nvPr>
        </p:nvSpPr>
        <p:spPr/>
        <p:txBody>
          <a:bodyPr/>
          <a:lstStyle/>
          <a:p>
            <a:fld id="{B361FA89-4123-45B8-BB4B-79A0FE652BF9}" type="slidenum">
              <a:rPr lang="en-GB" smtClean="0"/>
              <a:t>‹#›</a:t>
            </a:fld>
            <a:endParaRPr lang="en-GB"/>
          </a:p>
        </p:txBody>
      </p:sp>
    </p:spTree>
    <p:extLst>
      <p:ext uri="{BB962C8B-B14F-4D97-AF65-F5344CB8AC3E}">
        <p14:creationId xmlns:p14="http://schemas.microsoft.com/office/powerpoint/2010/main" val="17717068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FA4E-8DC6-4674-A4FC-15E686ABFC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3B99EFF-4197-9465-5723-F8E4469B5E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A418C8F-D0F9-12DE-7428-D7C52D51C7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997686-9E95-7007-7A78-649D1781BB47}"/>
              </a:ext>
            </a:extLst>
          </p:cNvPr>
          <p:cNvSpPr>
            <a:spLocks noGrp="1"/>
          </p:cNvSpPr>
          <p:nvPr>
            <p:ph type="dt" sz="half" idx="10"/>
          </p:nvPr>
        </p:nvSpPr>
        <p:spPr/>
        <p:txBody>
          <a:bodyPr/>
          <a:lstStyle/>
          <a:p>
            <a:fld id="{2E1879C2-101C-4352-977A-6CA25519B427}" type="datetimeFigureOut">
              <a:rPr lang="en-GB" smtClean="0"/>
              <a:t>24/10/2024</a:t>
            </a:fld>
            <a:endParaRPr lang="en-GB"/>
          </a:p>
        </p:txBody>
      </p:sp>
      <p:sp>
        <p:nvSpPr>
          <p:cNvPr id="6" name="Footer Placeholder 5">
            <a:extLst>
              <a:ext uri="{FF2B5EF4-FFF2-40B4-BE49-F238E27FC236}">
                <a16:creationId xmlns:a16="http://schemas.microsoft.com/office/drawing/2014/main" id="{61E1DC8A-D939-CFDC-B49F-4C1B7F9F1E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C2A47EA-EAA9-CBFB-2B6E-60D57785BAD1}"/>
              </a:ext>
            </a:extLst>
          </p:cNvPr>
          <p:cNvSpPr>
            <a:spLocks noGrp="1"/>
          </p:cNvSpPr>
          <p:nvPr>
            <p:ph type="sldNum" sz="quarter" idx="12"/>
          </p:nvPr>
        </p:nvSpPr>
        <p:spPr/>
        <p:txBody>
          <a:bodyPr/>
          <a:lstStyle/>
          <a:p>
            <a:fld id="{B361FA89-4123-45B8-BB4B-79A0FE652BF9}" type="slidenum">
              <a:rPr lang="en-GB" smtClean="0"/>
              <a:t>‹#›</a:t>
            </a:fld>
            <a:endParaRPr lang="en-GB"/>
          </a:p>
        </p:txBody>
      </p:sp>
    </p:spTree>
    <p:extLst>
      <p:ext uri="{BB962C8B-B14F-4D97-AF65-F5344CB8AC3E}">
        <p14:creationId xmlns:p14="http://schemas.microsoft.com/office/powerpoint/2010/main" val="23707051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06C59-18EA-0F23-599C-6C416C6034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12334A4-5E3A-4900-63A5-EACBF9B44D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7B1799-F60D-41E3-E9E9-D7F88F66D7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E4C046-E586-316E-536B-D83D22E59AA0}"/>
              </a:ext>
            </a:extLst>
          </p:cNvPr>
          <p:cNvSpPr>
            <a:spLocks noGrp="1"/>
          </p:cNvSpPr>
          <p:nvPr>
            <p:ph type="dt" sz="half" idx="10"/>
          </p:nvPr>
        </p:nvSpPr>
        <p:spPr/>
        <p:txBody>
          <a:bodyPr/>
          <a:lstStyle/>
          <a:p>
            <a:fld id="{2E1879C2-101C-4352-977A-6CA25519B427}" type="datetimeFigureOut">
              <a:rPr lang="en-GB" smtClean="0"/>
              <a:t>24/10/2024</a:t>
            </a:fld>
            <a:endParaRPr lang="en-GB"/>
          </a:p>
        </p:txBody>
      </p:sp>
      <p:sp>
        <p:nvSpPr>
          <p:cNvPr id="6" name="Footer Placeholder 5">
            <a:extLst>
              <a:ext uri="{FF2B5EF4-FFF2-40B4-BE49-F238E27FC236}">
                <a16:creationId xmlns:a16="http://schemas.microsoft.com/office/drawing/2014/main" id="{224ECEEE-4EEC-A66C-B760-0C393D6F9F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15219A-AC1D-30B0-AD5E-DB689FE9F732}"/>
              </a:ext>
            </a:extLst>
          </p:cNvPr>
          <p:cNvSpPr>
            <a:spLocks noGrp="1"/>
          </p:cNvSpPr>
          <p:nvPr>
            <p:ph type="sldNum" sz="quarter" idx="12"/>
          </p:nvPr>
        </p:nvSpPr>
        <p:spPr/>
        <p:txBody>
          <a:bodyPr/>
          <a:lstStyle/>
          <a:p>
            <a:fld id="{B361FA89-4123-45B8-BB4B-79A0FE652BF9}" type="slidenum">
              <a:rPr lang="en-GB" smtClean="0"/>
              <a:t>‹#›</a:t>
            </a:fld>
            <a:endParaRPr lang="en-GB"/>
          </a:p>
        </p:txBody>
      </p:sp>
    </p:spTree>
    <p:extLst>
      <p:ext uri="{BB962C8B-B14F-4D97-AF65-F5344CB8AC3E}">
        <p14:creationId xmlns:p14="http://schemas.microsoft.com/office/powerpoint/2010/main" val="7892406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4FD39-834E-6170-E242-6679F7B4DBF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E61314-C4BE-E8D9-E905-97B8F6B10E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0A5BEB-FA13-3F4A-1057-9EB5F82BA455}"/>
              </a:ext>
            </a:extLst>
          </p:cNvPr>
          <p:cNvSpPr>
            <a:spLocks noGrp="1"/>
          </p:cNvSpPr>
          <p:nvPr>
            <p:ph type="dt" sz="half" idx="10"/>
          </p:nvPr>
        </p:nvSpPr>
        <p:spPr/>
        <p:txBody>
          <a:bodyPr/>
          <a:lstStyle/>
          <a:p>
            <a:fld id="{2E1879C2-101C-4352-977A-6CA25519B427}" type="datetimeFigureOut">
              <a:rPr lang="en-GB" smtClean="0"/>
              <a:t>24/10/2024</a:t>
            </a:fld>
            <a:endParaRPr lang="en-GB"/>
          </a:p>
        </p:txBody>
      </p:sp>
      <p:sp>
        <p:nvSpPr>
          <p:cNvPr id="5" name="Footer Placeholder 4">
            <a:extLst>
              <a:ext uri="{FF2B5EF4-FFF2-40B4-BE49-F238E27FC236}">
                <a16:creationId xmlns:a16="http://schemas.microsoft.com/office/drawing/2014/main" id="{C8C669AB-7FDC-6C67-AF7A-0CE08DB167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1F24D7-BCA7-0C35-2782-1621CAF247BF}"/>
              </a:ext>
            </a:extLst>
          </p:cNvPr>
          <p:cNvSpPr>
            <a:spLocks noGrp="1"/>
          </p:cNvSpPr>
          <p:nvPr>
            <p:ph type="sldNum" sz="quarter" idx="12"/>
          </p:nvPr>
        </p:nvSpPr>
        <p:spPr/>
        <p:txBody>
          <a:bodyPr/>
          <a:lstStyle/>
          <a:p>
            <a:fld id="{B361FA89-4123-45B8-BB4B-79A0FE652BF9}" type="slidenum">
              <a:rPr lang="en-GB" smtClean="0"/>
              <a:t>‹#›</a:t>
            </a:fld>
            <a:endParaRPr lang="en-GB"/>
          </a:p>
        </p:txBody>
      </p:sp>
    </p:spTree>
    <p:extLst>
      <p:ext uri="{BB962C8B-B14F-4D97-AF65-F5344CB8AC3E}">
        <p14:creationId xmlns:p14="http://schemas.microsoft.com/office/powerpoint/2010/main" val="325618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0ABE20-8D04-C6DA-9042-B6D0BC8E46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25BF7E-B921-AE9E-24BC-93EC57C77F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6F1420-416E-2C9C-1CF9-53E9294A3282}"/>
              </a:ext>
            </a:extLst>
          </p:cNvPr>
          <p:cNvSpPr>
            <a:spLocks noGrp="1"/>
          </p:cNvSpPr>
          <p:nvPr>
            <p:ph type="dt" sz="half" idx="10"/>
          </p:nvPr>
        </p:nvSpPr>
        <p:spPr/>
        <p:txBody>
          <a:bodyPr/>
          <a:lstStyle/>
          <a:p>
            <a:fld id="{2E1879C2-101C-4352-977A-6CA25519B427}" type="datetimeFigureOut">
              <a:rPr lang="en-GB" smtClean="0"/>
              <a:t>24/10/2024</a:t>
            </a:fld>
            <a:endParaRPr lang="en-GB"/>
          </a:p>
        </p:txBody>
      </p:sp>
      <p:sp>
        <p:nvSpPr>
          <p:cNvPr id="5" name="Footer Placeholder 4">
            <a:extLst>
              <a:ext uri="{FF2B5EF4-FFF2-40B4-BE49-F238E27FC236}">
                <a16:creationId xmlns:a16="http://schemas.microsoft.com/office/drawing/2014/main" id="{A1C1C82D-EE27-A85B-108C-3A0E0A1B1A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A36980-5A86-7E3A-A5D8-854B895957D8}"/>
              </a:ext>
            </a:extLst>
          </p:cNvPr>
          <p:cNvSpPr>
            <a:spLocks noGrp="1"/>
          </p:cNvSpPr>
          <p:nvPr>
            <p:ph type="sldNum" sz="quarter" idx="12"/>
          </p:nvPr>
        </p:nvSpPr>
        <p:spPr/>
        <p:txBody>
          <a:bodyPr/>
          <a:lstStyle/>
          <a:p>
            <a:fld id="{B361FA89-4123-45B8-BB4B-79A0FE652BF9}" type="slidenum">
              <a:rPr lang="en-GB" smtClean="0"/>
              <a:t>‹#›</a:t>
            </a:fld>
            <a:endParaRPr lang="en-GB"/>
          </a:p>
        </p:txBody>
      </p:sp>
    </p:spTree>
    <p:extLst>
      <p:ext uri="{BB962C8B-B14F-4D97-AF65-F5344CB8AC3E}">
        <p14:creationId xmlns:p14="http://schemas.microsoft.com/office/powerpoint/2010/main" val="27150378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UNCLASSIFIED</a:t>
            </a:r>
          </a:p>
        </p:txBody>
      </p:sp>
      <p:sp>
        <p:nvSpPr>
          <p:cNvPr id="6" name="Slide Number Placeholder 5"/>
          <p:cNvSpPr>
            <a:spLocks noGrp="1"/>
          </p:cNvSpPr>
          <p:nvPr>
            <p:ph type="sldNum" sz="quarter" idx="12"/>
          </p:nvPr>
        </p:nvSpPr>
        <p:spPr/>
        <p:txBody>
          <a:bodyPr/>
          <a:lstStyle/>
          <a:p>
            <a:fld id="{D42B2AC1-219A-4FF9-910D-173C4A25093D}" type="slidenum">
              <a:rPr lang="en-GB" smtClean="0"/>
              <a:t>‹#›</a:t>
            </a:fld>
            <a:endParaRPr lang="en-GB"/>
          </a:p>
        </p:txBody>
      </p:sp>
    </p:spTree>
    <p:extLst>
      <p:ext uri="{BB962C8B-B14F-4D97-AF65-F5344CB8AC3E}">
        <p14:creationId xmlns:p14="http://schemas.microsoft.com/office/powerpoint/2010/main" val="38661336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27E7F-B73A-CEB9-02FA-5C02F78208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E87CAF-0870-78DD-2F48-5CD708FCE1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775366-446F-BD0F-EAE6-6DFDA0825173}"/>
              </a:ext>
            </a:extLst>
          </p:cNvPr>
          <p:cNvSpPr>
            <a:spLocks noGrp="1"/>
          </p:cNvSpPr>
          <p:nvPr>
            <p:ph type="dt" sz="half" idx="10"/>
          </p:nvPr>
        </p:nvSpPr>
        <p:spPr/>
        <p:txBody>
          <a:bodyPr/>
          <a:lstStyle/>
          <a:p>
            <a:fld id="{2E1879C2-101C-4352-977A-6CA25519B427}" type="datetimeFigureOut">
              <a:rPr lang="en-GB" smtClean="0"/>
              <a:t>24/10/2024</a:t>
            </a:fld>
            <a:endParaRPr lang="en-GB"/>
          </a:p>
        </p:txBody>
      </p:sp>
      <p:sp>
        <p:nvSpPr>
          <p:cNvPr id="5" name="Footer Placeholder 4">
            <a:extLst>
              <a:ext uri="{FF2B5EF4-FFF2-40B4-BE49-F238E27FC236}">
                <a16:creationId xmlns:a16="http://schemas.microsoft.com/office/drawing/2014/main" id="{780DE523-F6FA-DF2B-43BE-4B0D8D0B70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9F8C1A-F0E5-5E6C-B2CD-E2A0DC3FC986}"/>
              </a:ext>
            </a:extLst>
          </p:cNvPr>
          <p:cNvSpPr>
            <a:spLocks noGrp="1"/>
          </p:cNvSpPr>
          <p:nvPr>
            <p:ph type="sldNum" sz="quarter" idx="12"/>
          </p:nvPr>
        </p:nvSpPr>
        <p:spPr/>
        <p:txBody>
          <a:bodyPr/>
          <a:lstStyle/>
          <a:p>
            <a:fld id="{B361FA89-4123-45B8-BB4B-79A0FE652BF9}" type="slidenum">
              <a:rPr lang="en-GB" smtClean="0"/>
              <a:t>‹#›</a:t>
            </a:fld>
            <a:endParaRPr lang="en-GB"/>
          </a:p>
        </p:txBody>
      </p:sp>
    </p:spTree>
    <p:extLst>
      <p:ext uri="{BB962C8B-B14F-4D97-AF65-F5344CB8AC3E}">
        <p14:creationId xmlns:p14="http://schemas.microsoft.com/office/powerpoint/2010/main" val="40185236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5_Title Slide">
    <p:bg>
      <p:bgPr>
        <a:solidFill>
          <a:schemeClr val="bg1"/>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79B274BB-1A08-F340-ABBE-30F0B134A27C}"/>
              </a:ext>
            </a:extLst>
          </p:cNvPr>
          <p:cNvSpPr/>
          <p:nvPr userDrawn="1"/>
        </p:nvSpPr>
        <p:spPr>
          <a:xfrm>
            <a:off x="-1651000" y="-5531748"/>
            <a:ext cx="11063495" cy="11063495"/>
          </a:xfrm>
          <a:prstGeom prst="ellipse">
            <a:avLst/>
          </a:prstGeom>
          <a:solidFill>
            <a:srgbClr val="25B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B23F522-A22E-9E48-B52F-8BEC2D182E0D}"/>
              </a:ext>
            </a:extLst>
          </p:cNvPr>
          <p:cNvSpPr>
            <a:spLocks noGrp="1"/>
          </p:cNvSpPr>
          <p:nvPr>
            <p:ph type="ctrTitle"/>
          </p:nvPr>
        </p:nvSpPr>
        <p:spPr>
          <a:xfrm>
            <a:off x="838200" y="2099308"/>
            <a:ext cx="7404100" cy="1115044"/>
          </a:xfrm>
        </p:spPr>
        <p:txBody>
          <a:bodyPr lIns="0" tIns="0" rIns="0" bIns="0" anchor="b">
            <a:normAutofit/>
          </a:bodyPr>
          <a:lstStyle>
            <a:lvl1pPr algn="l">
              <a:defRPr sz="4400" b="0"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13" name="Subtitle 2">
            <a:extLst>
              <a:ext uri="{FF2B5EF4-FFF2-40B4-BE49-F238E27FC236}">
                <a16:creationId xmlns:a16="http://schemas.microsoft.com/office/drawing/2014/main" id="{5D7A599B-67EC-334F-B654-FF7DB35679D1}"/>
              </a:ext>
            </a:extLst>
          </p:cNvPr>
          <p:cNvSpPr>
            <a:spLocks noGrp="1"/>
          </p:cNvSpPr>
          <p:nvPr>
            <p:ph type="subTitle" idx="1"/>
          </p:nvPr>
        </p:nvSpPr>
        <p:spPr>
          <a:xfrm>
            <a:off x="838200" y="3306427"/>
            <a:ext cx="6324600" cy="1115044"/>
          </a:xfrm>
        </p:spPr>
        <p:txBody>
          <a:bodyPr lIns="0" tIns="0" rIns="0" bIns="0"/>
          <a:lstStyle>
            <a:lvl1pPr marL="0" indent="0" algn="l">
              <a:buNone/>
              <a:defRPr sz="2400" b="0" i="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5" name="Picture 14">
            <a:extLst>
              <a:ext uri="{FF2B5EF4-FFF2-40B4-BE49-F238E27FC236}">
                <a16:creationId xmlns:a16="http://schemas.microsoft.com/office/drawing/2014/main" id="{1B9370EA-FBC4-7B42-B96F-9BB7FDEEC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3176" y="281806"/>
            <a:ext cx="1278518" cy="1817893"/>
          </a:xfrm>
          <a:prstGeom prst="rect">
            <a:avLst/>
          </a:prstGeom>
        </p:spPr>
      </p:pic>
      <p:sp>
        <p:nvSpPr>
          <p:cNvPr id="17" name="Oval 16">
            <a:extLst>
              <a:ext uri="{FF2B5EF4-FFF2-40B4-BE49-F238E27FC236}">
                <a16:creationId xmlns:a16="http://schemas.microsoft.com/office/drawing/2014/main" id="{F5F96C57-1E54-EB4E-9E6B-97676BC8B8DD}"/>
              </a:ext>
            </a:extLst>
          </p:cNvPr>
          <p:cNvSpPr/>
          <p:nvPr userDrawn="1"/>
        </p:nvSpPr>
        <p:spPr>
          <a:xfrm>
            <a:off x="6998907" y="3062286"/>
            <a:ext cx="5599493" cy="5599493"/>
          </a:xfrm>
          <a:prstGeom prst="ellipse">
            <a:avLst/>
          </a:prstGeom>
          <a:solidFill>
            <a:srgbClr val="005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B1EB34-7078-DB41-838F-54B12F14C40B}"/>
              </a:ext>
            </a:extLst>
          </p:cNvPr>
          <p:cNvSpPr/>
          <p:nvPr userDrawn="1"/>
        </p:nvSpPr>
        <p:spPr>
          <a:xfrm>
            <a:off x="6299200" y="4820533"/>
            <a:ext cx="769951" cy="769951"/>
          </a:xfrm>
          <a:prstGeom prst="ellipse">
            <a:avLst/>
          </a:prstGeom>
          <a:solidFill>
            <a:srgbClr val="C4D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6ACFB3B-D545-7242-9502-0691C2D2A6F7}"/>
              </a:ext>
            </a:extLst>
          </p:cNvPr>
          <p:cNvPicPr>
            <a:picLocks noChangeAspect="1"/>
          </p:cNvPicPr>
          <p:nvPr userDrawn="1"/>
        </p:nvPicPr>
        <p:blipFill>
          <a:blip r:embed="rId3"/>
          <a:stretch>
            <a:fillRect/>
          </a:stretch>
        </p:blipFill>
        <p:spPr>
          <a:xfrm>
            <a:off x="838200" y="6161357"/>
            <a:ext cx="3925056" cy="189761"/>
          </a:xfrm>
          <a:prstGeom prst="rect">
            <a:avLst/>
          </a:prstGeom>
        </p:spPr>
      </p:pic>
      <p:pic>
        <p:nvPicPr>
          <p:cNvPr id="24" name="Picture 23">
            <a:hlinkClick r:id="rId4"/>
            <a:extLst>
              <a:ext uri="{FF2B5EF4-FFF2-40B4-BE49-F238E27FC236}">
                <a16:creationId xmlns:a16="http://schemas.microsoft.com/office/drawing/2014/main" id="{8E9725BE-A9DC-794B-9EAC-9FD2651383B0}"/>
              </a:ext>
            </a:extLst>
          </p:cNvPr>
          <p:cNvPicPr>
            <a:picLocks noChangeAspect="1"/>
          </p:cNvPicPr>
          <p:nvPr userDrawn="1"/>
        </p:nvPicPr>
        <p:blipFill>
          <a:blip r:embed="rId5"/>
          <a:stretch>
            <a:fillRect/>
          </a:stretch>
        </p:blipFill>
        <p:spPr>
          <a:xfrm>
            <a:off x="838200" y="485700"/>
            <a:ext cx="2756533" cy="189762"/>
          </a:xfrm>
          <a:prstGeom prst="rect">
            <a:avLst/>
          </a:prstGeom>
        </p:spPr>
      </p:pic>
    </p:spTree>
    <p:extLst>
      <p:ext uri="{BB962C8B-B14F-4D97-AF65-F5344CB8AC3E}">
        <p14:creationId xmlns:p14="http://schemas.microsoft.com/office/powerpoint/2010/main" val="36853427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FC0894-8159-4A1B-A9F4-5CC987DA8224}"/>
              </a:ext>
            </a:extLst>
          </p:cNvPr>
          <p:cNvSpPr>
            <a:spLocks noGrp="1"/>
          </p:cNvSpPr>
          <p:nvPr>
            <p:ph type="dt" sz="half" idx="10"/>
          </p:nvPr>
        </p:nvSpPr>
        <p:spPr/>
        <p:txBody>
          <a:bodyPr/>
          <a:lstStyle/>
          <a:p>
            <a:fld id="{AABCC259-06D4-4A5F-88CD-ED3D7FAFCB58}" type="datetimeFigureOut">
              <a:rPr lang="en-GB" smtClean="0"/>
              <a:t>24/10/2024</a:t>
            </a:fld>
            <a:endParaRPr lang="en-GB"/>
          </a:p>
        </p:txBody>
      </p:sp>
      <p:sp>
        <p:nvSpPr>
          <p:cNvPr id="3" name="Footer Placeholder 2">
            <a:extLst>
              <a:ext uri="{FF2B5EF4-FFF2-40B4-BE49-F238E27FC236}">
                <a16:creationId xmlns:a16="http://schemas.microsoft.com/office/drawing/2014/main" id="{E6E26974-8552-4E20-922C-8CF6F7079A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4962F80-2847-41F1-86EB-3C2EC1A5D2EA}"/>
              </a:ext>
            </a:extLst>
          </p:cNvPr>
          <p:cNvSpPr>
            <a:spLocks noGrp="1"/>
          </p:cNvSpPr>
          <p:nvPr>
            <p:ph type="sldNum" sz="quarter" idx="12"/>
          </p:nvPr>
        </p:nvSpPr>
        <p:spPr/>
        <p:txBody>
          <a:bodyPr/>
          <a:lstStyle/>
          <a:p>
            <a:fld id="{2C263739-88EC-4EED-BDBD-6D74F1696578}" type="slidenum">
              <a:rPr lang="en-GB" smtClean="0"/>
              <a:t>‹#›</a:t>
            </a:fld>
            <a:endParaRPr lang="en-GB"/>
          </a:p>
        </p:txBody>
      </p:sp>
    </p:spTree>
    <p:extLst>
      <p:ext uri="{BB962C8B-B14F-4D97-AF65-F5344CB8AC3E}">
        <p14:creationId xmlns:p14="http://schemas.microsoft.com/office/powerpoint/2010/main" val="3229301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4927A-94CF-8C02-4764-5A75FC33D2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0EDFAAB-1688-B026-058F-B810BAE33D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2734B95-EF97-9674-2BD9-BC02CAB78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7F3580-A4FF-7D5E-9992-F9BE9E13AF46}"/>
              </a:ext>
            </a:extLst>
          </p:cNvPr>
          <p:cNvSpPr>
            <a:spLocks noGrp="1"/>
          </p:cNvSpPr>
          <p:nvPr>
            <p:ph type="dt" sz="half" idx="10"/>
          </p:nvPr>
        </p:nvSpPr>
        <p:spPr/>
        <p:txBody>
          <a:bodyPr/>
          <a:lstStyle/>
          <a:p>
            <a:fld id="{3A125EE4-584D-4E0C-B011-233005E6FB1F}" type="datetimeFigureOut">
              <a:rPr lang="en-GB" smtClean="0"/>
              <a:t>24/10/2024</a:t>
            </a:fld>
            <a:endParaRPr lang="en-GB"/>
          </a:p>
        </p:txBody>
      </p:sp>
      <p:sp>
        <p:nvSpPr>
          <p:cNvPr id="6" name="Footer Placeholder 5">
            <a:extLst>
              <a:ext uri="{FF2B5EF4-FFF2-40B4-BE49-F238E27FC236}">
                <a16:creationId xmlns:a16="http://schemas.microsoft.com/office/drawing/2014/main" id="{6C555CE3-6154-4E4A-0430-13846E7A4D5B}"/>
              </a:ext>
            </a:extLst>
          </p:cNvPr>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7" name="Slide Number Placeholder 6">
            <a:extLst>
              <a:ext uri="{FF2B5EF4-FFF2-40B4-BE49-F238E27FC236}">
                <a16:creationId xmlns:a16="http://schemas.microsoft.com/office/drawing/2014/main" id="{5703BB6B-C741-57D8-0E89-28E861E5C1B6}"/>
              </a:ext>
            </a:extLst>
          </p:cNvPr>
          <p:cNvSpPr>
            <a:spLocks noGrp="1"/>
          </p:cNvSpPr>
          <p:nvPr>
            <p:ph type="sldNum" sz="quarter" idx="12"/>
          </p:nvPr>
        </p:nvSpPr>
        <p:spPr/>
        <p:txBody>
          <a:bodyPr/>
          <a:lstStyle/>
          <a:p>
            <a:fld id="{CAAABAFE-030A-428F-8EBA-55BA773EBF9B}" type="slidenum">
              <a:rPr lang="en-GB" smtClean="0"/>
              <a:t>‹#›</a:t>
            </a:fld>
            <a:endParaRPr lang="en-GB"/>
          </a:p>
        </p:txBody>
      </p:sp>
    </p:spTree>
    <p:extLst>
      <p:ext uri="{BB962C8B-B14F-4D97-AF65-F5344CB8AC3E}">
        <p14:creationId xmlns:p14="http://schemas.microsoft.com/office/powerpoint/2010/main" val="38709527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F0DB7103-384E-4009-B8A2-86F5B3E1AA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36D4FAEC-0EBF-43CE-81CF-6394AF450EC7}"/>
              </a:ext>
            </a:extLst>
          </p:cNvPr>
          <p:cNvSpPr>
            <a:spLocks noGrp="1"/>
          </p:cNvSpPr>
          <p:nvPr>
            <p:ph type="title"/>
          </p:nvPr>
        </p:nvSpPr>
        <p:spPr>
          <a:xfrm>
            <a:off x="834289" y="1726978"/>
            <a:ext cx="9451626" cy="861005"/>
          </a:xfrm>
          <a:noFill/>
        </p:spPr>
        <p:txBody>
          <a:bodyPr wrap="none" rtlCol="0">
            <a:spAutoFit/>
          </a:bodyPr>
          <a:lstStyle>
            <a:lvl1pPr>
              <a:defRPr lang="en-GB" sz="5400" b="1">
                <a:solidFill>
                  <a:schemeClr val="bg1"/>
                </a:solidFill>
                <a:latin typeface="Nunito Sans SemiBold" panose="00000700000000000000" pitchFamily="2" charset="0"/>
                <a:ea typeface="+mn-ea"/>
                <a:cs typeface="Arial" panose="020B0604020202020204" pitchFamily="34" charset="0"/>
              </a:defRPr>
            </a:lvl1pPr>
          </a:lstStyle>
          <a:p>
            <a:pPr marL="0" lvl="0"/>
            <a:r>
              <a:rPr lang="en-US" dirty="0"/>
              <a:t>Click to edit Master title style</a:t>
            </a:r>
            <a:endParaRPr lang="en-GB" dirty="0"/>
          </a:p>
        </p:txBody>
      </p:sp>
      <p:sp>
        <p:nvSpPr>
          <p:cNvPr id="16" name="Text Placeholder 15">
            <a:extLst>
              <a:ext uri="{FF2B5EF4-FFF2-40B4-BE49-F238E27FC236}">
                <a16:creationId xmlns:a16="http://schemas.microsoft.com/office/drawing/2014/main" id="{2843F2AA-0641-4175-B91D-EC12471FF1DB}"/>
              </a:ext>
            </a:extLst>
          </p:cNvPr>
          <p:cNvSpPr>
            <a:spLocks noGrp="1"/>
          </p:cNvSpPr>
          <p:nvPr>
            <p:ph type="body" sz="quarter" idx="10"/>
          </p:nvPr>
        </p:nvSpPr>
        <p:spPr>
          <a:xfrm>
            <a:off x="835025" y="3092450"/>
            <a:ext cx="9450890" cy="673100"/>
          </a:xfrm>
        </p:spPr>
        <p:txBody>
          <a:bodyPr>
            <a:noAutofit/>
          </a:bodyPr>
          <a:lstStyle>
            <a:lvl1pPr marL="0" indent="0">
              <a:buNone/>
              <a:defRPr sz="3200">
                <a:solidFill>
                  <a:schemeClr val="bg1"/>
                </a:solidFill>
              </a:defRPr>
            </a:lvl1pPr>
            <a:lvl2pPr marL="457200" indent="0">
              <a:buNone/>
              <a:defRPr sz="3200">
                <a:solidFill>
                  <a:schemeClr val="bg1"/>
                </a:solidFill>
              </a:defRPr>
            </a:lvl2pPr>
            <a:lvl3pPr marL="914400" indent="0">
              <a:buNone/>
              <a:defRPr sz="3200">
                <a:solidFill>
                  <a:schemeClr val="bg1"/>
                </a:solidFill>
              </a:defRPr>
            </a:lvl3pPr>
            <a:lvl4pPr marL="1371600" indent="0">
              <a:buNone/>
              <a:defRPr sz="3200">
                <a:solidFill>
                  <a:schemeClr val="bg1"/>
                </a:solidFill>
              </a:defRPr>
            </a:lvl4pPr>
            <a:lvl5pPr marL="1828800" indent="0">
              <a:buNone/>
              <a:defRPr sz="3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8958880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F0DB7103-384E-4009-B8A2-86F5B3E1AA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People waiting for a train&#10;&#10;Description automatically generated with medium confidence">
            <a:extLst>
              <a:ext uri="{FF2B5EF4-FFF2-40B4-BE49-F238E27FC236}">
                <a16:creationId xmlns:a16="http://schemas.microsoft.com/office/drawing/2014/main" id="{343346B0-D558-485E-B6D1-EB0A185DC8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62914" y="965427"/>
            <a:ext cx="5589746" cy="3821723"/>
          </a:xfrm>
          <a:prstGeom prst="rect">
            <a:avLst/>
          </a:prstGeom>
        </p:spPr>
      </p:pic>
      <p:sp>
        <p:nvSpPr>
          <p:cNvPr id="11" name="Title 12">
            <a:extLst>
              <a:ext uri="{FF2B5EF4-FFF2-40B4-BE49-F238E27FC236}">
                <a16:creationId xmlns:a16="http://schemas.microsoft.com/office/drawing/2014/main" id="{5322C7C2-5FBE-453D-B419-7E280875AA18}"/>
              </a:ext>
            </a:extLst>
          </p:cNvPr>
          <p:cNvSpPr>
            <a:spLocks noGrp="1"/>
          </p:cNvSpPr>
          <p:nvPr>
            <p:ph type="title"/>
          </p:nvPr>
        </p:nvSpPr>
        <p:spPr>
          <a:xfrm>
            <a:off x="834289" y="979081"/>
            <a:ext cx="4800967" cy="2356799"/>
          </a:xfrm>
          <a:noFill/>
        </p:spPr>
        <p:txBody>
          <a:bodyPr wrap="square" rtlCol="0">
            <a:spAutoFit/>
          </a:bodyPr>
          <a:lstStyle>
            <a:lvl1pPr>
              <a:defRPr lang="en-GB" sz="5400" b="1">
                <a:solidFill>
                  <a:schemeClr val="bg1"/>
                </a:solidFill>
                <a:latin typeface="Nunito Sans SemiBold" panose="00000700000000000000" pitchFamily="2" charset="0"/>
                <a:ea typeface="+mn-ea"/>
                <a:cs typeface="Arial" panose="020B0604020202020204" pitchFamily="34" charset="0"/>
              </a:defRPr>
            </a:lvl1pPr>
          </a:lstStyle>
          <a:p>
            <a:pPr marL="0" lvl="0"/>
            <a:r>
              <a:rPr lang="en-US" dirty="0"/>
              <a:t>Click to edit Master title style</a:t>
            </a:r>
            <a:endParaRPr lang="en-GB" dirty="0"/>
          </a:p>
        </p:txBody>
      </p:sp>
      <p:sp>
        <p:nvSpPr>
          <p:cNvPr id="12" name="Text Placeholder 15">
            <a:extLst>
              <a:ext uri="{FF2B5EF4-FFF2-40B4-BE49-F238E27FC236}">
                <a16:creationId xmlns:a16="http://schemas.microsoft.com/office/drawing/2014/main" id="{EB7BC13D-75DB-44E6-A6D1-44203B15CEE7}"/>
              </a:ext>
            </a:extLst>
          </p:cNvPr>
          <p:cNvSpPr>
            <a:spLocks noGrp="1"/>
          </p:cNvSpPr>
          <p:nvPr>
            <p:ph type="body" sz="quarter" idx="10"/>
          </p:nvPr>
        </p:nvSpPr>
        <p:spPr>
          <a:xfrm>
            <a:off x="834289" y="3522121"/>
            <a:ext cx="4800593" cy="1602772"/>
          </a:xfrm>
        </p:spPr>
        <p:txBody>
          <a:bodyPr>
            <a:noAutofit/>
          </a:bodyPr>
          <a:lstStyle>
            <a:lvl1pPr marL="0" indent="0">
              <a:buNone/>
              <a:defRPr sz="3200">
                <a:solidFill>
                  <a:schemeClr val="bg1"/>
                </a:solidFill>
              </a:defRPr>
            </a:lvl1pPr>
            <a:lvl2pPr marL="457200" indent="0">
              <a:buNone/>
              <a:defRPr sz="3200">
                <a:solidFill>
                  <a:schemeClr val="bg1"/>
                </a:solidFill>
              </a:defRPr>
            </a:lvl2pPr>
            <a:lvl3pPr marL="914400" indent="0">
              <a:buNone/>
              <a:defRPr sz="3200">
                <a:solidFill>
                  <a:schemeClr val="bg1"/>
                </a:solidFill>
              </a:defRPr>
            </a:lvl3pPr>
            <a:lvl4pPr marL="1371600" indent="0">
              <a:buNone/>
              <a:defRPr sz="3200">
                <a:solidFill>
                  <a:schemeClr val="bg1"/>
                </a:solidFill>
              </a:defRPr>
            </a:lvl4pPr>
            <a:lvl5pPr marL="1828800" indent="0">
              <a:buNone/>
              <a:defRPr sz="3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0257925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F0DB7103-384E-4009-B8A2-86F5B3E1AA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group of people riding bikes on a trail in a hilly area&#10;&#10;Description automatically generated with medium confidence">
            <a:extLst>
              <a:ext uri="{FF2B5EF4-FFF2-40B4-BE49-F238E27FC236}">
                <a16:creationId xmlns:a16="http://schemas.microsoft.com/office/drawing/2014/main" id="{E4F48ED8-5A9F-4DCB-A13C-FC19162E89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39860" y="2751780"/>
            <a:ext cx="3812800" cy="2541866"/>
          </a:xfrm>
          <a:prstGeom prst="rect">
            <a:avLst/>
          </a:prstGeom>
        </p:spPr>
      </p:pic>
      <p:pic>
        <p:nvPicPr>
          <p:cNvPr id="10" name="Picture 9" descr="People walking on a street&#10;&#10;Description automatically generated with low confidence">
            <a:extLst>
              <a:ext uri="{FF2B5EF4-FFF2-40B4-BE49-F238E27FC236}">
                <a16:creationId xmlns:a16="http://schemas.microsoft.com/office/drawing/2014/main" id="{439860AE-6C81-4AE2-B957-E3F5333A586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39860" y="308255"/>
            <a:ext cx="3812800" cy="2293638"/>
          </a:xfrm>
          <a:prstGeom prst="rect">
            <a:avLst/>
          </a:prstGeom>
        </p:spPr>
      </p:pic>
      <p:sp>
        <p:nvSpPr>
          <p:cNvPr id="13" name="Title 12">
            <a:extLst>
              <a:ext uri="{FF2B5EF4-FFF2-40B4-BE49-F238E27FC236}">
                <a16:creationId xmlns:a16="http://schemas.microsoft.com/office/drawing/2014/main" id="{932C265C-8CEF-435A-BEE7-98E33BBAB686}"/>
              </a:ext>
            </a:extLst>
          </p:cNvPr>
          <p:cNvSpPr>
            <a:spLocks noGrp="1"/>
          </p:cNvSpPr>
          <p:nvPr>
            <p:ph type="title"/>
          </p:nvPr>
        </p:nvSpPr>
        <p:spPr>
          <a:xfrm>
            <a:off x="834289" y="1353029"/>
            <a:ext cx="6480911" cy="1608902"/>
          </a:xfrm>
          <a:noFill/>
        </p:spPr>
        <p:txBody>
          <a:bodyPr wrap="square" rtlCol="0">
            <a:spAutoFit/>
          </a:bodyPr>
          <a:lstStyle>
            <a:lvl1pPr>
              <a:defRPr lang="en-GB" sz="5400" b="1">
                <a:solidFill>
                  <a:schemeClr val="bg1"/>
                </a:solidFill>
                <a:latin typeface="Nunito Sans SemiBold" panose="00000700000000000000" pitchFamily="2" charset="0"/>
                <a:ea typeface="+mn-ea"/>
                <a:cs typeface="Arial" panose="020B0604020202020204" pitchFamily="34" charset="0"/>
              </a:defRPr>
            </a:lvl1pPr>
          </a:lstStyle>
          <a:p>
            <a:pPr marL="0" lvl="0"/>
            <a:r>
              <a:rPr lang="en-US" dirty="0"/>
              <a:t>Click to edit Master title style</a:t>
            </a:r>
            <a:endParaRPr lang="en-GB" dirty="0"/>
          </a:p>
        </p:txBody>
      </p:sp>
      <p:sp>
        <p:nvSpPr>
          <p:cNvPr id="14" name="Text Placeholder 15">
            <a:extLst>
              <a:ext uri="{FF2B5EF4-FFF2-40B4-BE49-F238E27FC236}">
                <a16:creationId xmlns:a16="http://schemas.microsoft.com/office/drawing/2014/main" id="{5C490A35-0D91-45DA-A324-63D23B148D5C}"/>
              </a:ext>
            </a:extLst>
          </p:cNvPr>
          <p:cNvSpPr>
            <a:spLocks noGrp="1"/>
          </p:cNvSpPr>
          <p:nvPr>
            <p:ph type="body" sz="quarter" idx="10"/>
          </p:nvPr>
        </p:nvSpPr>
        <p:spPr>
          <a:xfrm>
            <a:off x="834289" y="3522121"/>
            <a:ext cx="6480406" cy="1602772"/>
          </a:xfrm>
        </p:spPr>
        <p:txBody>
          <a:bodyPr>
            <a:noAutofit/>
          </a:bodyPr>
          <a:lstStyle>
            <a:lvl1pPr marL="0" indent="0">
              <a:buNone/>
              <a:defRPr sz="3200">
                <a:solidFill>
                  <a:schemeClr val="bg1"/>
                </a:solidFill>
              </a:defRPr>
            </a:lvl1pPr>
            <a:lvl2pPr marL="457200" indent="0">
              <a:buNone/>
              <a:defRPr sz="3200">
                <a:solidFill>
                  <a:schemeClr val="bg1"/>
                </a:solidFill>
              </a:defRPr>
            </a:lvl2pPr>
            <a:lvl3pPr marL="914400" indent="0">
              <a:buNone/>
              <a:defRPr sz="3200">
                <a:solidFill>
                  <a:schemeClr val="bg1"/>
                </a:solidFill>
              </a:defRPr>
            </a:lvl3pPr>
            <a:lvl4pPr marL="1371600" indent="0">
              <a:buNone/>
              <a:defRPr sz="3200">
                <a:solidFill>
                  <a:schemeClr val="bg1"/>
                </a:solidFill>
              </a:defRPr>
            </a:lvl4pPr>
            <a:lvl5pPr marL="1828800" indent="0">
              <a:buNone/>
              <a:defRPr sz="3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5585297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528646-38EE-45DE-B81B-D934C638B0A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164CEC2C-0A22-4FB7-B7F6-6289B803EBFD}"/>
              </a:ext>
            </a:extLst>
          </p:cNvPr>
          <p:cNvSpPr>
            <a:spLocks noGrp="1"/>
          </p:cNvSpPr>
          <p:nvPr>
            <p:ph type="title"/>
          </p:nvPr>
        </p:nvSpPr>
        <p:spPr>
          <a:xfrm>
            <a:off x="317500" y="268765"/>
            <a:ext cx="11557000" cy="584775"/>
          </a:xfrm>
        </p:spPr>
        <p:txBody>
          <a:bodyPr>
            <a:normAutofit/>
          </a:bodyPr>
          <a:lstStyle>
            <a:lvl1pPr>
              <a:defRPr sz="32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3CA51DD-B6E0-40BA-9A72-8482E982646F}"/>
              </a:ext>
            </a:extLst>
          </p:cNvPr>
          <p:cNvSpPr>
            <a:spLocks noGrp="1"/>
          </p:cNvSpPr>
          <p:nvPr>
            <p:ph idx="1"/>
          </p:nvPr>
        </p:nvSpPr>
        <p:spPr>
          <a:xfrm>
            <a:off x="317500" y="853540"/>
            <a:ext cx="11557000" cy="52315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103236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869CAE53-E211-45D5-9F2E-30F8845FFB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64CEC2C-0A22-4FB7-B7F6-6289B803EBFD}"/>
              </a:ext>
            </a:extLst>
          </p:cNvPr>
          <p:cNvSpPr>
            <a:spLocks noGrp="1"/>
          </p:cNvSpPr>
          <p:nvPr>
            <p:ph type="title"/>
          </p:nvPr>
        </p:nvSpPr>
        <p:spPr>
          <a:xfrm>
            <a:off x="317500" y="268765"/>
            <a:ext cx="11557000" cy="584775"/>
          </a:xfrm>
        </p:spPr>
        <p:txBody>
          <a:bodyPr>
            <a:normAutofit/>
          </a:bodyPr>
          <a:lstStyle>
            <a:lvl1pPr>
              <a:defRPr sz="32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3CA51DD-B6E0-40BA-9A72-8482E982646F}"/>
              </a:ext>
            </a:extLst>
          </p:cNvPr>
          <p:cNvSpPr>
            <a:spLocks noGrp="1"/>
          </p:cNvSpPr>
          <p:nvPr>
            <p:ph idx="1"/>
          </p:nvPr>
        </p:nvSpPr>
        <p:spPr>
          <a:xfrm>
            <a:off x="317500" y="853540"/>
            <a:ext cx="11557000" cy="4452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377942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ABBCBE1-20D1-482A-9AD3-05538D90D6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64CEC2C-0A22-4FB7-B7F6-6289B803EBFD}"/>
              </a:ext>
            </a:extLst>
          </p:cNvPr>
          <p:cNvSpPr>
            <a:spLocks noGrp="1"/>
          </p:cNvSpPr>
          <p:nvPr>
            <p:ph type="title"/>
          </p:nvPr>
        </p:nvSpPr>
        <p:spPr>
          <a:xfrm>
            <a:off x="317500" y="268765"/>
            <a:ext cx="11557000" cy="584775"/>
          </a:xfrm>
        </p:spPr>
        <p:txBody>
          <a:bodyPr>
            <a:normAutofit/>
          </a:bodyPr>
          <a:lstStyle>
            <a:lvl1pPr>
              <a:defRPr sz="32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3CA51DD-B6E0-40BA-9A72-8482E982646F}"/>
              </a:ext>
            </a:extLst>
          </p:cNvPr>
          <p:cNvSpPr>
            <a:spLocks noGrp="1"/>
          </p:cNvSpPr>
          <p:nvPr>
            <p:ph idx="1"/>
          </p:nvPr>
        </p:nvSpPr>
        <p:spPr>
          <a:xfrm>
            <a:off x="317500" y="853540"/>
            <a:ext cx="11557000" cy="42926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007777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C087AB37-6AB7-41E9-ADC8-D353FE6113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2119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1BB52DE1-6924-4F7A-A016-E2FE9854FA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326883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D0B0-6DAA-E5FA-65E7-273A973612CF}"/>
              </a:ext>
            </a:extLst>
          </p:cNvPr>
          <p:cNvSpPr>
            <a:spLocks noGrp="1"/>
          </p:cNvSpPr>
          <p:nvPr>
            <p:ph type="ctrTitle" hasCustomPrompt="1"/>
          </p:nvPr>
        </p:nvSpPr>
        <p:spPr>
          <a:xfrm>
            <a:off x="5427784" y="2319717"/>
            <a:ext cx="6304183" cy="1247395"/>
          </a:xfrm>
        </p:spPr>
        <p:txBody>
          <a:bodyPr anchor="b">
            <a:normAutofit/>
          </a:bodyPr>
          <a:lstStyle>
            <a:lvl1pPr algn="l">
              <a:defRPr sz="4000" b="1">
                <a:solidFill>
                  <a:sysClr val="windowText" lastClr="000000"/>
                </a:solidFill>
                <a:latin typeface="+mn-lt"/>
              </a:defRPr>
            </a:lvl1pPr>
          </a:lstStyle>
          <a:p>
            <a:r>
              <a:rPr lang="en-US"/>
              <a:t>Main Title</a:t>
            </a:r>
          </a:p>
        </p:txBody>
      </p:sp>
      <p:sp>
        <p:nvSpPr>
          <p:cNvPr id="3" name="Subtitle 2">
            <a:extLst>
              <a:ext uri="{FF2B5EF4-FFF2-40B4-BE49-F238E27FC236}">
                <a16:creationId xmlns:a16="http://schemas.microsoft.com/office/drawing/2014/main" id="{2C262953-69BD-A877-FC1D-760B9E260FA8}"/>
              </a:ext>
            </a:extLst>
          </p:cNvPr>
          <p:cNvSpPr>
            <a:spLocks noGrp="1"/>
          </p:cNvSpPr>
          <p:nvPr>
            <p:ph type="subTitle" idx="1"/>
          </p:nvPr>
        </p:nvSpPr>
        <p:spPr>
          <a:xfrm>
            <a:off x="5427783" y="3771900"/>
            <a:ext cx="6304184" cy="764931"/>
          </a:xfrm>
        </p:spPr>
        <p:txBody>
          <a:bodyPr>
            <a:normAutofit/>
          </a:bodyPr>
          <a:lstStyle>
            <a:lvl1pPr marL="0" indent="0" algn="l">
              <a:buNone/>
              <a:defRPr sz="16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blue logo with black text&#10;&#10;Description automatically generated">
            <a:extLst>
              <a:ext uri="{FF2B5EF4-FFF2-40B4-BE49-F238E27FC236}">
                <a16:creationId xmlns:a16="http://schemas.microsoft.com/office/drawing/2014/main" id="{BB13E1FD-5F7B-59F0-7507-315947F000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1554" y="2832030"/>
            <a:ext cx="2467476" cy="1193939"/>
          </a:xfrm>
          <a:prstGeom prst="rect">
            <a:avLst/>
          </a:prstGeom>
        </p:spPr>
      </p:pic>
      <p:grpSp>
        <p:nvGrpSpPr>
          <p:cNvPr id="16" name="Group 15">
            <a:extLst>
              <a:ext uri="{FF2B5EF4-FFF2-40B4-BE49-F238E27FC236}">
                <a16:creationId xmlns:a16="http://schemas.microsoft.com/office/drawing/2014/main" id="{6F3A5C0A-98E2-C2EF-02B2-D3AD704C9EEF}"/>
              </a:ext>
            </a:extLst>
          </p:cNvPr>
          <p:cNvGrpSpPr/>
          <p:nvPr userDrawn="1"/>
        </p:nvGrpSpPr>
        <p:grpSpPr>
          <a:xfrm>
            <a:off x="-1647431" y="761357"/>
            <a:ext cx="4214926" cy="8443022"/>
            <a:chOff x="-1335449" y="456557"/>
            <a:chExt cx="4214926" cy="8443022"/>
          </a:xfrm>
        </p:grpSpPr>
        <p:sp>
          <p:nvSpPr>
            <p:cNvPr id="11" name="Rounded Rectangle 10">
              <a:extLst>
                <a:ext uri="{FF2B5EF4-FFF2-40B4-BE49-F238E27FC236}">
                  <a16:creationId xmlns:a16="http://schemas.microsoft.com/office/drawing/2014/main" id="{CD7CCB10-353C-D669-3EBF-90A803764571}"/>
                </a:ext>
              </a:extLst>
            </p:cNvPr>
            <p:cNvSpPr/>
            <p:nvPr userDrawn="1"/>
          </p:nvSpPr>
          <p:spPr>
            <a:xfrm rot="19259194">
              <a:off x="100758" y="6786161"/>
              <a:ext cx="2113200" cy="2113418"/>
            </a:xfrm>
            <a:prstGeom prst="roundRect">
              <a:avLst/>
            </a:prstGeom>
            <a:solidFill>
              <a:srgbClr val="2C6EA8">
                <a:alpha val="637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0FBD585B-2C36-D24E-C824-F95973D33AF6}"/>
                </a:ext>
              </a:extLst>
            </p:cNvPr>
            <p:cNvSpPr/>
            <p:nvPr userDrawn="1"/>
          </p:nvSpPr>
          <p:spPr>
            <a:xfrm rot="19259194">
              <a:off x="-1335449" y="5086830"/>
              <a:ext cx="2113200" cy="2113418"/>
            </a:xfrm>
            <a:prstGeom prst="roundRect">
              <a:avLst/>
            </a:prstGeom>
            <a:solidFill>
              <a:srgbClr val="2C6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E9782A11-FEE1-1AE6-CD22-915994BB4708}"/>
                </a:ext>
              </a:extLst>
            </p:cNvPr>
            <p:cNvSpPr/>
            <p:nvPr userDrawn="1"/>
          </p:nvSpPr>
          <p:spPr>
            <a:xfrm rot="19259194">
              <a:off x="429578" y="3621359"/>
              <a:ext cx="2113200" cy="2113418"/>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6C897EC8-F339-7434-BB70-DFECE61FE837}"/>
                </a:ext>
              </a:extLst>
            </p:cNvPr>
            <p:cNvSpPr/>
            <p:nvPr userDrawn="1"/>
          </p:nvSpPr>
          <p:spPr>
            <a:xfrm rot="19259194">
              <a:off x="-1040292" y="1880753"/>
              <a:ext cx="2113200" cy="2113418"/>
            </a:xfrm>
            <a:prstGeom prst="roundRect">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938AAEC2-168D-E826-1D27-19B81F818B6B}"/>
                </a:ext>
              </a:extLst>
            </p:cNvPr>
            <p:cNvSpPr/>
            <p:nvPr userDrawn="1"/>
          </p:nvSpPr>
          <p:spPr>
            <a:xfrm rot="19259194">
              <a:off x="766277" y="456557"/>
              <a:ext cx="2113200" cy="2113418"/>
            </a:xfrm>
            <a:prstGeom prst="roundRect">
              <a:avLst/>
            </a:pr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Block Arc 22">
            <a:extLst>
              <a:ext uri="{FF2B5EF4-FFF2-40B4-BE49-F238E27FC236}">
                <a16:creationId xmlns:a16="http://schemas.microsoft.com/office/drawing/2014/main" id="{110F9C63-472A-C0BE-6E6A-FA7F148CB094}"/>
              </a:ext>
            </a:extLst>
          </p:cNvPr>
          <p:cNvSpPr/>
          <p:nvPr userDrawn="1"/>
        </p:nvSpPr>
        <p:spPr>
          <a:xfrm>
            <a:off x="9598303" y="5527431"/>
            <a:ext cx="2593697" cy="2661138"/>
          </a:xfrm>
          <a:prstGeom prst="blockArc">
            <a:avLst>
              <a:gd name="adj1" fmla="val 10800000"/>
              <a:gd name="adj2" fmla="val 92499"/>
              <a:gd name="adj3" fmla="val 164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CE86A0D1-C3DE-139A-E742-C98D8A1919FC}"/>
              </a:ext>
            </a:extLst>
          </p:cNvPr>
          <p:cNvGrpSpPr/>
          <p:nvPr userDrawn="1"/>
        </p:nvGrpSpPr>
        <p:grpSpPr>
          <a:xfrm>
            <a:off x="9654085" y="-4118659"/>
            <a:ext cx="4214926" cy="8443022"/>
            <a:chOff x="-1335449" y="456557"/>
            <a:chExt cx="4214926" cy="8443022"/>
          </a:xfrm>
        </p:grpSpPr>
        <p:sp>
          <p:nvSpPr>
            <p:cNvPr id="26" name="Rounded Rectangle 25">
              <a:extLst>
                <a:ext uri="{FF2B5EF4-FFF2-40B4-BE49-F238E27FC236}">
                  <a16:creationId xmlns:a16="http://schemas.microsoft.com/office/drawing/2014/main" id="{BA85FD51-86AF-0004-C01F-1955426DBC54}"/>
                </a:ext>
              </a:extLst>
            </p:cNvPr>
            <p:cNvSpPr/>
            <p:nvPr userDrawn="1"/>
          </p:nvSpPr>
          <p:spPr>
            <a:xfrm rot="19259194">
              <a:off x="100758" y="6786161"/>
              <a:ext cx="2113200" cy="2113418"/>
            </a:xfrm>
            <a:prstGeom prst="roundRect">
              <a:avLst/>
            </a:prstGeom>
            <a:solidFill>
              <a:srgbClr val="2C6EA8">
                <a:alpha val="637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AE1FD4ED-3D75-241F-E994-54C1E93CF6F4}"/>
                </a:ext>
              </a:extLst>
            </p:cNvPr>
            <p:cNvSpPr/>
            <p:nvPr userDrawn="1"/>
          </p:nvSpPr>
          <p:spPr>
            <a:xfrm rot="19259194">
              <a:off x="-1335449" y="5086830"/>
              <a:ext cx="2113200" cy="2113418"/>
            </a:xfrm>
            <a:prstGeom prst="roundRect">
              <a:avLst/>
            </a:prstGeom>
            <a:solidFill>
              <a:srgbClr val="2C6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42A7CE44-7F89-5045-BF3A-6C4E203531DA}"/>
                </a:ext>
              </a:extLst>
            </p:cNvPr>
            <p:cNvSpPr/>
            <p:nvPr userDrawn="1"/>
          </p:nvSpPr>
          <p:spPr>
            <a:xfrm rot="19259194">
              <a:off x="429578" y="3621359"/>
              <a:ext cx="2113200" cy="2113418"/>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87571EEA-88F8-529B-56DC-A93FCB2C5690}"/>
                </a:ext>
              </a:extLst>
            </p:cNvPr>
            <p:cNvSpPr/>
            <p:nvPr userDrawn="1"/>
          </p:nvSpPr>
          <p:spPr>
            <a:xfrm rot="19259194">
              <a:off x="-1040292" y="1880753"/>
              <a:ext cx="2113200" cy="2113418"/>
            </a:xfrm>
            <a:prstGeom prst="roundRect">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CCEFECE5-1585-79D5-6078-6A2C276CEC23}"/>
                </a:ext>
              </a:extLst>
            </p:cNvPr>
            <p:cNvSpPr/>
            <p:nvPr userDrawn="1"/>
          </p:nvSpPr>
          <p:spPr>
            <a:xfrm rot="19259194">
              <a:off x="766277" y="456557"/>
              <a:ext cx="2113200" cy="2113418"/>
            </a:xfrm>
            <a:prstGeom prst="roundRect">
              <a:avLst/>
            </a:pr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436369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40F4130-CD7C-24E9-3504-2EAC0FA13C2C}"/>
              </a:ext>
            </a:extLst>
          </p:cNvPr>
          <p:cNvGrpSpPr/>
          <p:nvPr userDrawn="1"/>
        </p:nvGrpSpPr>
        <p:grpSpPr>
          <a:xfrm>
            <a:off x="10469188" y="2296076"/>
            <a:ext cx="2743200" cy="5700826"/>
            <a:chOff x="-1335449" y="456557"/>
            <a:chExt cx="4214926" cy="8443022"/>
          </a:xfrm>
        </p:grpSpPr>
        <p:sp>
          <p:nvSpPr>
            <p:cNvPr id="10" name="Rounded Rectangle 9">
              <a:extLst>
                <a:ext uri="{FF2B5EF4-FFF2-40B4-BE49-F238E27FC236}">
                  <a16:creationId xmlns:a16="http://schemas.microsoft.com/office/drawing/2014/main" id="{2FA711C5-02C8-2FA5-85B2-02EEFD3957C9}"/>
                </a:ext>
              </a:extLst>
            </p:cNvPr>
            <p:cNvSpPr/>
            <p:nvPr userDrawn="1"/>
          </p:nvSpPr>
          <p:spPr>
            <a:xfrm rot="19259194">
              <a:off x="100758" y="6786161"/>
              <a:ext cx="2113200" cy="2113418"/>
            </a:xfrm>
            <a:prstGeom prst="roundRect">
              <a:avLst/>
            </a:prstGeom>
            <a:solidFill>
              <a:srgbClr val="2C6EA8">
                <a:alpha val="637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0687CC78-F72F-4208-822C-260F234EFA73}"/>
                </a:ext>
              </a:extLst>
            </p:cNvPr>
            <p:cNvSpPr/>
            <p:nvPr userDrawn="1"/>
          </p:nvSpPr>
          <p:spPr>
            <a:xfrm rot="19259194">
              <a:off x="-1335449" y="5086830"/>
              <a:ext cx="2113200" cy="2113418"/>
            </a:xfrm>
            <a:prstGeom prst="roundRect">
              <a:avLst/>
            </a:prstGeom>
            <a:solidFill>
              <a:srgbClr val="2C6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902487F0-D47D-61E6-5295-8A4198C86E82}"/>
                </a:ext>
              </a:extLst>
            </p:cNvPr>
            <p:cNvSpPr/>
            <p:nvPr userDrawn="1"/>
          </p:nvSpPr>
          <p:spPr>
            <a:xfrm rot="19259194">
              <a:off x="429578" y="3621359"/>
              <a:ext cx="2113200" cy="2113418"/>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CB9E6434-2988-C2E4-8F9F-8BB9833C3C54}"/>
                </a:ext>
              </a:extLst>
            </p:cNvPr>
            <p:cNvSpPr/>
            <p:nvPr userDrawn="1"/>
          </p:nvSpPr>
          <p:spPr>
            <a:xfrm rot="19259194">
              <a:off x="-1040292" y="1880753"/>
              <a:ext cx="2113200" cy="2113418"/>
            </a:xfrm>
            <a:prstGeom prst="roundRect">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B300932A-BF25-BD98-9688-B1DB5FF84658}"/>
                </a:ext>
              </a:extLst>
            </p:cNvPr>
            <p:cNvSpPr/>
            <p:nvPr userDrawn="1"/>
          </p:nvSpPr>
          <p:spPr>
            <a:xfrm rot="19259194">
              <a:off x="766277" y="456557"/>
              <a:ext cx="2113200" cy="2113418"/>
            </a:xfrm>
            <a:prstGeom prst="roundRect">
              <a:avLst/>
            </a:pr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AFAFD37-0A74-310A-755E-377079525A62}"/>
              </a:ext>
            </a:extLst>
          </p:cNvPr>
          <p:cNvSpPr>
            <a:spLocks noGrp="1"/>
          </p:cNvSpPr>
          <p:nvPr>
            <p:ph type="title"/>
          </p:nvPr>
        </p:nvSpPr>
        <p:spPr>
          <a:xfrm>
            <a:off x="838200" y="365126"/>
            <a:ext cx="10515600" cy="920750"/>
          </a:xfrm>
          <a:solidFill>
            <a:schemeClr val="bg1"/>
          </a:solidFill>
          <a:effectLst/>
        </p:spPr>
        <p:txBody>
          <a:bodyPr lIns="288000" rIns="288000">
            <a:normAutofit/>
          </a:bodyPr>
          <a:lstStyle>
            <a:lvl1pPr>
              <a:defRPr sz="3200" b="1">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863B02BF-CB2E-99EA-B9F6-6393A2059025}"/>
              </a:ext>
            </a:extLst>
          </p:cNvPr>
          <p:cNvSpPr>
            <a:spLocks noGrp="1"/>
          </p:cNvSpPr>
          <p:nvPr>
            <p:ph idx="1"/>
          </p:nvPr>
        </p:nvSpPr>
        <p:spPr>
          <a:xfrm>
            <a:off x="838200" y="1557522"/>
            <a:ext cx="10515600" cy="4619441"/>
          </a:xfrm>
          <a:noFill/>
          <a:effectLst/>
        </p:spPr>
        <p:txBody>
          <a:bodyPr lIns="288000" tIns="288000" rIns="288000" bIns="288000">
            <a:normAutofit/>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6D1A317-8228-F27D-5B00-13CB33C7C91E}"/>
              </a:ext>
            </a:extLst>
          </p:cNvPr>
          <p:cNvSpPr>
            <a:spLocks noGrp="1"/>
          </p:cNvSpPr>
          <p:nvPr>
            <p:ph type="sldNum" sz="quarter" idx="12"/>
          </p:nvPr>
        </p:nvSpPr>
        <p:spPr/>
        <p:txBody>
          <a:bodyPr/>
          <a:lstStyle>
            <a:lvl1pPr>
              <a:defRPr sz="1000">
                <a:solidFill>
                  <a:schemeClr val="bg1"/>
                </a:solidFill>
                <a:latin typeface="+mj-lt"/>
              </a:defRPr>
            </a:lvl1pPr>
          </a:lstStyle>
          <a:p>
            <a:fld id="{A398FCD5-5686-8340-801A-B06F6D9ED0D5}" type="slidenum">
              <a:rPr lang="en-US" smtClean="0"/>
              <a:pPr/>
              <a:t>‹#›</a:t>
            </a:fld>
            <a:endParaRPr lang="en-US"/>
          </a:p>
        </p:txBody>
      </p:sp>
      <p:cxnSp>
        <p:nvCxnSpPr>
          <p:cNvPr id="17" name="Straight Connector 16">
            <a:extLst>
              <a:ext uri="{FF2B5EF4-FFF2-40B4-BE49-F238E27FC236}">
                <a16:creationId xmlns:a16="http://schemas.microsoft.com/office/drawing/2014/main" id="{4AC0E5C1-97B9-0355-93B9-4D93415C43FF}"/>
              </a:ext>
            </a:extLst>
          </p:cNvPr>
          <p:cNvCxnSpPr/>
          <p:nvPr userDrawn="1"/>
        </p:nvCxnSpPr>
        <p:spPr>
          <a:xfrm>
            <a:off x="838200" y="1285876"/>
            <a:ext cx="10510752" cy="0"/>
          </a:xfrm>
          <a:prstGeom prst="line">
            <a:avLst/>
          </a:prstGeom>
          <a:ln w="12700">
            <a:solidFill>
              <a:srgbClr val="2C6EA8"/>
            </a:solidFill>
          </a:ln>
        </p:spPr>
        <p:style>
          <a:lnRef idx="1">
            <a:schemeClr val="accent1"/>
          </a:lnRef>
          <a:fillRef idx="0">
            <a:schemeClr val="accent1"/>
          </a:fillRef>
          <a:effectRef idx="0">
            <a:schemeClr val="accent1"/>
          </a:effectRef>
          <a:fontRef idx="minor">
            <a:schemeClr val="tx1"/>
          </a:fontRef>
        </p:style>
      </p:cxnSp>
      <p:pic>
        <p:nvPicPr>
          <p:cNvPr id="19" name="Picture 18" descr="A blue logo with black text&#10;&#10;Description automatically generated">
            <a:extLst>
              <a:ext uri="{FF2B5EF4-FFF2-40B4-BE49-F238E27FC236}">
                <a16:creationId xmlns:a16="http://schemas.microsoft.com/office/drawing/2014/main" id="{3E3F9499-9EAE-6879-0876-A627158F69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4824" y="6245034"/>
            <a:ext cx="932654" cy="451284"/>
          </a:xfrm>
          <a:prstGeom prst="rect">
            <a:avLst/>
          </a:prstGeom>
        </p:spPr>
      </p:pic>
      <p:sp>
        <p:nvSpPr>
          <p:cNvPr id="20" name="Footer Placeholder 4">
            <a:extLst>
              <a:ext uri="{FF2B5EF4-FFF2-40B4-BE49-F238E27FC236}">
                <a16:creationId xmlns:a16="http://schemas.microsoft.com/office/drawing/2014/main" id="{6FAE98F8-CC98-CC28-C498-A17340C82193}"/>
              </a:ext>
            </a:extLst>
          </p:cNvPr>
          <p:cNvSpPr>
            <a:spLocks noGrp="1"/>
          </p:cNvSpPr>
          <p:nvPr>
            <p:ph type="ftr" sz="quarter" idx="3"/>
          </p:nvPr>
        </p:nvSpPr>
        <p:spPr>
          <a:xfrm>
            <a:off x="1390994"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2648608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3.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4.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5" Type="http://schemas.openxmlformats.org/officeDocument/2006/relationships/theme" Target="../theme/theme5.xml"/><Relationship Id="rId4"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6" Type="http://schemas.openxmlformats.org/officeDocument/2006/relationships/image" Target="../media/image18.jpe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8.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6" Type="http://schemas.openxmlformats.org/officeDocument/2006/relationships/image" Target="../media/image18.jpe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theme" Target="../theme/theme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16BF4A-92D2-A3F5-4221-6AF43B39EF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2A53DE-69CA-FE1C-E017-65B820E6B9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3D7633-D43A-6972-7F3B-A4C14F407D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A125EE4-584D-4E0C-B011-233005E6FB1F}" type="datetimeFigureOut">
              <a:rPr lang="en-GB" smtClean="0"/>
              <a:t>24/10/2024</a:t>
            </a:fld>
            <a:endParaRPr lang="en-GB"/>
          </a:p>
        </p:txBody>
      </p:sp>
      <p:sp>
        <p:nvSpPr>
          <p:cNvPr id="5" name="Footer Placeholder 4">
            <a:extLst>
              <a:ext uri="{FF2B5EF4-FFF2-40B4-BE49-F238E27FC236}">
                <a16:creationId xmlns:a16="http://schemas.microsoft.com/office/drawing/2014/main" id="{8661B159-D7AB-B4BB-394E-56D4195CA0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a:t>OFFICIAL</a:t>
            </a:r>
          </a:p>
        </p:txBody>
      </p:sp>
      <p:sp>
        <p:nvSpPr>
          <p:cNvPr id="6" name="Slide Number Placeholder 5">
            <a:extLst>
              <a:ext uri="{FF2B5EF4-FFF2-40B4-BE49-F238E27FC236}">
                <a16:creationId xmlns:a16="http://schemas.microsoft.com/office/drawing/2014/main" id="{8CC90EE4-F243-75A2-1FF9-1C044F4BAD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AABAFE-030A-428F-8EBA-55BA773EBF9B}" type="slidenum">
              <a:rPr lang="en-GB" smtClean="0"/>
              <a:t>‹#›</a:t>
            </a:fld>
            <a:endParaRPr lang="en-GB"/>
          </a:p>
        </p:txBody>
      </p:sp>
    </p:spTree>
    <p:extLst>
      <p:ext uri="{BB962C8B-B14F-4D97-AF65-F5344CB8AC3E}">
        <p14:creationId xmlns:p14="http://schemas.microsoft.com/office/powerpoint/2010/main" val="18492305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6900" y="994934"/>
            <a:ext cx="9753600" cy="148786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235873" y="6418877"/>
            <a:ext cx="513735" cy="227164"/>
          </a:xfrm>
          <a:prstGeom prst="rect">
            <a:avLst/>
          </a:prstGeom>
          <a:noFill/>
        </p:spPr>
        <p:txBody>
          <a:bodyPr vert="horz" lIns="0" tIns="0" rIns="0" bIns="0" rtlCol="0" anchor="ctr"/>
          <a:lstStyle>
            <a:lvl1pPr algn="ctr">
              <a:defRPr sz="1000" b="1" i="0">
                <a:solidFill>
                  <a:schemeClr val="tx1">
                    <a:alpha val="7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fld id="{D8D877B3-D348-4611-9BDB-C5374591D951}" type="slidenum">
              <a:rPr lang="en-US" smtClean="0"/>
              <a:pPr/>
              <a:t>‹#›</a:t>
            </a:fld>
            <a:endParaRPr lang="en-US" dirty="0"/>
          </a:p>
        </p:txBody>
      </p:sp>
      <p:sp>
        <p:nvSpPr>
          <p:cNvPr id="11" name="Text Placeholder 10"/>
          <p:cNvSpPr>
            <a:spLocks noGrp="1"/>
          </p:cNvSpPr>
          <p:nvPr>
            <p:ph type="body" idx="1"/>
          </p:nvPr>
        </p:nvSpPr>
        <p:spPr>
          <a:xfrm>
            <a:off x="1866900" y="2514600"/>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98548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C11740-55F6-D245-9B21-3E2B346B621D}"/>
              </a:ext>
            </a:extLst>
          </p:cNvPr>
          <p:cNvSpPr txBox="1"/>
          <p:nvPr userDrawn="1"/>
        </p:nvSpPr>
        <p:spPr>
          <a:xfrm rot="5400000">
            <a:off x="-2107580" y="3290500"/>
            <a:ext cx="5185317" cy="276999"/>
          </a:xfrm>
          <a:prstGeom prst="rect">
            <a:avLst/>
          </a:prstGeom>
          <a:noFill/>
        </p:spPr>
        <p:txBody>
          <a:bodyPr wrap="square" rtlCol="0">
            <a:spAutoFit/>
          </a:bodyPr>
          <a:lstStyle/>
          <a:p>
            <a:r>
              <a:rPr lang="en-US" sz="1200" spc="300" dirty="0">
                <a:solidFill>
                  <a:schemeClr val="tx1"/>
                </a:solidFill>
              </a:rPr>
              <a:t>GLASGOW CITY INNOVATION DISTRICT</a:t>
            </a:r>
          </a:p>
        </p:txBody>
      </p:sp>
      <p:pic>
        <p:nvPicPr>
          <p:cNvPr id="8" name="Picture 7">
            <a:extLst>
              <a:ext uri="{FF2B5EF4-FFF2-40B4-BE49-F238E27FC236}">
                <a16:creationId xmlns:a16="http://schemas.microsoft.com/office/drawing/2014/main" id="{71066DBF-1C14-CC45-A8D6-73D47BEEA8DD}"/>
              </a:ext>
            </a:extLst>
          </p:cNvPr>
          <p:cNvPicPr>
            <a:picLocks noChangeAspect="1"/>
          </p:cNvPicPr>
          <p:nvPr userDrawn="1"/>
        </p:nvPicPr>
        <p:blipFill>
          <a:blip r:embed="rId51" cstate="email">
            <a:extLst>
              <a:ext uri="{28A0092B-C50C-407E-A947-70E740481C1C}">
                <a14:useLocalDpi xmlns:a14="http://schemas.microsoft.com/office/drawing/2010/main"/>
              </a:ext>
            </a:extLst>
          </a:blip>
          <a:stretch>
            <a:fillRect/>
          </a:stretch>
        </p:blipFill>
        <p:spPr>
          <a:xfrm>
            <a:off x="361167" y="378738"/>
            <a:ext cx="262411" cy="234580"/>
          </a:xfrm>
          <a:prstGeom prst="rect">
            <a:avLst/>
          </a:prstGeom>
        </p:spPr>
      </p:pic>
    </p:spTree>
    <p:extLst>
      <p:ext uri="{BB962C8B-B14F-4D97-AF65-F5344CB8AC3E}">
        <p14:creationId xmlns:p14="http://schemas.microsoft.com/office/powerpoint/2010/main" val="23468642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Lst>
  <p:hf hdr="0" ftr="0" dt="0"/>
  <p:txStyles>
    <p:title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8" pos="624">
          <p15:clr>
            <a:srgbClr val="F26B43"/>
          </p15:clr>
        </p15:guide>
        <p15:guide id="29" pos="7320">
          <p15:clr>
            <a:srgbClr val="F26B43"/>
          </p15:clr>
        </p15:guide>
        <p15:guide id="48" pos="1176">
          <p15:clr>
            <a:srgbClr val="F26B43"/>
          </p15:clr>
        </p15:guide>
        <p15:guide id="51" orient="horz" pos="74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4FA36-6161-427B-48EF-DE61DEC56A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7D47B8-15BF-6D13-47D3-5B8EDBEAB5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B328F77-AB6C-C59D-DDF2-139F11B0CC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84E9C-E56D-B842-B39E-9D04651682D9}" type="datetimeFigureOut">
              <a:rPr lang="en-US" smtClean="0"/>
              <a:t>10/24/2024</a:t>
            </a:fld>
            <a:endParaRPr lang="en-US"/>
          </a:p>
        </p:txBody>
      </p:sp>
      <p:sp>
        <p:nvSpPr>
          <p:cNvPr id="5" name="Footer Placeholder 4">
            <a:extLst>
              <a:ext uri="{FF2B5EF4-FFF2-40B4-BE49-F238E27FC236}">
                <a16:creationId xmlns:a16="http://schemas.microsoft.com/office/drawing/2014/main" id="{CDC853CE-2BA0-1E11-7989-DF53FBB5B0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C6416B-43FA-31F4-8B39-F9C09A98EF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BC0403-11FE-CC4B-80F0-175D94895F91}" type="slidenum">
              <a:rPr lang="en-US" smtClean="0"/>
              <a:t>‹#›</a:t>
            </a:fld>
            <a:endParaRPr lang="en-US"/>
          </a:p>
        </p:txBody>
      </p:sp>
    </p:spTree>
    <p:extLst>
      <p:ext uri="{BB962C8B-B14F-4D97-AF65-F5344CB8AC3E}">
        <p14:creationId xmlns:p14="http://schemas.microsoft.com/office/powerpoint/2010/main" val="180760487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C2BE49-EC17-1223-D828-732DF27D97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5A353A-381D-F428-91D1-29E48117C3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A903F4-25C6-EBD3-7E15-C69F8E40EC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1879C2-101C-4352-977A-6CA25519B427}" type="datetimeFigureOut">
              <a:rPr lang="en-GB" smtClean="0"/>
              <a:t>24/10/2024</a:t>
            </a:fld>
            <a:endParaRPr lang="en-GB"/>
          </a:p>
        </p:txBody>
      </p:sp>
      <p:sp>
        <p:nvSpPr>
          <p:cNvPr id="5" name="Footer Placeholder 4">
            <a:extLst>
              <a:ext uri="{FF2B5EF4-FFF2-40B4-BE49-F238E27FC236}">
                <a16:creationId xmlns:a16="http://schemas.microsoft.com/office/drawing/2014/main" id="{40BF8A61-AA54-42D1-5464-C80F5656F2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B2A5285-C81F-423B-F460-3BB9F181D6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61FA89-4123-45B8-BB4B-79A0FE652BF9}" type="slidenum">
              <a:rPr lang="en-GB" smtClean="0"/>
              <a:t>‹#›</a:t>
            </a:fld>
            <a:endParaRPr lang="en-GB"/>
          </a:p>
        </p:txBody>
      </p:sp>
    </p:spTree>
    <p:extLst>
      <p:ext uri="{BB962C8B-B14F-4D97-AF65-F5344CB8AC3E}">
        <p14:creationId xmlns:p14="http://schemas.microsoft.com/office/powerpoint/2010/main" val="408829196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UNCLASSIFIED</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B2AC1-219A-4FF9-910D-173C4A25093D}" type="slidenum">
              <a:rPr lang="en-GB" smtClean="0"/>
              <a:t>‹#›</a:t>
            </a:fld>
            <a:endParaRPr lang="en-GB"/>
          </a:p>
        </p:txBody>
      </p:sp>
    </p:spTree>
    <p:extLst>
      <p:ext uri="{BB962C8B-B14F-4D97-AF65-F5344CB8AC3E}">
        <p14:creationId xmlns:p14="http://schemas.microsoft.com/office/powerpoint/2010/main" val="163898101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A22BE7-D47B-4276-98DA-133D49008E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5AC37C-5A5F-49DD-9ED9-1715046BD2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82A2AB-A96D-40CC-92B3-AEE526DB87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D7BBF8-2D75-4FB4-87B0-337EF9394051}" type="datetimeFigureOut">
              <a:rPr lang="en-GB" smtClean="0"/>
              <a:t>24/10/2024</a:t>
            </a:fld>
            <a:endParaRPr lang="en-GB"/>
          </a:p>
        </p:txBody>
      </p:sp>
      <p:sp>
        <p:nvSpPr>
          <p:cNvPr id="5" name="Footer Placeholder 4">
            <a:extLst>
              <a:ext uri="{FF2B5EF4-FFF2-40B4-BE49-F238E27FC236}">
                <a16:creationId xmlns:a16="http://schemas.microsoft.com/office/drawing/2014/main" id="{1776701C-A5BF-4FA5-AD13-772A42D634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DD9BE88-1C11-4603-9214-3BDA1795CC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567F32-D18C-4D0F-A0AF-4DA031F3F5C2}" type="slidenum">
              <a:rPr lang="en-GB" smtClean="0"/>
              <a:t>‹#›</a:t>
            </a:fld>
            <a:endParaRPr lang="en-GB"/>
          </a:p>
        </p:txBody>
      </p:sp>
    </p:spTree>
    <p:extLst>
      <p:ext uri="{BB962C8B-B14F-4D97-AF65-F5344CB8AC3E}">
        <p14:creationId xmlns:p14="http://schemas.microsoft.com/office/powerpoint/2010/main" val="26617971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42BC48-E4F3-F86F-9DE3-8267F21C9D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490BF4-D7EA-E395-3379-2A88F2202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BC620-1C20-58ED-49D2-AFC12192D2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472A28-9123-F14F-9DC9-31D99DA619BD}" type="datetimeFigureOut">
              <a:rPr lang="en-US" smtClean="0"/>
              <a:t>10/24/2024</a:t>
            </a:fld>
            <a:endParaRPr lang="en-US"/>
          </a:p>
        </p:txBody>
      </p:sp>
      <p:sp>
        <p:nvSpPr>
          <p:cNvPr id="5" name="Footer Placeholder 4">
            <a:extLst>
              <a:ext uri="{FF2B5EF4-FFF2-40B4-BE49-F238E27FC236}">
                <a16:creationId xmlns:a16="http://schemas.microsoft.com/office/drawing/2014/main" id="{04229B82-B861-6601-C270-6F29E40C30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B90334-2E22-797D-0292-D0B810276D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8FCD5-5686-8340-801A-B06F6D9ED0D5}" type="slidenum">
              <a:rPr lang="en-US" smtClean="0"/>
              <a:t>‹#›</a:t>
            </a:fld>
            <a:endParaRPr lang="en-US"/>
          </a:p>
        </p:txBody>
      </p:sp>
      <p:sp>
        <p:nvSpPr>
          <p:cNvPr id="8" name="TextBox 7">
            <a:extLst>
              <a:ext uri="{FF2B5EF4-FFF2-40B4-BE49-F238E27FC236}">
                <a16:creationId xmlns:a16="http://schemas.microsoft.com/office/drawing/2014/main" id="{18747EB8-9C91-DC61-E169-7CC91BF684EA}"/>
              </a:ext>
            </a:extLst>
          </p:cNvPr>
          <p:cNvSpPr txBox="1"/>
          <p:nvPr userDrawn="1">
            <p:extLst>
              <p:ext uri="{1162E1C5-73C7-4A58-AE30-91384D911F3F}">
                <p184:classification xmlns:p184="http://schemas.microsoft.com/office/powerpoint/2018/4/main" val="ftr"/>
              </p:ext>
            </p:extLst>
          </p:nvPr>
        </p:nvSpPr>
        <p:spPr>
          <a:xfrm>
            <a:off x="63500" y="6672580"/>
            <a:ext cx="773113" cy="121920"/>
          </a:xfrm>
          <a:prstGeom prst="rect">
            <a:avLst/>
          </a:prstGeom>
        </p:spPr>
        <p:txBody>
          <a:bodyPr horzOverflow="overflow" lIns="0" tIns="0" rIns="0" bIns="0">
            <a:spAutoFit/>
          </a:bodyPr>
          <a:lstStyle/>
          <a:p>
            <a:pPr algn="l"/>
            <a:r>
              <a:rPr lang="en-GB" sz="800">
                <a:solidFill>
                  <a:srgbClr val="000000"/>
                </a:solidFill>
                <a:latin typeface="Calibri" panose="020F0502020204030204" pitchFamily="34" charset="0"/>
                <a:ea typeface="Calibri" panose="020F0502020204030204" pitchFamily="34" charset="0"/>
                <a:cs typeface="Calibri" panose="020F0502020204030204" pitchFamily="34" charset="0"/>
              </a:rPr>
              <a:t>[SEC=PROTECTED]</a:t>
            </a:r>
          </a:p>
        </p:txBody>
      </p:sp>
    </p:spTree>
    <p:extLst>
      <p:ext uri="{BB962C8B-B14F-4D97-AF65-F5344CB8AC3E}">
        <p14:creationId xmlns:p14="http://schemas.microsoft.com/office/powerpoint/2010/main" val="365688043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1">
          <a:blip r:embed="rId16"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182286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1">
          <a:blip r:embed="rId16"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5230206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01.xml"/></Relationships>
</file>

<file path=ppt/slides/_rels/slide10.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55.png"/><Relationship Id="rId18" Type="http://schemas.openxmlformats.org/officeDocument/2006/relationships/image" Target="../media/image112.svg"/><Relationship Id="rId3" Type="http://schemas.openxmlformats.org/officeDocument/2006/relationships/image" Target="../media/image103.png"/><Relationship Id="rId21" Type="http://schemas.openxmlformats.org/officeDocument/2006/relationships/image" Target="../media/image113.png"/><Relationship Id="rId7" Type="http://schemas.openxmlformats.org/officeDocument/2006/relationships/image" Target="../media/image87.png"/><Relationship Id="rId12" Type="http://schemas.openxmlformats.org/officeDocument/2006/relationships/image" Target="../media/image110.svg"/><Relationship Id="rId17" Type="http://schemas.openxmlformats.org/officeDocument/2006/relationships/image" Target="../media/image111.png"/><Relationship Id="rId2" Type="http://schemas.openxmlformats.org/officeDocument/2006/relationships/notesSlide" Target="../notesSlides/notesSlide10.xml"/><Relationship Id="rId16" Type="http://schemas.openxmlformats.org/officeDocument/2006/relationships/image" Target="../media/image44.svg"/><Relationship Id="rId20" Type="http://schemas.openxmlformats.org/officeDocument/2006/relationships/image" Target="../media/image92.svg"/><Relationship Id="rId1" Type="http://schemas.openxmlformats.org/officeDocument/2006/relationships/slideLayout" Target="../slideLayouts/slideLayout116.xml"/><Relationship Id="rId6" Type="http://schemas.openxmlformats.org/officeDocument/2006/relationships/image" Target="../media/image106.svg"/><Relationship Id="rId11" Type="http://schemas.openxmlformats.org/officeDocument/2006/relationships/image" Target="../media/image109.png"/><Relationship Id="rId5" Type="http://schemas.openxmlformats.org/officeDocument/2006/relationships/image" Target="../media/image105.png"/><Relationship Id="rId15" Type="http://schemas.openxmlformats.org/officeDocument/2006/relationships/image" Target="../media/image43.png"/><Relationship Id="rId10" Type="http://schemas.openxmlformats.org/officeDocument/2006/relationships/image" Target="../media/image108.svg"/><Relationship Id="rId19" Type="http://schemas.openxmlformats.org/officeDocument/2006/relationships/image" Target="../media/image91.png"/><Relationship Id="rId4" Type="http://schemas.openxmlformats.org/officeDocument/2006/relationships/image" Target="../media/image104.svg"/><Relationship Id="rId9" Type="http://schemas.openxmlformats.org/officeDocument/2006/relationships/image" Target="../media/image107.png"/><Relationship Id="rId14" Type="http://schemas.openxmlformats.org/officeDocument/2006/relationships/image" Target="../media/image56.svg"/><Relationship Id="rId22" Type="http://schemas.openxmlformats.org/officeDocument/2006/relationships/image" Target="../media/image114.svg"/></Relationships>
</file>

<file path=ppt/slides/_rels/slide100.xml.rels><?xml version="1.0" encoding="UTF-8" standalone="yes"?>
<Relationships xmlns="http://schemas.openxmlformats.org/package/2006/relationships"><Relationship Id="rId8" Type="http://schemas.openxmlformats.org/officeDocument/2006/relationships/image" Target="../media/image445.png"/><Relationship Id="rId3" Type="http://schemas.openxmlformats.org/officeDocument/2006/relationships/image" Target="../media/image449.jpeg"/><Relationship Id="rId7" Type="http://schemas.openxmlformats.org/officeDocument/2006/relationships/customXml" Target="../ink/ink2.xml"/><Relationship Id="rId2" Type="http://schemas.openxmlformats.org/officeDocument/2006/relationships/notesSlide" Target="../notesSlides/notesSlide100.xml"/><Relationship Id="rId1" Type="http://schemas.openxmlformats.org/officeDocument/2006/relationships/slideLayout" Target="../slideLayouts/slideLayout67.xml"/><Relationship Id="rId6" Type="http://schemas.openxmlformats.org/officeDocument/2006/relationships/image" Target="../media/image4440.png"/><Relationship Id="rId5" Type="http://schemas.openxmlformats.org/officeDocument/2006/relationships/customXml" Target="../ink/ink1.xml"/><Relationship Id="rId4" Type="http://schemas.openxmlformats.org/officeDocument/2006/relationships/image" Target="../media/image450.png"/></Relationships>
</file>

<file path=ppt/slides/_rels/slide101.xml.rels><?xml version="1.0" encoding="UTF-8" standalone="yes"?>
<Relationships xmlns="http://schemas.openxmlformats.org/package/2006/relationships"><Relationship Id="rId3" Type="http://schemas.openxmlformats.org/officeDocument/2006/relationships/image" Target="../media/image451.jpeg"/><Relationship Id="rId2" Type="http://schemas.openxmlformats.org/officeDocument/2006/relationships/notesSlide" Target="../notesSlides/notesSlide101.xml"/><Relationship Id="rId1" Type="http://schemas.openxmlformats.org/officeDocument/2006/relationships/slideLayout" Target="../slideLayouts/slideLayout67.xml"/></Relationships>
</file>

<file path=ppt/slides/_rels/slide102.xml.rels><?xml version="1.0" encoding="UTF-8" standalone="yes"?>
<Relationships xmlns="http://schemas.openxmlformats.org/package/2006/relationships"><Relationship Id="rId8" Type="http://schemas.openxmlformats.org/officeDocument/2006/relationships/image" Target="../media/image457.png"/><Relationship Id="rId3" Type="http://schemas.openxmlformats.org/officeDocument/2006/relationships/image" Target="../media/image452.png"/><Relationship Id="rId7" Type="http://schemas.openxmlformats.org/officeDocument/2006/relationships/image" Target="../media/image456.png"/><Relationship Id="rId2" Type="http://schemas.openxmlformats.org/officeDocument/2006/relationships/notesSlide" Target="../notesSlides/notesSlide102.xml"/><Relationship Id="rId1" Type="http://schemas.openxmlformats.org/officeDocument/2006/relationships/slideLayout" Target="../slideLayouts/slideLayout61.xml"/><Relationship Id="rId6" Type="http://schemas.openxmlformats.org/officeDocument/2006/relationships/image" Target="../media/image455.png"/><Relationship Id="rId5" Type="http://schemas.openxmlformats.org/officeDocument/2006/relationships/image" Target="../media/image454.png"/><Relationship Id="rId4" Type="http://schemas.openxmlformats.org/officeDocument/2006/relationships/image" Target="../media/image453.png"/></Relationships>
</file>

<file path=ppt/slides/_rels/slide103.xml.rels><?xml version="1.0" encoding="UTF-8" standalone="yes"?>
<Relationships xmlns="http://schemas.openxmlformats.org/package/2006/relationships"><Relationship Id="rId8" Type="http://schemas.openxmlformats.org/officeDocument/2006/relationships/image" Target="../media/image463.png"/><Relationship Id="rId3" Type="http://schemas.openxmlformats.org/officeDocument/2006/relationships/image" Target="../media/image458.png"/><Relationship Id="rId7" Type="http://schemas.openxmlformats.org/officeDocument/2006/relationships/image" Target="../media/image462.png"/><Relationship Id="rId2" Type="http://schemas.openxmlformats.org/officeDocument/2006/relationships/notesSlide" Target="../notesSlides/notesSlide103.xml"/><Relationship Id="rId1" Type="http://schemas.openxmlformats.org/officeDocument/2006/relationships/slideLayout" Target="../slideLayouts/slideLayout67.xml"/><Relationship Id="rId6" Type="http://schemas.openxmlformats.org/officeDocument/2006/relationships/image" Target="../media/image461.png"/><Relationship Id="rId5" Type="http://schemas.openxmlformats.org/officeDocument/2006/relationships/image" Target="../media/image460.png"/><Relationship Id="rId4" Type="http://schemas.openxmlformats.org/officeDocument/2006/relationships/image" Target="../media/image459.png"/><Relationship Id="rId9" Type="http://schemas.openxmlformats.org/officeDocument/2006/relationships/image" Target="../media/image464.png"/></Relationships>
</file>

<file path=ppt/slides/_rels/slide104.xml.rels><?xml version="1.0" encoding="UTF-8" standalone="yes"?>
<Relationships xmlns="http://schemas.openxmlformats.org/package/2006/relationships"><Relationship Id="rId3" Type="http://schemas.openxmlformats.org/officeDocument/2006/relationships/image" Target="../media/image465.png"/><Relationship Id="rId2" Type="http://schemas.openxmlformats.org/officeDocument/2006/relationships/notesSlide" Target="../notesSlides/notesSlide104.xml"/><Relationship Id="rId1" Type="http://schemas.openxmlformats.org/officeDocument/2006/relationships/slideLayout" Target="../slideLayouts/slideLayout67.xml"/></Relationships>
</file>

<file path=ppt/slides/_rels/slide105.xml.rels><?xml version="1.0" encoding="UTF-8" standalone="yes"?>
<Relationships xmlns="http://schemas.openxmlformats.org/package/2006/relationships"><Relationship Id="rId3" Type="http://schemas.openxmlformats.org/officeDocument/2006/relationships/image" Target="../media/image466.jpeg"/><Relationship Id="rId2" Type="http://schemas.openxmlformats.org/officeDocument/2006/relationships/notesSlide" Target="../notesSlides/notesSlide105.xml"/><Relationship Id="rId1" Type="http://schemas.openxmlformats.org/officeDocument/2006/relationships/slideLayout" Target="../slideLayouts/slideLayout67.xml"/></Relationships>
</file>

<file path=ppt/slides/_rels/slide106.xml.rels><?xml version="1.0" encoding="UTF-8" standalone="yes"?>
<Relationships xmlns="http://schemas.openxmlformats.org/package/2006/relationships"><Relationship Id="rId3" Type="http://schemas.openxmlformats.org/officeDocument/2006/relationships/image" Target="../media/image467.jpeg"/><Relationship Id="rId2" Type="http://schemas.openxmlformats.org/officeDocument/2006/relationships/notesSlide" Target="../notesSlides/notesSlide106.xml"/><Relationship Id="rId1" Type="http://schemas.openxmlformats.org/officeDocument/2006/relationships/slideLayout" Target="../slideLayouts/slideLayout67.xml"/></Relationships>
</file>

<file path=ppt/slides/_rels/slide107.xml.rels><?xml version="1.0" encoding="UTF-8" standalone="yes"?>
<Relationships xmlns="http://schemas.openxmlformats.org/package/2006/relationships"><Relationship Id="rId8" Type="http://schemas.openxmlformats.org/officeDocument/2006/relationships/image" Target="../media/image473.png"/><Relationship Id="rId3" Type="http://schemas.openxmlformats.org/officeDocument/2006/relationships/image" Target="../media/image468.png"/><Relationship Id="rId7" Type="http://schemas.openxmlformats.org/officeDocument/2006/relationships/image" Target="../media/image472.png"/><Relationship Id="rId2" Type="http://schemas.openxmlformats.org/officeDocument/2006/relationships/notesSlide" Target="../notesSlides/notesSlide107.xml"/><Relationship Id="rId1" Type="http://schemas.openxmlformats.org/officeDocument/2006/relationships/slideLayout" Target="../slideLayouts/slideLayout62.xml"/><Relationship Id="rId6" Type="http://schemas.openxmlformats.org/officeDocument/2006/relationships/image" Target="../media/image471.png"/><Relationship Id="rId5" Type="http://schemas.openxmlformats.org/officeDocument/2006/relationships/image" Target="../media/image470.png"/><Relationship Id="rId10" Type="http://schemas.openxmlformats.org/officeDocument/2006/relationships/image" Target="../media/image475.png"/><Relationship Id="rId4" Type="http://schemas.openxmlformats.org/officeDocument/2006/relationships/image" Target="../media/image469.png"/><Relationship Id="rId9" Type="http://schemas.openxmlformats.org/officeDocument/2006/relationships/image" Target="../media/image474.png"/></Relationships>
</file>

<file path=ppt/slides/_rels/slide108.xml.rels><?xml version="1.0" encoding="UTF-8" standalone="yes"?>
<Relationships xmlns="http://schemas.openxmlformats.org/package/2006/relationships"><Relationship Id="rId8" Type="http://schemas.openxmlformats.org/officeDocument/2006/relationships/image" Target="../media/image481.png"/><Relationship Id="rId13" Type="http://schemas.openxmlformats.org/officeDocument/2006/relationships/image" Target="../media/image486.png"/><Relationship Id="rId18" Type="http://schemas.openxmlformats.org/officeDocument/2006/relationships/image" Target="../media/image491.png"/><Relationship Id="rId26" Type="http://schemas.openxmlformats.org/officeDocument/2006/relationships/image" Target="../media/image499.png"/><Relationship Id="rId3" Type="http://schemas.openxmlformats.org/officeDocument/2006/relationships/image" Target="../media/image476.png"/><Relationship Id="rId21" Type="http://schemas.openxmlformats.org/officeDocument/2006/relationships/image" Target="../media/image494.png"/><Relationship Id="rId7" Type="http://schemas.openxmlformats.org/officeDocument/2006/relationships/image" Target="../media/image480.png"/><Relationship Id="rId12" Type="http://schemas.openxmlformats.org/officeDocument/2006/relationships/image" Target="../media/image485.png"/><Relationship Id="rId17" Type="http://schemas.openxmlformats.org/officeDocument/2006/relationships/image" Target="../media/image490.png"/><Relationship Id="rId25" Type="http://schemas.openxmlformats.org/officeDocument/2006/relationships/image" Target="../media/image498.png"/><Relationship Id="rId2" Type="http://schemas.openxmlformats.org/officeDocument/2006/relationships/notesSlide" Target="../notesSlides/notesSlide108.xml"/><Relationship Id="rId16" Type="http://schemas.openxmlformats.org/officeDocument/2006/relationships/image" Target="../media/image489.png"/><Relationship Id="rId20" Type="http://schemas.openxmlformats.org/officeDocument/2006/relationships/image" Target="../media/image493.png"/><Relationship Id="rId1" Type="http://schemas.openxmlformats.org/officeDocument/2006/relationships/slideLayout" Target="../slideLayouts/slideLayout76.xml"/><Relationship Id="rId6" Type="http://schemas.openxmlformats.org/officeDocument/2006/relationships/image" Target="../media/image479.png"/><Relationship Id="rId11" Type="http://schemas.openxmlformats.org/officeDocument/2006/relationships/image" Target="../media/image484.jpeg"/><Relationship Id="rId24" Type="http://schemas.openxmlformats.org/officeDocument/2006/relationships/image" Target="../media/image497.png"/><Relationship Id="rId5" Type="http://schemas.openxmlformats.org/officeDocument/2006/relationships/image" Target="../media/image478.png"/><Relationship Id="rId15" Type="http://schemas.openxmlformats.org/officeDocument/2006/relationships/image" Target="../media/image488.png"/><Relationship Id="rId23" Type="http://schemas.openxmlformats.org/officeDocument/2006/relationships/image" Target="../media/image496.png"/><Relationship Id="rId28" Type="http://schemas.openxmlformats.org/officeDocument/2006/relationships/image" Target="../media/image501.png"/><Relationship Id="rId10" Type="http://schemas.openxmlformats.org/officeDocument/2006/relationships/image" Target="../media/image483.png"/><Relationship Id="rId19" Type="http://schemas.openxmlformats.org/officeDocument/2006/relationships/image" Target="../media/image492.png"/><Relationship Id="rId4" Type="http://schemas.openxmlformats.org/officeDocument/2006/relationships/image" Target="../media/image477.emf"/><Relationship Id="rId9" Type="http://schemas.openxmlformats.org/officeDocument/2006/relationships/image" Target="../media/image482.png"/><Relationship Id="rId14" Type="http://schemas.openxmlformats.org/officeDocument/2006/relationships/image" Target="../media/image487.png"/><Relationship Id="rId22" Type="http://schemas.openxmlformats.org/officeDocument/2006/relationships/image" Target="../media/image495.png"/><Relationship Id="rId27" Type="http://schemas.openxmlformats.org/officeDocument/2006/relationships/image" Target="../media/image500.png"/></Relationships>
</file>

<file path=ppt/slides/_rels/slide109.xml.rels><?xml version="1.0" encoding="UTF-8" standalone="yes"?>
<Relationships xmlns="http://schemas.openxmlformats.org/package/2006/relationships"><Relationship Id="rId8" Type="http://schemas.openxmlformats.org/officeDocument/2006/relationships/image" Target="../media/image507.png"/><Relationship Id="rId3" Type="http://schemas.openxmlformats.org/officeDocument/2006/relationships/image" Target="../media/image502.jpeg"/><Relationship Id="rId7" Type="http://schemas.openxmlformats.org/officeDocument/2006/relationships/image" Target="../media/image506.png"/><Relationship Id="rId2" Type="http://schemas.openxmlformats.org/officeDocument/2006/relationships/notesSlide" Target="../notesSlides/notesSlide109.xml"/><Relationship Id="rId1" Type="http://schemas.openxmlformats.org/officeDocument/2006/relationships/slideLayout" Target="../slideLayouts/slideLayout87.xml"/><Relationship Id="rId6" Type="http://schemas.openxmlformats.org/officeDocument/2006/relationships/image" Target="../media/image505.png"/><Relationship Id="rId5" Type="http://schemas.openxmlformats.org/officeDocument/2006/relationships/image" Target="../media/image504.png"/><Relationship Id="rId4" Type="http://schemas.openxmlformats.org/officeDocument/2006/relationships/image" Target="../media/image50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6.xml"/></Relationships>
</file>

<file path=ppt/slides/_rels/slide110.xml.rels><?xml version="1.0" encoding="UTF-8" standalone="yes"?>
<Relationships xmlns="http://schemas.openxmlformats.org/package/2006/relationships"><Relationship Id="rId3" Type="http://schemas.openxmlformats.org/officeDocument/2006/relationships/image" Target="../media/image447.jpeg"/><Relationship Id="rId2" Type="http://schemas.openxmlformats.org/officeDocument/2006/relationships/notesSlide" Target="../notesSlides/notesSlide110.xml"/><Relationship Id="rId1" Type="http://schemas.openxmlformats.org/officeDocument/2006/relationships/slideLayout" Target="../slideLayouts/slideLayout67.xml"/><Relationship Id="rId4" Type="http://schemas.openxmlformats.org/officeDocument/2006/relationships/hyperlink" Target="https://www.linkedin.com/in/arthur-smith-541b97/" TargetMode="Externa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88.xml"/></Relationships>
</file>

<file path=ppt/slides/_rels/slide112.xml.rels><?xml version="1.0" encoding="UTF-8" standalone="yes"?>
<Relationships xmlns="http://schemas.openxmlformats.org/package/2006/relationships"><Relationship Id="rId3" Type="http://schemas.openxmlformats.org/officeDocument/2006/relationships/image" Target="../media/image508.jpeg"/><Relationship Id="rId2" Type="http://schemas.openxmlformats.org/officeDocument/2006/relationships/notesSlide" Target="../notesSlides/notesSlide112.xml"/><Relationship Id="rId1" Type="http://schemas.openxmlformats.org/officeDocument/2006/relationships/slideLayout" Target="../slideLayouts/slideLayout87.xml"/><Relationship Id="rId4" Type="http://schemas.openxmlformats.org/officeDocument/2006/relationships/image" Target="../media/image509.png"/></Relationships>
</file>

<file path=ppt/slides/_rels/slide113.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113.xml"/><Relationship Id="rId1" Type="http://schemas.openxmlformats.org/officeDocument/2006/relationships/slideLayout" Target="../slideLayouts/slideLayout89.xml"/><Relationship Id="rId5" Type="http://schemas.openxmlformats.org/officeDocument/2006/relationships/image" Target="../media/image512.jpeg"/><Relationship Id="rId4" Type="http://schemas.openxmlformats.org/officeDocument/2006/relationships/image" Target="../media/image511.jpeg"/></Relationships>
</file>

<file path=ppt/slides/_rels/slide114.xml.rels><?xml version="1.0" encoding="UTF-8" standalone="yes"?>
<Relationships xmlns="http://schemas.openxmlformats.org/package/2006/relationships"><Relationship Id="rId8" Type="http://schemas.openxmlformats.org/officeDocument/2006/relationships/image" Target="../media/image518.svg"/><Relationship Id="rId13" Type="http://schemas.openxmlformats.org/officeDocument/2006/relationships/image" Target="../media/image510.png"/><Relationship Id="rId3" Type="http://schemas.openxmlformats.org/officeDocument/2006/relationships/image" Target="../media/image513.png"/><Relationship Id="rId7" Type="http://schemas.openxmlformats.org/officeDocument/2006/relationships/image" Target="../media/image517.png"/><Relationship Id="rId12" Type="http://schemas.openxmlformats.org/officeDocument/2006/relationships/image" Target="../media/image521.svg"/><Relationship Id="rId2" Type="http://schemas.openxmlformats.org/officeDocument/2006/relationships/notesSlide" Target="../notesSlides/notesSlide114.xml"/><Relationship Id="rId1" Type="http://schemas.openxmlformats.org/officeDocument/2006/relationships/slideLayout" Target="../slideLayouts/slideLayout89.xml"/><Relationship Id="rId6" Type="http://schemas.openxmlformats.org/officeDocument/2006/relationships/image" Target="../media/image516.svg"/><Relationship Id="rId11" Type="http://schemas.openxmlformats.org/officeDocument/2006/relationships/image" Target="../media/image520.png"/><Relationship Id="rId5" Type="http://schemas.openxmlformats.org/officeDocument/2006/relationships/image" Target="../media/image515.png"/><Relationship Id="rId10" Type="http://schemas.openxmlformats.org/officeDocument/2006/relationships/image" Target="../media/image519.svg"/><Relationship Id="rId4" Type="http://schemas.openxmlformats.org/officeDocument/2006/relationships/image" Target="../media/image514.svg"/><Relationship Id="rId9" Type="http://schemas.openxmlformats.org/officeDocument/2006/relationships/image" Target="../media/image184.png"/></Relationships>
</file>

<file path=ppt/slides/_rels/slide115.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115.xml"/><Relationship Id="rId1" Type="http://schemas.openxmlformats.org/officeDocument/2006/relationships/slideLayout" Target="../slideLayouts/slideLayout89.xml"/><Relationship Id="rId5" Type="http://schemas.openxmlformats.org/officeDocument/2006/relationships/image" Target="../media/image523.jpeg"/><Relationship Id="rId4" Type="http://schemas.openxmlformats.org/officeDocument/2006/relationships/image" Target="../media/image522.jpeg"/></Relationships>
</file>

<file path=ppt/slides/_rels/slide116.xml.rels><?xml version="1.0" encoding="UTF-8" standalone="yes"?>
<Relationships xmlns="http://schemas.openxmlformats.org/package/2006/relationships"><Relationship Id="rId3" Type="http://schemas.openxmlformats.org/officeDocument/2006/relationships/image" Target="../media/image510.png"/><Relationship Id="rId7" Type="http://schemas.openxmlformats.org/officeDocument/2006/relationships/image" Target="../media/image527.jpeg"/><Relationship Id="rId2" Type="http://schemas.openxmlformats.org/officeDocument/2006/relationships/notesSlide" Target="../notesSlides/notesSlide116.xml"/><Relationship Id="rId1" Type="http://schemas.openxmlformats.org/officeDocument/2006/relationships/slideLayout" Target="../slideLayouts/slideLayout89.xml"/><Relationship Id="rId6" Type="http://schemas.openxmlformats.org/officeDocument/2006/relationships/image" Target="../media/image526.jpeg"/><Relationship Id="rId5" Type="http://schemas.openxmlformats.org/officeDocument/2006/relationships/image" Target="../media/image525.jpeg"/><Relationship Id="rId4" Type="http://schemas.openxmlformats.org/officeDocument/2006/relationships/image" Target="../media/image524.jpeg"/></Relationships>
</file>

<file path=ppt/slides/_rels/slide117.xml.rels><?xml version="1.0" encoding="UTF-8" standalone="yes"?>
<Relationships xmlns="http://schemas.openxmlformats.org/package/2006/relationships"><Relationship Id="rId3" Type="http://schemas.openxmlformats.org/officeDocument/2006/relationships/image" Target="../media/image447.jpeg"/><Relationship Id="rId2" Type="http://schemas.openxmlformats.org/officeDocument/2006/relationships/notesSlide" Target="../notesSlides/notesSlide117.xml"/><Relationship Id="rId1" Type="http://schemas.openxmlformats.org/officeDocument/2006/relationships/slideLayout" Target="../slideLayouts/slideLayout67.xml"/><Relationship Id="rId4" Type="http://schemas.openxmlformats.org/officeDocument/2006/relationships/hyperlink" Target="https://www.linkedin.com/in/david-h-326b2a34/" TargetMode="External"/></Relationships>
</file>

<file path=ppt/slides/_rels/slide118.xml.rels><?xml version="1.0" encoding="UTF-8" standalone="yes"?>
<Relationships xmlns="http://schemas.openxmlformats.org/package/2006/relationships"><Relationship Id="rId8" Type="http://schemas.openxmlformats.org/officeDocument/2006/relationships/image" Target="../media/image486.png"/><Relationship Id="rId3" Type="http://schemas.openxmlformats.org/officeDocument/2006/relationships/image" Target="../media/image528.jpeg"/><Relationship Id="rId7" Type="http://schemas.openxmlformats.org/officeDocument/2006/relationships/image" Target="../media/image532.png"/><Relationship Id="rId2" Type="http://schemas.openxmlformats.org/officeDocument/2006/relationships/notesSlide" Target="../notesSlides/notesSlide118.xml"/><Relationship Id="rId1" Type="http://schemas.openxmlformats.org/officeDocument/2006/relationships/slideLayout" Target="../slideLayouts/slideLayout87.xml"/><Relationship Id="rId6" Type="http://schemas.openxmlformats.org/officeDocument/2006/relationships/image" Target="../media/image531.jpeg"/><Relationship Id="rId5" Type="http://schemas.openxmlformats.org/officeDocument/2006/relationships/image" Target="../media/image530.png"/><Relationship Id="rId10" Type="http://schemas.openxmlformats.org/officeDocument/2006/relationships/image" Target="../media/image533.png"/><Relationship Id="rId4" Type="http://schemas.openxmlformats.org/officeDocument/2006/relationships/image" Target="../media/image529.png"/><Relationship Id="rId9" Type="http://schemas.openxmlformats.org/officeDocument/2006/relationships/image" Target="../media/image487.png"/></Relationships>
</file>

<file path=ppt/slides/_rels/slide119.xml.rels><?xml version="1.0" encoding="UTF-8" standalone="yes"?>
<Relationships xmlns="http://schemas.openxmlformats.org/package/2006/relationships"><Relationship Id="rId3" Type="http://schemas.openxmlformats.org/officeDocument/2006/relationships/image" Target="../media/image502.jpeg"/><Relationship Id="rId7" Type="http://schemas.openxmlformats.org/officeDocument/2006/relationships/image" Target="../media/image536.png"/><Relationship Id="rId2" Type="http://schemas.openxmlformats.org/officeDocument/2006/relationships/notesSlide" Target="../notesSlides/notesSlide119.xml"/><Relationship Id="rId1" Type="http://schemas.openxmlformats.org/officeDocument/2006/relationships/slideLayout" Target="../slideLayouts/slideLayout87.xml"/><Relationship Id="rId6" Type="http://schemas.openxmlformats.org/officeDocument/2006/relationships/image" Target="../media/image535.png"/><Relationship Id="rId5" Type="http://schemas.openxmlformats.org/officeDocument/2006/relationships/image" Target="../media/image534.png"/><Relationship Id="rId4" Type="http://schemas.openxmlformats.org/officeDocument/2006/relationships/image" Target="../media/image503.png"/></Relationships>
</file>

<file path=ppt/slides/_rels/slide1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xml"/><Relationship Id="rId1" Type="http://schemas.openxmlformats.org/officeDocument/2006/relationships/slideLayout" Target="../slideLayouts/slideLayout116.xml"/><Relationship Id="rId5" Type="http://schemas.openxmlformats.org/officeDocument/2006/relationships/image" Target="../media/image117.png"/><Relationship Id="rId4" Type="http://schemas.openxmlformats.org/officeDocument/2006/relationships/image" Target="../media/image116.png"/></Relationships>
</file>

<file path=ppt/slides/_rels/slide120.xml.rels><?xml version="1.0" encoding="UTF-8" standalone="yes"?>
<Relationships xmlns="http://schemas.openxmlformats.org/package/2006/relationships"><Relationship Id="rId3" Type="http://schemas.openxmlformats.org/officeDocument/2006/relationships/image" Target="../media/image537.jpeg"/><Relationship Id="rId7" Type="http://schemas.openxmlformats.org/officeDocument/2006/relationships/image" Target="../media/image541.png"/><Relationship Id="rId2" Type="http://schemas.openxmlformats.org/officeDocument/2006/relationships/notesSlide" Target="../notesSlides/notesSlide120.xml"/><Relationship Id="rId1" Type="http://schemas.openxmlformats.org/officeDocument/2006/relationships/slideLayout" Target="../slideLayouts/slideLayout72.xml"/><Relationship Id="rId6" Type="http://schemas.openxmlformats.org/officeDocument/2006/relationships/image" Target="../media/image540.jpeg"/><Relationship Id="rId5" Type="http://schemas.openxmlformats.org/officeDocument/2006/relationships/image" Target="../media/image539.png"/><Relationship Id="rId4" Type="http://schemas.openxmlformats.org/officeDocument/2006/relationships/image" Target="../media/image538.jpeg"/></Relationships>
</file>

<file path=ppt/slides/_rels/slide121.xml.rels><?xml version="1.0" encoding="UTF-8" standalone="yes"?>
<Relationships xmlns="http://schemas.openxmlformats.org/package/2006/relationships"><Relationship Id="rId3" Type="http://schemas.openxmlformats.org/officeDocument/2006/relationships/image" Target="../media/image542.jpeg"/><Relationship Id="rId2" Type="http://schemas.openxmlformats.org/officeDocument/2006/relationships/notesSlide" Target="../notesSlides/notesSlide121.xml"/><Relationship Id="rId1" Type="http://schemas.openxmlformats.org/officeDocument/2006/relationships/slideLayout" Target="../slideLayouts/slideLayout73.xml"/></Relationships>
</file>

<file path=ppt/slides/_rels/slide122.xml.rels><?xml version="1.0" encoding="UTF-8" standalone="yes"?>
<Relationships xmlns="http://schemas.openxmlformats.org/package/2006/relationships"><Relationship Id="rId3" Type="http://schemas.openxmlformats.org/officeDocument/2006/relationships/image" Target="../media/image543.png"/><Relationship Id="rId2" Type="http://schemas.openxmlformats.org/officeDocument/2006/relationships/notesSlide" Target="../notesSlides/notesSlide122.xml"/><Relationship Id="rId1" Type="http://schemas.openxmlformats.org/officeDocument/2006/relationships/slideLayout" Target="../slideLayouts/slideLayout74.xml"/><Relationship Id="rId4" Type="http://schemas.openxmlformats.org/officeDocument/2006/relationships/image" Target="../media/image544.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4.xml"/></Relationships>
</file>

<file path=ppt/slides/_rels/slide125.xml.rels><?xml version="1.0" encoding="UTF-8" standalone="yes"?>
<Relationships xmlns="http://schemas.openxmlformats.org/package/2006/relationships"><Relationship Id="rId8" Type="http://schemas.openxmlformats.org/officeDocument/2006/relationships/image" Target="../media/image550.png"/><Relationship Id="rId3" Type="http://schemas.openxmlformats.org/officeDocument/2006/relationships/image" Target="../media/image545.png"/><Relationship Id="rId7" Type="http://schemas.openxmlformats.org/officeDocument/2006/relationships/image" Target="../media/image549.png"/><Relationship Id="rId2" Type="http://schemas.openxmlformats.org/officeDocument/2006/relationships/notesSlide" Target="../notesSlides/notesSlide125.xml"/><Relationship Id="rId1" Type="http://schemas.openxmlformats.org/officeDocument/2006/relationships/slideLayout" Target="../slideLayouts/slideLayout74.xml"/><Relationship Id="rId6" Type="http://schemas.openxmlformats.org/officeDocument/2006/relationships/image" Target="../media/image548.png"/><Relationship Id="rId5" Type="http://schemas.openxmlformats.org/officeDocument/2006/relationships/image" Target="../media/image547.png"/><Relationship Id="rId4" Type="http://schemas.openxmlformats.org/officeDocument/2006/relationships/image" Target="../media/image546.png"/><Relationship Id="rId9" Type="http://schemas.openxmlformats.org/officeDocument/2006/relationships/image" Target="../media/image551.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4.xml"/></Relationships>
</file>

<file path=ppt/slides/_rels/slide127.xml.rels><?xml version="1.0" encoding="UTF-8" standalone="yes"?>
<Relationships xmlns="http://schemas.openxmlformats.org/package/2006/relationships"><Relationship Id="rId8" Type="http://schemas.openxmlformats.org/officeDocument/2006/relationships/image" Target="../media/image555.png"/><Relationship Id="rId3" Type="http://schemas.openxmlformats.org/officeDocument/2006/relationships/notesSlide" Target="../notesSlides/notesSlide127.xml"/><Relationship Id="rId7" Type="http://schemas.openxmlformats.org/officeDocument/2006/relationships/image" Target="../media/image554.png"/><Relationship Id="rId2" Type="http://schemas.openxmlformats.org/officeDocument/2006/relationships/slideLayout" Target="../slideLayouts/slideLayout61.xml"/><Relationship Id="rId1" Type="http://schemas.openxmlformats.org/officeDocument/2006/relationships/video" Target="https://www.youtube.com/embed/hv0dJX-7qzM?feature=oembed" TargetMode="External"/><Relationship Id="rId6" Type="http://schemas.openxmlformats.org/officeDocument/2006/relationships/image" Target="../media/image553.png"/><Relationship Id="rId5" Type="http://schemas.openxmlformats.org/officeDocument/2006/relationships/image" Target="../media/image552.png"/><Relationship Id="rId10" Type="http://schemas.openxmlformats.org/officeDocument/2006/relationships/image" Target="../media/image557.jpeg"/><Relationship Id="rId4" Type="http://schemas.openxmlformats.org/officeDocument/2006/relationships/hyperlink" Target="https://www.youtube.com/watch?v=hv0dJX-7qzM" TargetMode="External"/><Relationship Id="rId9" Type="http://schemas.openxmlformats.org/officeDocument/2006/relationships/image" Target="../media/image556.png"/></Relationships>
</file>

<file path=ppt/slides/_rels/slide128.xml.rels><?xml version="1.0" encoding="UTF-8" standalone="yes"?>
<Relationships xmlns="http://schemas.openxmlformats.org/package/2006/relationships"><Relationship Id="rId8" Type="http://schemas.openxmlformats.org/officeDocument/2006/relationships/hyperlink" Target="https://www.linkedin.com/in/jmcmurdie/" TargetMode="External"/><Relationship Id="rId3" Type="http://schemas.openxmlformats.org/officeDocument/2006/relationships/image" Target="../media/image552.png"/><Relationship Id="rId7" Type="http://schemas.openxmlformats.org/officeDocument/2006/relationships/image" Target="../media/image558.png"/><Relationship Id="rId2" Type="http://schemas.openxmlformats.org/officeDocument/2006/relationships/notesSlide" Target="../notesSlides/notesSlide128.xml"/><Relationship Id="rId1" Type="http://schemas.openxmlformats.org/officeDocument/2006/relationships/slideLayout" Target="../slideLayouts/slideLayout61.xml"/><Relationship Id="rId6" Type="http://schemas.openxmlformats.org/officeDocument/2006/relationships/image" Target="../media/image555.png"/><Relationship Id="rId5" Type="http://schemas.openxmlformats.org/officeDocument/2006/relationships/image" Target="../media/image554.png"/><Relationship Id="rId4" Type="http://schemas.openxmlformats.org/officeDocument/2006/relationships/image" Target="../media/image553.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xml"/><Relationship Id="rId1" Type="http://schemas.openxmlformats.org/officeDocument/2006/relationships/slideLayout" Target="../slideLayouts/slideLayout116.xml"/><Relationship Id="rId4" Type="http://schemas.openxmlformats.org/officeDocument/2006/relationships/image" Target="../media/image119.png"/></Relationships>
</file>

<file path=ppt/slides/_rels/slide130.xml.rels><?xml version="1.0" encoding="UTF-8" standalone="yes"?>
<Relationships xmlns="http://schemas.openxmlformats.org/package/2006/relationships"><Relationship Id="rId3" Type="http://schemas.openxmlformats.org/officeDocument/2006/relationships/image" Target="../media/image559.png"/><Relationship Id="rId2" Type="http://schemas.openxmlformats.org/officeDocument/2006/relationships/notesSlide" Target="../notesSlides/notesSlide130.xml"/><Relationship Id="rId1" Type="http://schemas.openxmlformats.org/officeDocument/2006/relationships/slideLayout" Target="../slideLayouts/slideLayout93.xml"/><Relationship Id="rId5" Type="http://schemas.openxmlformats.org/officeDocument/2006/relationships/image" Target="../media/image561.png"/><Relationship Id="rId4" Type="http://schemas.openxmlformats.org/officeDocument/2006/relationships/image" Target="../media/image560.jpeg"/></Relationships>
</file>

<file path=ppt/slides/_rels/slide131.xml.rels><?xml version="1.0" encoding="UTF-8" standalone="yes"?>
<Relationships xmlns="http://schemas.openxmlformats.org/package/2006/relationships"><Relationship Id="rId3" Type="http://schemas.openxmlformats.org/officeDocument/2006/relationships/image" Target="../media/image562.png"/><Relationship Id="rId2" Type="http://schemas.openxmlformats.org/officeDocument/2006/relationships/notesSlide" Target="../notesSlides/notesSlide131.xml"/><Relationship Id="rId1" Type="http://schemas.openxmlformats.org/officeDocument/2006/relationships/slideLayout" Target="../slideLayouts/slideLayout93.xml"/></Relationships>
</file>

<file path=ppt/slides/_rels/slide132.xml.rels><?xml version="1.0" encoding="UTF-8" standalone="yes"?>
<Relationships xmlns="http://schemas.openxmlformats.org/package/2006/relationships"><Relationship Id="rId3" Type="http://schemas.openxmlformats.org/officeDocument/2006/relationships/image" Target="../media/image562.png"/><Relationship Id="rId2" Type="http://schemas.openxmlformats.org/officeDocument/2006/relationships/notesSlide" Target="../notesSlides/notesSlide132.xml"/><Relationship Id="rId1" Type="http://schemas.openxmlformats.org/officeDocument/2006/relationships/slideLayout" Target="../slideLayouts/slideLayout93.xml"/></Relationships>
</file>

<file path=ppt/slides/_rels/slide133.xml.rels><?xml version="1.0" encoding="UTF-8" standalone="yes"?>
<Relationships xmlns="http://schemas.openxmlformats.org/package/2006/relationships"><Relationship Id="rId3" Type="http://schemas.openxmlformats.org/officeDocument/2006/relationships/image" Target="../media/image563.png"/><Relationship Id="rId2" Type="http://schemas.openxmlformats.org/officeDocument/2006/relationships/notesSlide" Target="../notesSlides/notesSlide133.xml"/><Relationship Id="rId1" Type="http://schemas.openxmlformats.org/officeDocument/2006/relationships/slideLayout" Target="../slideLayouts/slideLayout93.xml"/><Relationship Id="rId4" Type="http://schemas.openxmlformats.org/officeDocument/2006/relationships/image" Target="../media/image564.jpeg"/></Relationships>
</file>

<file path=ppt/slides/_rels/slide134.xml.rels><?xml version="1.0" encoding="UTF-8" standalone="yes"?>
<Relationships xmlns="http://schemas.openxmlformats.org/package/2006/relationships"><Relationship Id="rId3" Type="http://schemas.openxmlformats.org/officeDocument/2006/relationships/image" Target="../media/image565.png"/><Relationship Id="rId2" Type="http://schemas.openxmlformats.org/officeDocument/2006/relationships/notesSlide" Target="../notesSlides/notesSlide134.xml"/><Relationship Id="rId1" Type="http://schemas.openxmlformats.org/officeDocument/2006/relationships/slideLayout" Target="../slideLayouts/slideLayout93.xml"/></Relationships>
</file>

<file path=ppt/slides/_rels/slide135.xml.rels><?xml version="1.0" encoding="UTF-8" standalone="yes"?>
<Relationships xmlns="http://schemas.openxmlformats.org/package/2006/relationships"><Relationship Id="rId3" Type="http://schemas.openxmlformats.org/officeDocument/2006/relationships/image" Target="../media/image566.png"/><Relationship Id="rId2" Type="http://schemas.openxmlformats.org/officeDocument/2006/relationships/notesSlide" Target="../notesSlides/notesSlide135.xml"/><Relationship Id="rId1" Type="http://schemas.openxmlformats.org/officeDocument/2006/relationships/slideLayout" Target="../slideLayouts/slideLayout93.xml"/><Relationship Id="rId4" Type="http://schemas.openxmlformats.org/officeDocument/2006/relationships/image" Target="../media/image567.png"/></Relationships>
</file>

<file path=ppt/slides/_rels/slide136.xml.rels><?xml version="1.0" encoding="UTF-8" standalone="yes"?>
<Relationships xmlns="http://schemas.openxmlformats.org/package/2006/relationships"><Relationship Id="rId3" Type="http://schemas.openxmlformats.org/officeDocument/2006/relationships/image" Target="../media/image568.jpeg"/><Relationship Id="rId7" Type="http://schemas.openxmlformats.org/officeDocument/2006/relationships/image" Target="../media/image572.png"/><Relationship Id="rId2" Type="http://schemas.openxmlformats.org/officeDocument/2006/relationships/notesSlide" Target="../notesSlides/notesSlide136.xml"/><Relationship Id="rId1" Type="http://schemas.openxmlformats.org/officeDocument/2006/relationships/slideLayout" Target="../slideLayouts/slideLayout93.xml"/><Relationship Id="rId6" Type="http://schemas.openxmlformats.org/officeDocument/2006/relationships/image" Target="../media/image571.jpeg"/><Relationship Id="rId5" Type="http://schemas.openxmlformats.org/officeDocument/2006/relationships/image" Target="../media/image570.jpeg"/><Relationship Id="rId4" Type="http://schemas.openxmlformats.org/officeDocument/2006/relationships/image" Target="../media/image569.png"/></Relationships>
</file>

<file path=ppt/slides/_rels/slide137.xml.rels><?xml version="1.0" encoding="UTF-8" standalone="yes"?>
<Relationships xmlns="http://schemas.openxmlformats.org/package/2006/relationships"><Relationship Id="rId3" Type="http://schemas.openxmlformats.org/officeDocument/2006/relationships/image" Target="../media/image573.jpeg"/><Relationship Id="rId7" Type="http://schemas.openxmlformats.org/officeDocument/2006/relationships/image" Target="../media/image577.emf"/><Relationship Id="rId2" Type="http://schemas.openxmlformats.org/officeDocument/2006/relationships/notesSlide" Target="../notesSlides/notesSlide137.xml"/><Relationship Id="rId1" Type="http://schemas.openxmlformats.org/officeDocument/2006/relationships/slideLayout" Target="../slideLayouts/slideLayout93.xml"/><Relationship Id="rId6" Type="http://schemas.openxmlformats.org/officeDocument/2006/relationships/image" Target="../media/image576.emf"/><Relationship Id="rId5" Type="http://schemas.openxmlformats.org/officeDocument/2006/relationships/image" Target="../media/image575.emf"/><Relationship Id="rId4" Type="http://schemas.openxmlformats.org/officeDocument/2006/relationships/image" Target="../media/image574.jpeg"/></Relationships>
</file>

<file path=ppt/slides/_rels/slide138.xml.rels><?xml version="1.0" encoding="UTF-8" standalone="yes"?>
<Relationships xmlns="http://schemas.openxmlformats.org/package/2006/relationships"><Relationship Id="rId3" Type="http://schemas.openxmlformats.org/officeDocument/2006/relationships/image" Target="../media/image578.png"/><Relationship Id="rId2" Type="http://schemas.openxmlformats.org/officeDocument/2006/relationships/notesSlide" Target="../notesSlides/notesSlide138.xml"/><Relationship Id="rId1" Type="http://schemas.openxmlformats.org/officeDocument/2006/relationships/slideLayout" Target="../slideLayouts/slideLayout93.xml"/><Relationship Id="rId6" Type="http://schemas.openxmlformats.org/officeDocument/2006/relationships/image" Target="../media/image579.png"/><Relationship Id="rId5" Type="http://schemas.openxmlformats.org/officeDocument/2006/relationships/image" Target="../media/image569.png"/><Relationship Id="rId4" Type="http://schemas.openxmlformats.org/officeDocument/2006/relationships/image" Target="../media/image570.jpeg"/></Relationships>
</file>

<file path=ppt/slides/_rels/slide139.xml.rels><?xml version="1.0" encoding="UTF-8" standalone="yes"?>
<Relationships xmlns="http://schemas.openxmlformats.org/package/2006/relationships"><Relationship Id="rId3" Type="http://schemas.openxmlformats.org/officeDocument/2006/relationships/image" Target="../media/image580.jpeg"/><Relationship Id="rId2" Type="http://schemas.openxmlformats.org/officeDocument/2006/relationships/notesSlide" Target="../notesSlides/notesSlide139.xml"/><Relationship Id="rId1" Type="http://schemas.openxmlformats.org/officeDocument/2006/relationships/slideLayout" Target="../slideLayouts/slideLayout93.xml"/><Relationship Id="rId5" Type="http://schemas.openxmlformats.org/officeDocument/2006/relationships/image" Target="../media/image572.png"/><Relationship Id="rId4" Type="http://schemas.openxmlformats.org/officeDocument/2006/relationships/image" Target="../media/image581.jpeg"/></Relationships>
</file>

<file path=ppt/slides/_rels/slide1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xml"/><Relationship Id="rId1" Type="http://schemas.openxmlformats.org/officeDocument/2006/relationships/slideLayout" Target="../slideLayouts/slideLayout11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9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9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9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93.xml"/></Relationships>
</file>

<file path=ppt/slides/_rels/slide144.xml.rels><?xml version="1.0" encoding="UTF-8" standalone="yes"?>
<Relationships xmlns="http://schemas.openxmlformats.org/package/2006/relationships"><Relationship Id="rId8" Type="http://schemas.openxmlformats.org/officeDocument/2006/relationships/image" Target="../media/image587.png"/><Relationship Id="rId3" Type="http://schemas.openxmlformats.org/officeDocument/2006/relationships/image" Target="../media/image582.png"/><Relationship Id="rId7" Type="http://schemas.openxmlformats.org/officeDocument/2006/relationships/image" Target="../media/image586.svg"/><Relationship Id="rId2" Type="http://schemas.openxmlformats.org/officeDocument/2006/relationships/notesSlide" Target="../notesSlides/notesSlide144.xml"/><Relationship Id="rId1" Type="http://schemas.openxmlformats.org/officeDocument/2006/relationships/slideLayout" Target="../slideLayouts/slideLayout93.xml"/><Relationship Id="rId6" Type="http://schemas.openxmlformats.org/officeDocument/2006/relationships/image" Target="../media/image585.png"/><Relationship Id="rId5" Type="http://schemas.openxmlformats.org/officeDocument/2006/relationships/image" Target="../media/image584.png"/><Relationship Id="rId4" Type="http://schemas.openxmlformats.org/officeDocument/2006/relationships/image" Target="../media/image583.svg"/><Relationship Id="rId9" Type="http://schemas.openxmlformats.org/officeDocument/2006/relationships/image" Target="../media/image588.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93.xml"/></Relationships>
</file>

<file path=ppt/slides/_rels/slide146.xml.rels><?xml version="1.0" encoding="UTF-8" standalone="yes"?>
<Relationships xmlns="http://schemas.openxmlformats.org/package/2006/relationships"><Relationship Id="rId3" Type="http://schemas.openxmlformats.org/officeDocument/2006/relationships/image" Target="../media/image589.png"/><Relationship Id="rId2" Type="http://schemas.openxmlformats.org/officeDocument/2006/relationships/notesSlide" Target="../notesSlides/notesSlide146.xml"/><Relationship Id="rId1" Type="http://schemas.openxmlformats.org/officeDocument/2006/relationships/slideLayout" Target="../slideLayouts/slideLayout93.xml"/><Relationship Id="rId4" Type="http://schemas.openxmlformats.org/officeDocument/2006/relationships/image" Target="../media/image590.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9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9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98.xml"/></Relationships>
</file>

<file path=ppt/slides/_rels/slide15.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15.xml"/><Relationship Id="rId1" Type="http://schemas.openxmlformats.org/officeDocument/2006/relationships/slideLayout" Target="../slideLayouts/slideLayout116.xml"/><Relationship Id="rId6" Type="http://schemas.openxmlformats.org/officeDocument/2006/relationships/image" Target="../media/image123.svg"/><Relationship Id="rId5" Type="http://schemas.openxmlformats.org/officeDocument/2006/relationships/image" Target="../media/image122.png"/><Relationship Id="rId10" Type="http://schemas.openxmlformats.org/officeDocument/2006/relationships/image" Target="../media/image127.svg"/><Relationship Id="rId4" Type="http://schemas.openxmlformats.org/officeDocument/2006/relationships/image" Target="../media/image121.svg"/><Relationship Id="rId9" Type="http://schemas.openxmlformats.org/officeDocument/2006/relationships/image" Target="../media/image126.png"/></Relationships>
</file>

<file path=ppt/slides/_rels/slide150.xml.rels><?xml version="1.0" encoding="UTF-8" standalone="yes"?>
<Relationships xmlns="http://schemas.openxmlformats.org/package/2006/relationships"><Relationship Id="rId13" Type="http://schemas.openxmlformats.org/officeDocument/2006/relationships/image" Target="../media/image601.jpeg"/><Relationship Id="rId18" Type="http://schemas.openxmlformats.org/officeDocument/2006/relationships/image" Target="../media/image606.jpeg"/><Relationship Id="rId26" Type="http://schemas.openxmlformats.org/officeDocument/2006/relationships/image" Target="../media/image614.jpeg"/><Relationship Id="rId39" Type="http://schemas.openxmlformats.org/officeDocument/2006/relationships/image" Target="../media/image627.jpeg"/><Relationship Id="rId21" Type="http://schemas.openxmlformats.org/officeDocument/2006/relationships/image" Target="../media/image609.png"/><Relationship Id="rId34" Type="http://schemas.openxmlformats.org/officeDocument/2006/relationships/image" Target="../media/image622.gif"/><Relationship Id="rId42" Type="http://schemas.openxmlformats.org/officeDocument/2006/relationships/image" Target="../media/image630.png"/><Relationship Id="rId47" Type="http://schemas.openxmlformats.org/officeDocument/2006/relationships/image" Target="../media/image635.jpeg"/><Relationship Id="rId50" Type="http://schemas.openxmlformats.org/officeDocument/2006/relationships/image" Target="../media/image638.png"/><Relationship Id="rId55" Type="http://schemas.openxmlformats.org/officeDocument/2006/relationships/image" Target="../media/image643.jpeg"/><Relationship Id="rId63" Type="http://schemas.openxmlformats.org/officeDocument/2006/relationships/image" Target="../media/image651.png"/><Relationship Id="rId68" Type="http://schemas.openxmlformats.org/officeDocument/2006/relationships/image" Target="../media/image656.png"/><Relationship Id="rId76" Type="http://schemas.openxmlformats.org/officeDocument/2006/relationships/diagramData" Target="../diagrams/data8.xml"/><Relationship Id="rId84" Type="http://schemas.openxmlformats.org/officeDocument/2006/relationships/image" Target="../media/image667.png"/><Relationship Id="rId89" Type="http://schemas.openxmlformats.org/officeDocument/2006/relationships/image" Target="../media/image672.jpeg"/><Relationship Id="rId7" Type="http://schemas.openxmlformats.org/officeDocument/2006/relationships/image" Target="../media/image595.png"/><Relationship Id="rId71" Type="http://schemas.openxmlformats.org/officeDocument/2006/relationships/image" Target="../media/image659.png"/><Relationship Id="rId2" Type="http://schemas.openxmlformats.org/officeDocument/2006/relationships/notesSlide" Target="../notesSlides/notesSlide150.xml"/><Relationship Id="rId16" Type="http://schemas.openxmlformats.org/officeDocument/2006/relationships/image" Target="../media/image604.jpeg"/><Relationship Id="rId29" Type="http://schemas.openxmlformats.org/officeDocument/2006/relationships/image" Target="../media/image617.jpeg"/><Relationship Id="rId11" Type="http://schemas.openxmlformats.org/officeDocument/2006/relationships/image" Target="../media/image599.jpeg"/><Relationship Id="rId24" Type="http://schemas.openxmlformats.org/officeDocument/2006/relationships/image" Target="../media/image612.jpeg"/><Relationship Id="rId32" Type="http://schemas.openxmlformats.org/officeDocument/2006/relationships/image" Target="../media/image620.jpeg"/><Relationship Id="rId37" Type="http://schemas.openxmlformats.org/officeDocument/2006/relationships/image" Target="../media/image625.png"/><Relationship Id="rId40" Type="http://schemas.openxmlformats.org/officeDocument/2006/relationships/image" Target="../media/image628.jpeg"/><Relationship Id="rId45" Type="http://schemas.openxmlformats.org/officeDocument/2006/relationships/image" Target="../media/image633.jpeg"/><Relationship Id="rId53" Type="http://schemas.openxmlformats.org/officeDocument/2006/relationships/image" Target="../media/image641.jpeg"/><Relationship Id="rId58" Type="http://schemas.openxmlformats.org/officeDocument/2006/relationships/image" Target="../media/image646.jpeg"/><Relationship Id="rId66" Type="http://schemas.openxmlformats.org/officeDocument/2006/relationships/image" Target="../media/image654.jpeg"/><Relationship Id="rId74" Type="http://schemas.openxmlformats.org/officeDocument/2006/relationships/image" Target="../media/image662.png"/><Relationship Id="rId79" Type="http://schemas.openxmlformats.org/officeDocument/2006/relationships/diagramColors" Target="../diagrams/colors8.xml"/><Relationship Id="rId87" Type="http://schemas.openxmlformats.org/officeDocument/2006/relationships/image" Target="../media/image670.png"/><Relationship Id="rId5" Type="http://schemas.openxmlformats.org/officeDocument/2006/relationships/image" Target="../media/image593.jpeg"/><Relationship Id="rId61" Type="http://schemas.openxmlformats.org/officeDocument/2006/relationships/image" Target="../media/image649.png"/><Relationship Id="rId82" Type="http://schemas.openxmlformats.org/officeDocument/2006/relationships/image" Target="../media/image665.png"/><Relationship Id="rId19" Type="http://schemas.openxmlformats.org/officeDocument/2006/relationships/image" Target="../media/image607.png"/><Relationship Id="rId4" Type="http://schemas.openxmlformats.org/officeDocument/2006/relationships/image" Target="../media/image592.jpeg"/><Relationship Id="rId9" Type="http://schemas.openxmlformats.org/officeDocument/2006/relationships/image" Target="../media/image597.png"/><Relationship Id="rId14" Type="http://schemas.openxmlformats.org/officeDocument/2006/relationships/image" Target="../media/image602.png"/><Relationship Id="rId22" Type="http://schemas.openxmlformats.org/officeDocument/2006/relationships/image" Target="../media/image610.png"/><Relationship Id="rId27" Type="http://schemas.openxmlformats.org/officeDocument/2006/relationships/image" Target="../media/image615.png"/><Relationship Id="rId30" Type="http://schemas.openxmlformats.org/officeDocument/2006/relationships/image" Target="../media/image618.png"/><Relationship Id="rId35" Type="http://schemas.openxmlformats.org/officeDocument/2006/relationships/image" Target="../media/image623.png"/><Relationship Id="rId43" Type="http://schemas.openxmlformats.org/officeDocument/2006/relationships/image" Target="../media/image631.jpeg"/><Relationship Id="rId48" Type="http://schemas.openxmlformats.org/officeDocument/2006/relationships/image" Target="../media/image636.png"/><Relationship Id="rId56" Type="http://schemas.openxmlformats.org/officeDocument/2006/relationships/image" Target="../media/image644.jpeg"/><Relationship Id="rId64" Type="http://schemas.openxmlformats.org/officeDocument/2006/relationships/image" Target="../media/image652.jpeg"/><Relationship Id="rId69" Type="http://schemas.openxmlformats.org/officeDocument/2006/relationships/image" Target="../media/image657.png"/><Relationship Id="rId77" Type="http://schemas.openxmlformats.org/officeDocument/2006/relationships/diagramLayout" Target="../diagrams/layout8.xml"/><Relationship Id="rId8" Type="http://schemas.openxmlformats.org/officeDocument/2006/relationships/image" Target="../media/image596.jpeg"/><Relationship Id="rId51" Type="http://schemas.openxmlformats.org/officeDocument/2006/relationships/image" Target="../media/image639.jpeg"/><Relationship Id="rId72" Type="http://schemas.openxmlformats.org/officeDocument/2006/relationships/image" Target="../media/image660.png"/><Relationship Id="rId80" Type="http://schemas.microsoft.com/office/2007/relationships/diagramDrawing" Target="../diagrams/drawing8.xml"/><Relationship Id="rId85" Type="http://schemas.openxmlformats.org/officeDocument/2006/relationships/image" Target="../media/image668.png"/><Relationship Id="rId3" Type="http://schemas.openxmlformats.org/officeDocument/2006/relationships/image" Target="../media/image591.jpeg"/><Relationship Id="rId12" Type="http://schemas.openxmlformats.org/officeDocument/2006/relationships/image" Target="../media/image600.jpeg"/><Relationship Id="rId17" Type="http://schemas.openxmlformats.org/officeDocument/2006/relationships/image" Target="../media/image605.jpeg"/><Relationship Id="rId25" Type="http://schemas.openxmlformats.org/officeDocument/2006/relationships/image" Target="../media/image613.png"/><Relationship Id="rId33" Type="http://schemas.openxmlformats.org/officeDocument/2006/relationships/image" Target="../media/image621.png"/><Relationship Id="rId38" Type="http://schemas.openxmlformats.org/officeDocument/2006/relationships/image" Target="../media/image626.png"/><Relationship Id="rId46" Type="http://schemas.openxmlformats.org/officeDocument/2006/relationships/image" Target="../media/image634.jpeg"/><Relationship Id="rId59" Type="http://schemas.openxmlformats.org/officeDocument/2006/relationships/image" Target="../media/image647.jpeg"/><Relationship Id="rId67" Type="http://schemas.openxmlformats.org/officeDocument/2006/relationships/image" Target="../media/image655.png"/><Relationship Id="rId20" Type="http://schemas.openxmlformats.org/officeDocument/2006/relationships/image" Target="../media/image608.jpeg"/><Relationship Id="rId41" Type="http://schemas.openxmlformats.org/officeDocument/2006/relationships/image" Target="../media/image629.jpeg"/><Relationship Id="rId54" Type="http://schemas.openxmlformats.org/officeDocument/2006/relationships/image" Target="../media/image642.jpeg"/><Relationship Id="rId62" Type="http://schemas.openxmlformats.org/officeDocument/2006/relationships/image" Target="../media/image650.jpeg"/><Relationship Id="rId70" Type="http://schemas.openxmlformats.org/officeDocument/2006/relationships/image" Target="../media/image658.png"/><Relationship Id="rId75" Type="http://schemas.openxmlformats.org/officeDocument/2006/relationships/image" Target="../media/image663.png"/><Relationship Id="rId83" Type="http://schemas.openxmlformats.org/officeDocument/2006/relationships/image" Target="../media/image666.png"/><Relationship Id="rId88" Type="http://schemas.openxmlformats.org/officeDocument/2006/relationships/image" Target="../media/image671.jpeg"/><Relationship Id="rId1" Type="http://schemas.openxmlformats.org/officeDocument/2006/relationships/slideLayout" Target="../slideLayouts/slideLayout100.xml"/><Relationship Id="rId6" Type="http://schemas.openxmlformats.org/officeDocument/2006/relationships/image" Target="../media/image594.jpeg"/><Relationship Id="rId15" Type="http://schemas.openxmlformats.org/officeDocument/2006/relationships/image" Target="../media/image603.jpeg"/><Relationship Id="rId23" Type="http://schemas.openxmlformats.org/officeDocument/2006/relationships/image" Target="../media/image611.jpeg"/><Relationship Id="rId28" Type="http://schemas.openxmlformats.org/officeDocument/2006/relationships/image" Target="../media/image616.png"/><Relationship Id="rId36" Type="http://schemas.openxmlformats.org/officeDocument/2006/relationships/image" Target="../media/image624.png"/><Relationship Id="rId49" Type="http://schemas.openxmlformats.org/officeDocument/2006/relationships/image" Target="../media/image637.png"/><Relationship Id="rId57" Type="http://schemas.openxmlformats.org/officeDocument/2006/relationships/image" Target="../media/image645.jpeg"/><Relationship Id="rId10" Type="http://schemas.openxmlformats.org/officeDocument/2006/relationships/image" Target="../media/image598.jpeg"/><Relationship Id="rId31" Type="http://schemas.openxmlformats.org/officeDocument/2006/relationships/image" Target="../media/image619.jpeg"/><Relationship Id="rId44" Type="http://schemas.openxmlformats.org/officeDocument/2006/relationships/image" Target="../media/image632.jpeg"/><Relationship Id="rId52" Type="http://schemas.openxmlformats.org/officeDocument/2006/relationships/image" Target="../media/image640.jpeg"/><Relationship Id="rId60" Type="http://schemas.openxmlformats.org/officeDocument/2006/relationships/image" Target="../media/image648.png"/><Relationship Id="rId65" Type="http://schemas.openxmlformats.org/officeDocument/2006/relationships/image" Target="../media/image653.png"/><Relationship Id="rId73" Type="http://schemas.openxmlformats.org/officeDocument/2006/relationships/image" Target="../media/image661.png"/><Relationship Id="rId78" Type="http://schemas.openxmlformats.org/officeDocument/2006/relationships/diagramQuickStyle" Target="../diagrams/quickStyle8.xml"/><Relationship Id="rId81" Type="http://schemas.openxmlformats.org/officeDocument/2006/relationships/image" Target="../media/image664.png"/><Relationship Id="rId86" Type="http://schemas.openxmlformats.org/officeDocument/2006/relationships/image" Target="../media/image669.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99.xml"/></Relationships>
</file>

<file path=ppt/slides/_rels/slide152.xml.rels><?xml version="1.0" encoding="UTF-8" standalone="yes"?>
<Relationships xmlns="http://schemas.openxmlformats.org/package/2006/relationships"><Relationship Id="rId8" Type="http://schemas.openxmlformats.org/officeDocument/2006/relationships/image" Target="../media/image678.jpeg"/><Relationship Id="rId3" Type="http://schemas.openxmlformats.org/officeDocument/2006/relationships/image" Target="../media/image673.png"/><Relationship Id="rId7" Type="http://schemas.openxmlformats.org/officeDocument/2006/relationships/image" Target="../media/image677.png"/><Relationship Id="rId12" Type="http://schemas.openxmlformats.org/officeDocument/2006/relationships/image" Target="../media/image682.png"/><Relationship Id="rId2" Type="http://schemas.openxmlformats.org/officeDocument/2006/relationships/notesSlide" Target="../notesSlides/notesSlide152.xml"/><Relationship Id="rId1" Type="http://schemas.openxmlformats.org/officeDocument/2006/relationships/slideLayout" Target="../slideLayouts/slideLayout99.xml"/><Relationship Id="rId6" Type="http://schemas.openxmlformats.org/officeDocument/2006/relationships/image" Target="../media/image676.jpeg"/><Relationship Id="rId11" Type="http://schemas.openxmlformats.org/officeDocument/2006/relationships/image" Target="../media/image681.png"/><Relationship Id="rId5" Type="http://schemas.openxmlformats.org/officeDocument/2006/relationships/image" Target="../media/image675.png"/><Relationship Id="rId10" Type="http://schemas.openxmlformats.org/officeDocument/2006/relationships/image" Target="../media/image680.png"/><Relationship Id="rId4" Type="http://schemas.openxmlformats.org/officeDocument/2006/relationships/image" Target="../media/image674.png"/><Relationship Id="rId9" Type="http://schemas.openxmlformats.org/officeDocument/2006/relationships/image" Target="../media/image679.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99.xml"/></Relationships>
</file>

<file path=ppt/slides/_rels/slide154.xml.rels><?xml version="1.0" encoding="UTF-8" standalone="yes"?>
<Relationships xmlns="http://schemas.openxmlformats.org/package/2006/relationships"><Relationship Id="rId3" Type="http://schemas.openxmlformats.org/officeDocument/2006/relationships/image" Target="../media/image683.JPG"/><Relationship Id="rId2" Type="http://schemas.openxmlformats.org/officeDocument/2006/relationships/notesSlide" Target="../notesSlides/notesSlide154.xml"/><Relationship Id="rId1" Type="http://schemas.openxmlformats.org/officeDocument/2006/relationships/slideLayout" Target="../slideLayouts/slideLayout99.xml"/></Relationships>
</file>

<file path=ppt/slides/_rels/slide155.xml.rels><?xml version="1.0" encoding="UTF-8" standalone="yes"?>
<Relationships xmlns="http://schemas.openxmlformats.org/package/2006/relationships"><Relationship Id="rId3" Type="http://schemas.openxmlformats.org/officeDocument/2006/relationships/image" Target="../media/image684.png"/><Relationship Id="rId7" Type="http://schemas.openxmlformats.org/officeDocument/2006/relationships/image" Target="../media/image688.png"/><Relationship Id="rId2" Type="http://schemas.openxmlformats.org/officeDocument/2006/relationships/notesSlide" Target="../notesSlides/notesSlide155.xml"/><Relationship Id="rId1" Type="http://schemas.openxmlformats.org/officeDocument/2006/relationships/slideLayout" Target="../slideLayouts/slideLayout99.xml"/><Relationship Id="rId6" Type="http://schemas.openxmlformats.org/officeDocument/2006/relationships/image" Target="../media/image687.png"/><Relationship Id="rId5" Type="http://schemas.openxmlformats.org/officeDocument/2006/relationships/image" Target="../media/image686.png"/><Relationship Id="rId4" Type="http://schemas.openxmlformats.org/officeDocument/2006/relationships/image" Target="../media/image685.png"/></Relationships>
</file>

<file path=ppt/slides/_rels/slide156.xml.rels><?xml version="1.0" encoding="UTF-8" standalone="yes"?>
<Relationships xmlns="http://schemas.openxmlformats.org/package/2006/relationships"><Relationship Id="rId3" Type="http://schemas.openxmlformats.org/officeDocument/2006/relationships/image" Target="../media/image689.png"/><Relationship Id="rId2" Type="http://schemas.openxmlformats.org/officeDocument/2006/relationships/notesSlide" Target="../notesSlides/notesSlide156.xml"/><Relationship Id="rId1" Type="http://schemas.openxmlformats.org/officeDocument/2006/relationships/slideLayout" Target="../slideLayouts/slideLayout10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15.xml"/><Relationship Id="rId4" Type="http://schemas.openxmlformats.org/officeDocument/2006/relationships/image" Target="../media/image128.png"/></Relationships>
</file>

<file path=ppt/slides/_rels/slide1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xml"/><Relationship Id="rId1" Type="http://schemas.openxmlformats.org/officeDocument/2006/relationships/slideLayout" Target="../slideLayouts/slideLayout116.xml"/><Relationship Id="rId4" Type="http://schemas.openxmlformats.org/officeDocument/2006/relationships/image" Target="../media/image129.png"/></Relationships>
</file>

<file path=ppt/slides/_rels/slide1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9.xml"/><Relationship Id="rId1" Type="http://schemas.openxmlformats.org/officeDocument/2006/relationships/slideLayout" Target="../slideLayouts/slideLayout116.xml"/><Relationship Id="rId4" Type="http://schemas.openxmlformats.org/officeDocument/2006/relationships/image" Target="../media/image1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6.xml"/></Relationships>
</file>

<file path=ppt/slides/_rels/slide2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0.xml"/><Relationship Id="rId1" Type="http://schemas.openxmlformats.org/officeDocument/2006/relationships/slideLayout" Target="../slideLayouts/slideLayout116.xml"/><Relationship Id="rId4" Type="http://schemas.openxmlformats.org/officeDocument/2006/relationships/image" Target="../media/image131.png"/></Relationships>
</file>

<file path=ppt/slides/_rels/slide2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1.xml"/><Relationship Id="rId1" Type="http://schemas.openxmlformats.org/officeDocument/2006/relationships/slideLayout" Target="../slideLayouts/slideLayout124.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28.png"/></Relationships>
</file>

<file path=ppt/slides/_rels/slide2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2.xml"/><Relationship Id="rId1" Type="http://schemas.openxmlformats.org/officeDocument/2006/relationships/slideLayout" Target="../slideLayouts/slideLayout124.xml"/><Relationship Id="rId4" Type="http://schemas.openxmlformats.org/officeDocument/2006/relationships/image" Target="../media/image135.png"/></Relationships>
</file>

<file path=ppt/slides/_rels/slide2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3.xml"/><Relationship Id="rId1" Type="http://schemas.openxmlformats.org/officeDocument/2006/relationships/slideLayout" Target="../slideLayouts/slideLayout124.xml"/><Relationship Id="rId5" Type="http://schemas.openxmlformats.org/officeDocument/2006/relationships/hyperlink" Target="https://eur01.safelinks.protection.outlook.com/?url=https%3A%2F%2Fuktin.net%2Fhow-to-deploy-5G%2Fdeployment-toolkits%2Fhealthcare%2FSmartSocialAssets&amp;data=05%7C02%7Ciain.macfarlane%40renfrewshire.gov.uk%7C6b3b19a2a0ed4ab2ea9c08dcec57f811%7Cca2953361aa64486b2b2cf7669625305%7C0%7C0%7C638645109784554814%7CUnknown%7CTWFpbGZsb3d8eyJWIjoiMC4wLjAwMDAiLCJQIjoiV2luMzIiLCJBTiI6Ik1haWwiLCJXVCI6Mn0%3D%7C0%7C%7C%7C&amp;sdata=XhJdCyPzJ9vdlO8By6qjaCwIV6XCSN6LdpvlTMdPltA%3D&amp;reserved=0" TargetMode="External"/><Relationship Id="rId4" Type="http://schemas.openxmlformats.org/officeDocument/2006/relationships/image" Target="../media/image136.png"/></Relationships>
</file>

<file path=ppt/slides/_rels/slide2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4.xml"/><Relationship Id="rId1" Type="http://schemas.openxmlformats.org/officeDocument/2006/relationships/slideLayout" Target="../slideLayouts/slideLayout124.xml"/></Relationships>
</file>

<file path=ppt/slides/_rels/slide2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5.xml"/><Relationship Id="rId1" Type="http://schemas.openxmlformats.org/officeDocument/2006/relationships/slideLayout" Target="../slideLayouts/slideLayout124.xml"/><Relationship Id="rId4" Type="http://schemas.openxmlformats.org/officeDocument/2006/relationships/image" Target="../media/image13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9.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115.xml"/><Relationship Id="rId5" Type="http://schemas.openxmlformats.org/officeDocument/2006/relationships/image" Target="../media/image139.png"/><Relationship Id="rId4" Type="http://schemas.openxmlformats.org/officeDocument/2006/relationships/image" Target="../media/image138.png"/></Relationships>
</file>

<file path=ppt/slides/_rels/slide28.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emf"/><Relationship Id="rId2" Type="http://schemas.openxmlformats.org/officeDocument/2006/relationships/notesSlide" Target="../notesSlides/notesSlide28.xml"/><Relationship Id="rId1" Type="http://schemas.openxmlformats.org/officeDocument/2006/relationships/slideLayout" Target="../slideLayouts/slideLayout116.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png"/></Relationships>
</file>

<file path=ppt/slides/_rels/slide29.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notesSlide" Target="../notesSlides/notesSlide29.xml"/><Relationship Id="rId1" Type="http://schemas.openxmlformats.org/officeDocument/2006/relationships/slideLayout" Target="../slideLayouts/slideLayout116.xml"/><Relationship Id="rId6" Type="http://schemas.openxmlformats.org/officeDocument/2006/relationships/image" Target="../media/image144.emf"/><Relationship Id="rId5" Type="http://schemas.openxmlformats.org/officeDocument/2006/relationships/image" Target="../media/image143.jpeg"/><Relationship Id="rId10" Type="http://schemas.openxmlformats.org/officeDocument/2006/relationships/image" Target="../media/image148.png"/><Relationship Id="rId4" Type="http://schemas.openxmlformats.org/officeDocument/2006/relationships/image" Target="../media/image145.jpeg"/><Relationship Id="rId9" Type="http://schemas.openxmlformats.org/officeDocument/2006/relationships/image" Target="../media/image1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2.xml"/></Relationships>
</file>

<file path=ppt/slides/_rels/slide30.xml.rels><?xml version="1.0" encoding="UTF-8" standalone="yes"?>
<Relationships xmlns="http://schemas.openxmlformats.org/package/2006/relationships"><Relationship Id="rId8" Type="http://schemas.openxmlformats.org/officeDocument/2006/relationships/image" Target="../media/image152.svg"/><Relationship Id="rId13" Type="http://schemas.openxmlformats.org/officeDocument/2006/relationships/image" Target="../media/image157.png"/><Relationship Id="rId3" Type="http://schemas.openxmlformats.org/officeDocument/2006/relationships/image" Target="../media/image109.png"/><Relationship Id="rId7" Type="http://schemas.openxmlformats.org/officeDocument/2006/relationships/image" Target="../media/image151.png"/><Relationship Id="rId12" Type="http://schemas.openxmlformats.org/officeDocument/2006/relationships/image" Target="../media/image156.svg"/><Relationship Id="rId2" Type="http://schemas.openxmlformats.org/officeDocument/2006/relationships/notesSlide" Target="../notesSlides/notesSlide30.xml"/><Relationship Id="rId16" Type="http://schemas.openxmlformats.org/officeDocument/2006/relationships/image" Target="../media/image56.svg"/><Relationship Id="rId1" Type="http://schemas.openxmlformats.org/officeDocument/2006/relationships/slideLayout" Target="../slideLayouts/slideLayout116.xml"/><Relationship Id="rId6" Type="http://schemas.openxmlformats.org/officeDocument/2006/relationships/image" Target="../media/image150.svg"/><Relationship Id="rId11" Type="http://schemas.openxmlformats.org/officeDocument/2006/relationships/image" Target="../media/image155.png"/><Relationship Id="rId5" Type="http://schemas.openxmlformats.org/officeDocument/2006/relationships/image" Target="../media/image149.png"/><Relationship Id="rId15" Type="http://schemas.openxmlformats.org/officeDocument/2006/relationships/image" Target="../media/image55.png"/><Relationship Id="rId10" Type="http://schemas.openxmlformats.org/officeDocument/2006/relationships/image" Target="../media/image154.svg"/><Relationship Id="rId4" Type="http://schemas.openxmlformats.org/officeDocument/2006/relationships/image" Target="../media/image110.svg"/><Relationship Id="rId9" Type="http://schemas.openxmlformats.org/officeDocument/2006/relationships/image" Target="../media/image153.png"/><Relationship Id="rId14" Type="http://schemas.openxmlformats.org/officeDocument/2006/relationships/image" Target="../media/image158.svg"/></Relationships>
</file>

<file path=ppt/slides/_rels/slide3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1.xml"/><Relationship Id="rId1" Type="http://schemas.openxmlformats.org/officeDocument/2006/relationships/slideLayout" Target="../slideLayouts/slideLayout1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9.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115.xml"/><Relationship Id="rId4" Type="http://schemas.openxmlformats.org/officeDocument/2006/relationships/image" Target="../media/image16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6.xml"/></Relationships>
</file>

<file path=ppt/slides/_rels/slide36.xml.rels><?xml version="1.0" encoding="UTF-8" standalone="yes"?>
<Relationships xmlns="http://schemas.openxmlformats.org/package/2006/relationships"><Relationship Id="rId8" Type="http://schemas.openxmlformats.org/officeDocument/2006/relationships/image" Target="../media/image164.svg"/><Relationship Id="rId3" Type="http://schemas.openxmlformats.org/officeDocument/2006/relationships/image" Target="../media/image107.png"/><Relationship Id="rId7" Type="http://schemas.openxmlformats.org/officeDocument/2006/relationships/image" Target="../media/image163.png"/><Relationship Id="rId2" Type="http://schemas.openxmlformats.org/officeDocument/2006/relationships/notesSlide" Target="../notesSlides/notesSlide36.xml"/><Relationship Id="rId1" Type="http://schemas.openxmlformats.org/officeDocument/2006/relationships/slideLayout" Target="../slideLayouts/slideLayout116.xml"/><Relationship Id="rId6" Type="http://schemas.openxmlformats.org/officeDocument/2006/relationships/image" Target="../media/image162.svg"/><Relationship Id="rId5" Type="http://schemas.openxmlformats.org/officeDocument/2006/relationships/image" Target="../media/image161.png"/><Relationship Id="rId4" Type="http://schemas.openxmlformats.org/officeDocument/2006/relationships/image" Target="../media/image108.svg"/></Relationships>
</file>

<file path=ppt/slides/_rels/slide37.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165.png"/><Relationship Id="rId7" Type="http://schemas.openxmlformats.org/officeDocument/2006/relationships/image" Target="../media/image169.jpeg"/><Relationship Id="rId2" Type="http://schemas.openxmlformats.org/officeDocument/2006/relationships/notesSlide" Target="../notesSlides/notesSlide37.xml"/><Relationship Id="rId1" Type="http://schemas.openxmlformats.org/officeDocument/2006/relationships/slideLayout" Target="../slideLayouts/slideLayout116.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jpeg"/><Relationship Id="rId9" Type="http://schemas.openxmlformats.org/officeDocument/2006/relationships/image" Target="../media/image171.jpeg"/></Relationships>
</file>

<file path=ppt/slides/_rels/slide38.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178.png"/><Relationship Id="rId18" Type="http://schemas.openxmlformats.org/officeDocument/2006/relationships/image" Target="../media/image183.svg"/><Relationship Id="rId3" Type="http://schemas.openxmlformats.org/officeDocument/2006/relationships/image" Target="../media/image172.png"/><Relationship Id="rId21" Type="http://schemas.openxmlformats.org/officeDocument/2006/relationships/image" Target="../media/image71.png"/><Relationship Id="rId7" Type="http://schemas.openxmlformats.org/officeDocument/2006/relationships/image" Target="../media/image79.png"/><Relationship Id="rId12" Type="http://schemas.openxmlformats.org/officeDocument/2006/relationships/image" Target="../media/image177.svg"/><Relationship Id="rId17" Type="http://schemas.openxmlformats.org/officeDocument/2006/relationships/image" Target="../media/image182.png"/><Relationship Id="rId2" Type="http://schemas.openxmlformats.org/officeDocument/2006/relationships/notesSlide" Target="../notesSlides/notesSlide38.xml"/><Relationship Id="rId16" Type="http://schemas.openxmlformats.org/officeDocument/2006/relationships/image" Target="../media/image181.svg"/><Relationship Id="rId20" Type="http://schemas.openxmlformats.org/officeDocument/2006/relationships/image" Target="../media/image185.svg"/><Relationship Id="rId1" Type="http://schemas.openxmlformats.org/officeDocument/2006/relationships/slideLayout" Target="../slideLayouts/slideLayout116.xml"/><Relationship Id="rId6" Type="http://schemas.openxmlformats.org/officeDocument/2006/relationships/image" Target="../media/image74.svg"/><Relationship Id="rId11" Type="http://schemas.openxmlformats.org/officeDocument/2006/relationships/image" Target="../media/image176.png"/><Relationship Id="rId5" Type="http://schemas.openxmlformats.org/officeDocument/2006/relationships/image" Target="../media/image73.png"/><Relationship Id="rId15" Type="http://schemas.openxmlformats.org/officeDocument/2006/relationships/image" Target="../media/image180.png"/><Relationship Id="rId10" Type="http://schemas.openxmlformats.org/officeDocument/2006/relationships/image" Target="../media/image175.svg"/><Relationship Id="rId19" Type="http://schemas.openxmlformats.org/officeDocument/2006/relationships/image" Target="../media/image184.png"/><Relationship Id="rId4" Type="http://schemas.openxmlformats.org/officeDocument/2006/relationships/image" Target="../media/image173.svg"/><Relationship Id="rId9" Type="http://schemas.openxmlformats.org/officeDocument/2006/relationships/image" Target="../media/image174.png"/><Relationship Id="rId14" Type="http://schemas.openxmlformats.org/officeDocument/2006/relationships/image" Target="../media/image179.svg"/><Relationship Id="rId22" Type="http://schemas.openxmlformats.org/officeDocument/2006/relationships/image" Target="../media/image72.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9.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115.xml"/></Relationships>
</file>

<file path=ppt/slides/_rels/slide4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42.xml"/><Relationship Id="rId1" Type="http://schemas.openxmlformats.org/officeDocument/2006/relationships/slideLayout" Target="../slideLayouts/slideLayout116.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1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6.xml"/></Relationships>
</file>

<file path=ppt/slides/_rels/slide45.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oleObject" Target="../embeddings/oleObject5.bin"/><Relationship Id="rId18" Type="http://schemas.openxmlformats.org/officeDocument/2006/relationships/image" Target="../media/image196.emf"/><Relationship Id="rId3" Type="http://schemas.openxmlformats.org/officeDocument/2006/relationships/image" Target="../media/image187.jpeg"/><Relationship Id="rId7" Type="http://schemas.openxmlformats.org/officeDocument/2006/relationships/image" Target="../media/image190.emf"/><Relationship Id="rId12" Type="http://schemas.openxmlformats.org/officeDocument/2006/relationships/image" Target="../media/image193.emf"/><Relationship Id="rId17" Type="http://schemas.openxmlformats.org/officeDocument/2006/relationships/oleObject" Target="../embeddings/oleObject7.bin"/><Relationship Id="rId2" Type="http://schemas.openxmlformats.org/officeDocument/2006/relationships/notesSlide" Target="../notesSlides/notesSlide45.xml"/><Relationship Id="rId16" Type="http://schemas.openxmlformats.org/officeDocument/2006/relationships/image" Target="../media/image195.emf"/><Relationship Id="rId20" Type="http://schemas.openxmlformats.org/officeDocument/2006/relationships/image" Target="../media/image198.png"/><Relationship Id="rId1" Type="http://schemas.openxmlformats.org/officeDocument/2006/relationships/slideLayout" Target="../slideLayouts/slideLayout116.xml"/><Relationship Id="rId6" Type="http://schemas.openxmlformats.org/officeDocument/2006/relationships/oleObject" Target="../embeddings/oleObject2.bin"/><Relationship Id="rId11" Type="http://schemas.openxmlformats.org/officeDocument/2006/relationships/oleObject" Target="../embeddings/oleObject4.bin"/><Relationship Id="rId5" Type="http://schemas.openxmlformats.org/officeDocument/2006/relationships/image" Target="../media/image189.png"/><Relationship Id="rId15" Type="http://schemas.openxmlformats.org/officeDocument/2006/relationships/oleObject" Target="../embeddings/oleObject6.bin"/><Relationship Id="rId10" Type="http://schemas.openxmlformats.org/officeDocument/2006/relationships/image" Target="../media/image192.wmf"/><Relationship Id="rId19" Type="http://schemas.openxmlformats.org/officeDocument/2006/relationships/image" Target="../media/image197.png"/><Relationship Id="rId4" Type="http://schemas.openxmlformats.org/officeDocument/2006/relationships/image" Target="../media/image188.png"/><Relationship Id="rId9" Type="http://schemas.openxmlformats.org/officeDocument/2006/relationships/oleObject" Target="../embeddings/oleObject3.bin"/><Relationship Id="rId14" Type="http://schemas.openxmlformats.org/officeDocument/2006/relationships/image" Target="../media/image194.emf"/></Relationships>
</file>

<file path=ppt/slides/_rels/slide4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46.xml"/><Relationship Id="rId1" Type="http://schemas.openxmlformats.org/officeDocument/2006/relationships/slideLayout" Target="../slideLayouts/slideLayout116.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jpeg"/></Relationships>
</file>

<file path=ppt/slides/_rels/slide47.xml.rels><?xml version="1.0" encoding="UTF-8" standalone="yes"?>
<Relationships xmlns="http://schemas.openxmlformats.org/package/2006/relationships"><Relationship Id="rId3" Type="http://schemas.openxmlformats.org/officeDocument/2006/relationships/image" Target="../media/image203.jpeg"/><Relationship Id="rId7" Type="http://schemas.openxmlformats.org/officeDocument/2006/relationships/image" Target="../media/image192.wmf"/><Relationship Id="rId2" Type="http://schemas.openxmlformats.org/officeDocument/2006/relationships/notesSlide" Target="../notesSlides/notesSlide47.xml"/><Relationship Id="rId1" Type="http://schemas.openxmlformats.org/officeDocument/2006/relationships/slideLayout" Target="../slideLayouts/slideLayout116.xml"/><Relationship Id="rId6" Type="http://schemas.openxmlformats.org/officeDocument/2006/relationships/oleObject" Target="../embeddings/oleObject8.bin"/><Relationship Id="rId5" Type="http://schemas.openxmlformats.org/officeDocument/2006/relationships/image" Target="../media/image205.png"/><Relationship Id="rId4" Type="http://schemas.openxmlformats.org/officeDocument/2006/relationships/image" Target="../media/image204.png"/></Relationships>
</file>

<file path=ppt/slides/_rels/slide4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48.xml"/><Relationship Id="rId1" Type="http://schemas.openxmlformats.org/officeDocument/2006/relationships/slideLayout" Target="../slideLayouts/slideLayout116.xml"/><Relationship Id="rId5" Type="http://schemas.openxmlformats.org/officeDocument/2006/relationships/image" Target="../media/image207.png"/><Relationship Id="rId4" Type="http://schemas.openxmlformats.org/officeDocument/2006/relationships/image" Target="../media/image206.png"/></Relationships>
</file>

<file path=ppt/slides/_rels/slide4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49.xml"/><Relationship Id="rId1" Type="http://schemas.openxmlformats.org/officeDocument/2006/relationships/slideLayout" Target="../slideLayouts/slideLayout116.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15.xml"/></Relationships>
</file>

<file path=ppt/slides/_rels/slide50.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2.png"/><Relationship Id="rId7" Type="http://schemas.openxmlformats.org/officeDocument/2006/relationships/image" Target="../media/image214.jpeg"/><Relationship Id="rId2" Type="http://schemas.openxmlformats.org/officeDocument/2006/relationships/notesSlide" Target="../notesSlides/notesSlide50.xml"/><Relationship Id="rId1" Type="http://schemas.openxmlformats.org/officeDocument/2006/relationships/slideLayout" Target="../slideLayouts/slideLayout116.xml"/><Relationship Id="rId6" Type="http://schemas.openxmlformats.org/officeDocument/2006/relationships/image" Target="../media/image194.emf"/><Relationship Id="rId5" Type="http://schemas.openxmlformats.org/officeDocument/2006/relationships/oleObject" Target="../embeddings/oleObject9.bin"/><Relationship Id="rId4" Type="http://schemas.openxmlformats.org/officeDocument/2006/relationships/image" Target="../media/image213.png"/></Relationships>
</file>

<file path=ppt/slides/_rels/slide5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51.xml"/><Relationship Id="rId1" Type="http://schemas.openxmlformats.org/officeDocument/2006/relationships/slideLayout" Target="../slideLayouts/slideLayout116.xml"/><Relationship Id="rId5" Type="http://schemas.openxmlformats.org/officeDocument/2006/relationships/image" Target="../media/image217.jpeg"/><Relationship Id="rId4" Type="http://schemas.openxmlformats.org/officeDocument/2006/relationships/image" Target="../media/image216.jpeg"/></Relationships>
</file>

<file path=ppt/slides/_rels/slide52.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8.png"/><Relationship Id="rId7" Type="http://schemas.openxmlformats.org/officeDocument/2006/relationships/image" Target="../media/image198.png"/><Relationship Id="rId2" Type="http://schemas.openxmlformats.org/officeDocument/2006/relationships/notesSlide" Target="../notesSlides/notesSlide52.xml"/><Relationship Id="rId1" Type="http://schemas.openxmlformats.org/officeDocument/2006/relationships/slideLayout" Target="../slideLayouts/slideLayout116.xml"/><Relationship Id="rId6" Type="http://schemas.openxmlformats.org/officeDocument/2006/relationships/image" Target="../media/image195.emf"/><Relationship Id="rId5" Type="http://schemas.openxmlformats.org/officeDocument/2006/relationships/oleObject" Target="../embeddings/oleObject10.bin"/><Relationship Id="rId4" Type="http://schemas.openxmlformats.org/officeDocument/2006/relationships/image" Target="../media/image219.png"/></Relationships>
</file>

<file path=ppt/slides/_rels/slide5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53.xml"/><Relationship Id="rId1" Type="http://schemas.openxmlformats.org/officeDocument/2006/relationships/slideLayout" Target="../slideLayouts/slideLayout116.xml"/><Relationship Id="rId5" Type="http://schemas.openxmlformats.org/officeDocument/2006/relationships/image" Target="../media/image222.jpg"/><Relationship Id="rId4" Type="http://schemas.openxmlformats.org/officeDocument/2006/relationships/image" Target="../media/image221.jpe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225.png"/><Relationship Id="rId2" Type="http://schemas.openxmlformats.org/officeDocument/2006/relationships/notesSlide" Target="../notesSlides/notesSlide54.xml"/><Relationship Id="rId1" Type="http://schemas.openxmlformats.org/officeDocument/2006/relationships/slideLayout" Target="../slideLayouts/slideLayout116.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190.emf"/></Relationships>
</file>

<file path=ppt/slides/_rels/slide5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55.xml"/><Relationship Id="rId1" Type="http://schemas.openxmlformats.org/officeDocument/2006/relationships/slideLayout" Target="../slideLayouts/slideLayout116.xml"/><Relationship Id="rId4" Type="http://schemas.openxmlformats.org/officeDocument/2006/relationships/image" Target="../media/image227.jpe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56.xml"/><Relationship Id="rId1" Type="http://schemas.openxmlformats.org/officeDocument/2006/relationships/slideLayout" Target="../slideLayouts/slideLayout116.xml"/><Relationship Id="rId6" Type="http://schemas.openxmlformats.org/officeDocument/2006/relationships/image" Target="../media/image229.jpeg"/><Relationship Id="rId5" Type="http://schemas.openxmlformats.org/officeDocument/2006/relationships/image" Target="../media/image228.jpeg"/><Relationship Id="rId4" Type="http://schemas.openxmlformats.org/officeDocument/2006/relationships/image" Target="../media/image193.emf"/></Relationships>
</file>

<file path=ppt/slides/_rels/slide57.xml.rels><?xml version="1.0" encoding="UTF-8" standalone="yes"?>
<Relationships xmlns="http://schemas.openxmlformats.org/package/2006/relationships"><Relationship Id="rId13" Type="http://schemas.openxmlformats.org/officeDocument/2006/relationships/image" Target="../media/image240.png"/><Relationship Id="rId18" Type="http://schemas.openxmlformats.org/officeDocument/2006/relationships/image" Target="../media/image245.svg"/><Relationship Id="rId26" Type="http://schemas.openxmlformats.org/officeDocument/2006/relationships/image" Target="../media/image253.svg"/><Relationship Id="rId39" Type="http://schemas.openxmlformats.org/officeDocument/2006/relationships/image" Target="../media/image266.png"/><Relationship Id="rId21" Type="http://schemas.openxmlformats.org/officeDocument/2006/relationships/image" Target="../media/image248.png"/><Relationship Id="rId34" Type="http://schemas.openxmlformats.org/officeDocument/2006/relationships/image" Target="../media/image261.svg"/><Relationship Id="rId42" Type="http://schemas.openxmlformats.org/officeDocument/2006/relationships/image" Target="../media/image269.svg"/><Relationship Id="rId47" Type="http://schemas.openxmlformats.org/officeDocument/2006/relationships/image" Target="../media/image274.png"/><Relationship Id="rId50" Type="http://schemas.openxmlformats.org/officeDocument/2006/relationships/image" Target="../media/image277.svg"/><Relationship Id="rId55" Type="http://schemas.openxmlformats.org/officeDocument/2006/relationships/image" Target="../media/image282.png"/><Relationship Id="rId63" Type="http://schemas.openxmlformats.org/officeDocument/2006/relationships/image" Target="../media/image290.png"/><Relationship Id="rId68" Type="http://schemas.openxmlformats.org/officeDocument/2006/relationships/image" Target="../media/image295.svg"/><Relationship Id="rId76" Type="http://schemas.openxmlformats.org/officeDocument/2006/relationships/image" Target="../media/image303.svg"/><Relationship Id="rId7" Type="http://schemas.openxmlformats.org/officeDocument/2006/relationships/image" Target="../media/image234.png"/><Relationship Id="rId71" Type="http://schemas.openxmlformats.org/officeDocument/2006/relationships/image" Target="../media/image298.png"/><Relationship Id="rId2" Type="http://schemas.openxmlformats.org/officeDocument/2006/relationships/notesSlide" Target="../notesSlides/notesSlide57.xml"/><Relationship Id="rId16" Type="http://schemas.openxmlformats.org/officeDocument/2006/relationships/image" Target="../media/image243.svg"/><Relationship Id="rId29" Type="http://schemas.openxmlformats.org/officeDocument/2006/relationships/image" Target="../media/image256.png"/><Relationship Id="rId11" Type="http://schemas.openxmlformats.org/officeDocument/2006/relationships/image" Target="../media/image238.png"/><Relationship Id="rId24" Type="http://schemas.openxmlformats.org/officeDocument/2006/relationships/image" Target="../media/image251.svg"/><Relationship Id="rId32" Type="http://schemas.openxmlformats.org/officeDocument/2006/relationships/image" Target="../media/image259.svg"/><Relationship Id="rId37" Type="http://schemas.openxmlformats.org/officeDocument/2006/relationships/image" Target="../media/image264.png"/><Relationship Id="rId40" Type="http://schemas.openxmlformats.org/officeDocument/2006/relationships/image" Target="../media/image267.svg"/><Relationship Id="rId45" Type="http://schemas.openxmlformats.org/officeDocument/2006/relationships/image" Target="../media/image272.png"/><Relationship Id="rId53" Type="http://schemas.openxmlformats.org/officeDocument/2006/relationships/image" Target="../media/image280.png"/><Relationship Id="rId58" Type="http://schemas.openxmlformats.org/officeDocument/2006/relationships/image" Target="../media/image285.svg"/><Relationship Id="rId66" Type="http://schemas.openxmlformats.org/officeDocument/2006/relationships/image" Target="../media/image293.svg"/><Relationship Id="rId74" Type="http://schemas.openxmlformats.org/officeDocument/2006/relationships/image" Target="../media/image301.svg"/><Relationship Id="rId79" Type="http://schemas.openxmlformats.org/officeDocument/2006/relationships/image" Target="../media/image306.png"/><Relationship Id="rId5" Type="http://schemas.openxmlformats.org/officeDocument/2006/relationships/image" Target="../media/image232.png"/><Relationship Id="rId61" Type="http://schemas.openxmlformats.org/officeDocument/2006/relationships/image" Target="../media/image288.png"/><Relationship Id="rId82" Type="http://schemas.openxmlformats.org/officeDocument/2006/relationships/image" Target="../media/image309.svg"/><Relationship Id="rId10" Type="http://schemas.openxmlformats.org/officeDocument/2006/relationships/image" Target="../media/image237.svg"/><Relationship Id="rId19" Type="http://schemas.openxmlformats.org/officeDocument/2006/relationships/image" Target="../media/image246.png"/><Relationship Id="rId31" Type="http://schemas.openxmlformats.org/officeDocument/2006/relationships/image" Target="../media/image258.png"/><Relationship Id="rId44" Type="http://schemas.openxmlformats.org/officeDocument/2006/relationships/image" Target="../media/image271.svg"/><Relationship Id="rId52" Type="http://schemas.openxmlformats.org/officeDocument/2006/relationships/image" Target="../media/image279.svg"/><Relationship Id="rId60" Type="http://schemas.openxmlformats.org/officeDocument/2006/relationships/image" Target="../media/image287.svg"/><Relationship Id="rId65" Type="http://schemas.openxmlformats.org/officeDocument/2006/relationships/image" Target="../media/image292.png"/><Relationship Id="rId73" Type="http://schemas.openxmlformats.org/officeDocument/2006/relationships/image" Target="../media/image300.png"/><Relationship Id="rId78" Type="http://schemas.openxmlformats.org/officeDocument/2006/relationships/image" Target="../media/image305.svg"/><Relationship Id="rId81" Type="http://schemas.openxmlformats.org/officeDocument/2006/relationships/image" Target="../media/image308.png"/><Relationship Id="rId4" Type="http://schemas.openxmlformats.org/officeDocument/2006/relationships/image" Target="../media/image231.svg"/><Relationship Id="rId9" Type="http://schemas.openxmlformats.org/officeDocument/2006/relationships/image" Target="../media/image236.png"/><Relationship Id="rId14" Type="http://schemas.openxmlformats.org/officeDocument/2006/relationships/image" Target="../media/image241.svg"/><Relationship Id="rId22" Type="http://schemas.openxmlformats.org/officeDocument/2006/relationships/image" Target="../media/image249.svg"/><Relationship Id="rId27" Type="http://schemas.openxmlformats.org/officeDocument/2006/relationships/image" Target="../media/image254.png"/><Relationship Id="rId30" Type="http://schemas.openxmlformats.org/officeDocument/2006/relationships/image" Target="../media/image257.svg"/><Relationship Id="rId35" Type="http://schemas.openxmlformats.org/officeDocument/2006/relationships/image" Target="../media/image262.png"/><Relationship Id="rId43" Type="http://schemas.openxmlformats.org/officeDocument/2006/relationships/image" Target="../media/image270.png"/><Relationship Id="rId48" Type="http://schemas.openxmlformats.org/officeDocument/2006/relationships/image" Target="../media/image275.svg"/><Relationship Id="rId56" Type="http://schemas.openxmlformats.org/officeDocument/2006/relationships/image" Target="../media/image283.svg"/><Relationship Id="rId64" Type="http://schemas.openxmlformats.org/officeDocument/2006/relationships/image" Target="../media/image291.svg"/><Relationship Id="rId69" Type="http://schemas.openxmlformats.org/officeDocument/2006/relationships/image" Target="../media/image296.png"/><Relationship Id="rId77" Type="http://schemas.openxmlformats.org/officeDocument/2006/relationships/image" Target="../media/image304.png"/><Relationship Id="rId8" Type="http://schemas.openxmlformats.org/officeDocument/2006/relationships/image" Target="../media/image235.svg"/><Relationship Id="rId51" Type="http://schemas.openxmlformats.org/officeDocument/2006/relationships/image" Target="../media/image278.png"/><Relationship Id="rId72" Type="http://schemas.openxmlformats.org/officeDocument/2006/relationships/image" Target="../media/image299.svg"/><Relationship Id="rId80" Type="http://schemas.openxmlformats.org/officeDocument/2006/relationships/image" Target="../media/image307.svg"/><Relationship Id="rId3" Type="http://schemas.openxmlformats.org/officeDocument/2006/relationships/image" Target="../media/image230.png"/><Relationship Id="rId12" Type="http://schemas.openxmlformats.org/officeDocument/2006/relationships/image" Target="../media/image239.svg"/><Relationship Id="rId17" Type="http://schemas.openxmlformats.org/officeDocument/2006/relationships/image" Target="../media/image244.png"/><Relationship Id="rId25" Type="http://schemas.openxmlformats.org/officeDocument/2006/relationships/image" Target="../media/image252.png"/><Relationship Id="rId33" Type="http://schemas.openxmlformats.org/officeDocument/2006/relationships/image" Target="../media/image260.png"/><Relationship Id="rId38" Type="http://schemas.openxmlformats.org/officeDocument/2006/relationships/image" Target="../media/image265.svg"/><Relationship Id="rId46" Type="http://schemas.openxmlformats.org/officeDocument/2006/relationships/image" Target="../media/image273.svg"/><Relationship Id="rId59" Type="http://schemas.openxmlformats.org/officeDocument/2006/relationships/image" Target="../media/image286.png"/><Relationship Id="rId67" Type="http://schemas.openxmlformats.org/officeDocument/2006/relationships/image" Target="../media/image294.png"/><Relationship Id="rId20" Type="http://schemas.openxmlformats.org/officeDocument/2006/relationships/image" Target="../media/image247.svg"/><Relationship Id="rId41" Type="http://schemas.openxmlformats.org/officeDocument/2006/relationships/image" Target="../media/image268.png"/><Relationship Id="rId54" Type="http://schemas.openxmlformats.org/officeDocument/2006/relationships/image" Target="../media/image281.svg"/><Relationship Id="rId62" Type="http://schemas.openxmlformats.org/officeDocument/2006/relationships/image" Target="../media/image289.svg"/><Relationship Id="rId70" Type="http://schemas.openxmlformats.org/officeDocument/2006/relationships/image" Target="../media/image297.svg"/><Relationship Id="rId75" Type="http://schemas.openxmlformats.org/officeDocument/2006/relationships/image" Target="../media/image302.png"/><Relationship Id="rId1" Type="http://schemas.openxmlformats.org/officeDocument/2006/relationships/slideLayout" Target="../slideLayouts/slideLayout116.xml"/><Relationship Id="rId6" Type="http://schemas.openxmlformats.org/officeDocument/2006/relationships/image" Target="../media/image233.svg"/><Relationship Id="rId15" Type="http://schemas.openxmlformats.org/officeDocument/2006/relationships/image" Target="../media/image242.png"/><Relationship Id="rId23" Type="http://schemas.openxmlformats.org/officeDocument/2006/relationships/image" Target="../media/image250.png"/><Relationship Id="rId28" Type="http://schemas.openxmlformats.org/officeDocument/2006/relationships/image" Target="../media/image255.svg"/><Relationship Id="rId36" Type="http://schemas.openxmlformats.org/officeDocument/2006/relationships/image" Target="../media/image263.svg"/><Relationship Id="rId49" Type="http://schemas.openxmlformats.org/officeDocument/2006/relationships/image" Target="../media/image276.png"/><Relationship Id="rId57" Type="http://schemas.openxmlformats.org/officeDocument/2006/relationships/image" Target="../media/image28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9.xml"/></Relationships>
</file>

<file path=ppt/slides/_rels/slide5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1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svg"/><Relationship Id="rId9" Type="http://schemas.openxmlformats.org/officeDocument/2006/relationships/image" Target="../media/image30.png"/></Relationships>
</file>

<file path=ppt/slides/_rels/slide60.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11.jpeg"/></Relationships>
</file>

<file path=ppt/slides/_rels/slide6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10.png"/><Relationship Id="rId7" Type="http://schemas.openxmlformats.org/officeDocument/2006/relationships/diagramColors" Target="../diagrams/colors2.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3.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10.png"/><Relationship Id="rId7" Type="http://schemas.openxmlformats.org/officeDocument/2006/relationships/diagramColors" Target="../diagrams/colors3.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10.png"/><Relationship Id="rId7" Type="http://schemas.openxmlformats.org/officeDocument/2006/relationships/diagramColors" Target="../diagrams/colors4.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10.png"/><Relationship Id="rId7" Type="http://schemas.openxmlformats.org/officeDocument/2006/relationships/diagramColors" Target="../diagrams/colors5.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6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10.png"/><Relationship Id="rId7" Type="http://schemas.openxmlformats.org/officeDocument/2006/relationships/diagramColors" Target="../diagrams/colors6.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68.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10.png"/><Relationship Id="rId7" Type="http://schemas.openxmlformats.org/officeDocument/2006/relationships/diagramColors" Target="../diagrams/colors7.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16.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70.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71.xml"/><Relationship Id="rId1" Type="http://schemas.openxmlformats.org/officeDocument/2006/relationships/slideLayout" Target="../slideLayouts/slideLayout10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6.xml"/></Relationships>
</file>

<file path=ppt/slides/_rels/slide74.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74.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8" Type="http://schemas.openxmlformats.org/officeDocument/2006/relationships/image" Target="../media/image319.jpeg"/><Relationship Id="rId13" Type="http://schemas.openxmlformats.org/officeDocument/2006/relationships/image" Target="../media/image324.png"/><Relationship Id="rId3" Type="http://schemas.openxmlformats.org/officeDocument/2006/relationships/image" Target="../media/image314.jpeg"/><Relationship Id="rId7" Type="http://schemas.openxmlformats.org/officeDocument/2006/relationships/image" Target="../media/image318.png"/><Relationship Id="rId12" Type="http://schemas.openxmlformats.org/officeDocument/2006/relationships/image" Target="../media/image323.png"/><Relationship Id="rId2" Type="http://schemas.openxmlformats.org/officeDocument/2006/relationships/notesSlide" Target="../notesSlides/notesSlide75.xml"/><Relationship Id="rId1" Type="http://schemas.openxmlformats.org/officeDocument/2006/relationships/slideLayout" Target="../slideLayouts/slideLayout59.xml"/><Relationship Id="rId6" Type="http://schemas.openxmlformats.org/officeDocument/2006/relationships/image" Target="../media/image317.png"/><Relationship Id="rId11" Type="http://schemas.openxmlformats.org/officeDocument/2006/relationships/image" Target="../media/image322.png"/><Relationship Id="rId5" Type="http://schemas.openxmlformats.org/officeDocument/2006/relationships/image" Target="../media/image316.png"/><Relationship Id="rId10" Type="http://schemas.openxmlformats.org/officeDocument/2006/relationships/image" Target="../media/image321.png"/><Relationship Id="rId4" Type="http://schemas.openxmlformats.org/officeDocument/2006/relationships/image" Target="../media/image315.png"/><Relationship Id="rId9" Type="http://schemas.openxmlformats.org/officeDocument/2006/relationships/image" Target="../media/image320.png"/></Relationships>
</file>

<file path=ppt/slides/_rels/slide76.xml.rels><?xml version="1.0" encoding="UTF-8" standalone="yes"?>
<Relationships xmlns="http://schemas.openxmlformats.org/package/2006/relationships"><Relationship Id="rId8" Type="http://schemas.openxmlformats.org/officeDocument/2006/relationships/image" Target="../media/image330.jpeg"/><Relationship Id="rId3" Type="http://schemas.openxmlformats.org/officeDocument/2006/relationships/image" Target="../media/image325.gif"/><Relationship Id="rId7" Type="http://schemas.openxmlformats.org/officeDocument/2006/relationships/image" Target="../media/image329.png"/><Relationship Id="rId2" Type="http://schemas.openxmlformats.org/officeDocument/2006/relationships/notesSlide" Target="../notesSlides/notesSlide76.xml"/><Relationship Id="rId1" Type="http://schemas.openxmlformats.org/officeDocument/2006/relationships/slideLayout" Target="../slideLayouts/slideLayout53.xml"/><Relationship Id="rId6" Type="http://schemas.openxmlformats.org/officeDocument/2006/relationships/image" Target="../media/image328.png"/><Relationship Id="rId5" Type="http://schemas.openxmlformats.org/officeDocument/2006/relationships/image" Target="../media/image327.png"/><Relationship Id="rId4" Type="http://schemas.openxmlformats.org/officeDocument/2006/relationships/image" Target="../media/image326.jpeg"/><Relationship Id="rId9" Type="http://schemas.openxmlformats.org/officeDocument/2006/relationships/image" Target="../media/image331.png"/></Relationships>
</file>

<file path=ppt/slides/_rels/slide77.xml.rels><?xml version="1.0" encoding="UTF-8" standalone="yes"?>
<Relationships xmlns="http://schemas.openxmlformats.org/package/2006/relationships"><Relationship Id="rId8" Type="http://schemas.openxmlformats.org/officeDocument/2006/relationships/image" Target="../media/image335.png"/><Relationship Id="rId3" Type="http://schemas.openxmlformats.org/officeDocument/2006/relationships/image" Target="../media/image326.jpeg"/><Relationship Id="rId7" Type="http://schemas.openxmlformats.org/officeDocument/2006/relationships/image" Target="../media/image334.png"/><Relationship Id="rId2" Type="http://schemas.openxmlformats.org/officeDocument/2006/relationships/notesSlide" Target="../notesSlides/notesSlide77.xml"/><Relationship Id="rId1" Type="http://schemas.openxmlformats.org/officeDocument/2006/relationships/slideLayout" Target="../slideLayouts/slideLayout53.xml"/><Relationship Id="rId6" Type="http://schemas.openxmlformats.org/officeDocument/2006/relationships/image" Target="../media/image333.png"/><Relationship Id="rId5" Type="http://schemas.openxmlformats.org/officeDocument/2006/relationships/image" Target="../media/image332.png"/><Relationship Id="rId4" Type="http://schemas.openxmlformats.org/officeDocument/2006/relationships/image" Target="../media/image327.png"/></Relationships>
</file>

<file path=ppt/slides/_rels/slide78.xml.rels><?xml version="1.0" encoding="UTF-8" standalone="yes"?>
<Relationships xmlns="http://schemas.openxmlformats.org/package/2006/relationships"><Relationship Id="rId8" Type="http://schemas.openxmlformats.org/officeDocument/2006/relationships/image" Target="../media/image338.jpeg"/><Relationship Id="rId13" Type="http://schemas.openxmlformats.org/officeDocument/2006/relationships/image" Target="../media/image342.png"/><Relationship Id="rId3" Type="http://schemas.openxmlformats.org/officeDocument/2006/relationships/image" Target="../media/image325.gif"/><Relationship Id="rId7" Type="http://schemas.openxmlformats.org/officeDocument/2006/relationships/image" Target="../media/image337.jpeg"/><Relationship Id="rId12" Type="http://schemas.openxmlformats.org/officeDocument/2006/relationships/image" Target="../media/image341.jpeg"/><Relationship Id="rId2" Type="http://schemas.openxmlformats.org/officeDocument/2006/relationships/notesSlide" Target="../notesSlides/notesSlide78.xml"/><Relationship Id="rId1" Type="http://schemas.openxmlformats.org/officeDocument/2006/relationships/slideLayout" Target="../slideLayouts/slideLayout53.xml"/><Relationship Id="rId6" Type="http://schemas.openxmlformats.org/officeDocument/2006/relationships/image" Target="../media/image336.png"/><Relationship Id="rId11" Type="http://schemas.openxmlformats.org/officeDocument/2006/relationships/image" Target="../media/image340.png"/><Relationship Id="rId5" Type="http://schemas.openxmlformats.org/officeDocument/2006/relationships/hyperlink" Target="http://www.renfrewshire.gov.uk/" TargetMode="External"/><Relationship Id="rId10" Type="http://schemas.openxmlformats.org/officeDocument/2006/relationships/hyperlink" Target="https://hvm.catapult.org.uk/" TargetMode="External"/><Relationship Id="rId4" Type="http://schemas.openxmlformats.org/officeDocument/2006/relationships/image" Target="../media/image326.jpeg"/><Relationship Id="rId9" Type="http://schemas.openxmlformats.org/officeDocument/2006/relationships/image" Target="../media/image339.png"/><Relationship Id="rId14" Type="http://schemas.openxmlformats.org/officeDocument/2006/relationships/image" Target="../media/image343.png"/></Relationships>
</file>

<file path=ppt/slides/_rels/slide79.xml.rels><?xml version="1.0" encoding="UTF-8" standalone="yes"?>
<Relationships xmlns="http://schemas.openxmlformats.org/package/2006/relationships"><Relationship Id="rId3" Type="http://schemas.openxmlformats.org/officeDocument/2006/relationships/image" Target="../media/image344.emf"/><Relationship Id="rId2" Type="http://schemas.openxmlformats.org/officeDocument/2006/relationships/notesSlide" Target="../notesSlides/notesSlide79.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18" Type="http://schemas.openxmlformats.org/officeDocument/2006/relationships/image" Target="../media/image56.svg"/><Relationship Id="rId26" Type="http://schemas.openxmlformats.org/officeDocument/2006/relationships/image" Target="../media/image64.sv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svg"/><Relationship Id="rId17" Type="http://schemas.openxmlformats.org/officeDocument/2006/relationships/image" Target="../media/image55.png"/><Relationship Id="rId25" Type="http://schemas.openxmlformats.org/officeDocument/2006/relationships/image" Target="../media/image63.png"/><Relationship Id="rId2" Type="http://schemas.openxmlformats.org/officeDocument/2006/relationships/notesSlide" Target="../notesSlides/notesSlide8.xml"/><Relationship Id="rId16" Type="http://schemas.openxmlformats.org/officeDocument/2006/relationships/image" Target="../media/image54.svg"/><Relationship Id="rId20" Type="http://schemas.openxmlformats.org/officeDocument/2006/relationships/image" Target="../media/image58.svg"/><Relationship Id="rId29" Type="http://schemas.openxmlformats.org/officeDocument/2006/relationships/image" Target="../media/image67.png"/><Relationship Id="rId1" Type="http://schemas.openxmlformats.org/officeDocument/2006/relationships/slideLayout" Target="../slideLayouts/slideLayout116.xml"/><Relationship Id="rId6" Type="http://schemas.openxmlformats.org/officeDocument/2006/relationships/image" Target="../media/image44.svg"/><Relationship Id="rId11" Type="http://schemas.openxmlformats.org/officeDocument/2006/relationships/image" Target="../media/image49.png"/><Relationship Id="rId24" Type="http://schemas.openxmlformats.org/officeDocument/2006/relationships/image" Target="../media/image62.svg"/><Relationship Id="rId32" Type="http://schemas.openxmlformats.org/officeDocument/2006/relationships/image" Target="../media/image70.sv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svg"/><Relationship Id="rId10" Type="http://schemas.openxmlformats.org/officeDocument/2006/relationships/image" Target="../media/image48.svg"/><Relationship Id="rId19" Type="http://schemas.openxmlformats.org/officeDocument/2006/relationships/image" Target="../media/image57.png"/><Relationship Id="rId31" Type="http://schemas.openxmlformats.org/officeDocument/2006/relationships/image" Target="../media/image69.pn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 Id="rId22" Type="http://schemas.openxmlformats.org/officeDocument/2006/relationships/image" Target="../media/image60.svg"/><Relationship Id="rId27" Type="http://schemas.openxmlformats.org/officeDocument/2006/relationships/image" Target="../media/image65.png"/><Relationship Id="rId30" Type="http://schemas.openxmlformats.org/officeDocument/2006/relationships/image" Target="../media/image68.svg"/></Relationships>
</file>

<file path=ppt/slides/_rels/slide80.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80.xml"/><Relationship Id="rId1" Type="http://schemas.openxmlformats.org/officeDocument/2006/relationships/slideLayout" Target="../slideLayouts/slideLayout53.xml"/><Relationship Id="rId6" Type="http://schemas.openxmlformats.org/officeDocument/2006/relationships/image" Target="../media/image348.png"/><Relationship Id="rId5" Type="http://schemas.openxmlformats.org/officeDocument/2006/relationships/image" Target="../media/image347.png"/><Relationship Id="rId4" Type="http://schemas.openxmlformats.org/officeDocument/2006/relationships/image" Target="../media/image346.png"/></Relationships>
</file>

<file path=ppt/slides/_rels/slide81.xml.rels><?xml version="1.0" encoding="UTF-8" standalone="yes"?>
<Relationships xmlns="http://schemas.openxmlformats.org/package/2006/relationships"><Relationship Id="rId3" Type="http://schemas.openxmlformats.org/officeDocument/2006/relationships/image" Target="../media/image349.jpeg"/><Relationship Id="rId7" Type="http://schemas.openxmlformats.org/officeDocument/2006/relationships/image" Target="../media/image353.png"/><Relationship Id="rId2" Type="http://schemas.openxmlformats.org/officeDocument/2006/relationships/notesSlide" Target="../notesSlides/notesSlide81.xml"/><Relationship Id="rId1" Type="http://schemas.openxmlformats.org/officeDocument/2006/relationships/slideLayout" Target="../slideLayouts/slideLayout53.xml"/><Relationship Id="rId6" Type="http://schemas.openxmlformats.org/officeDocument/2006/relationships/image" Target="../media/image352.png"/><Relationship Id="rId5" Type="http://schemas.openxmlformats.org/officeDocument/2006/relationships/image" Target="../media/image351.png"/><Relationship Id="rId4" Type="http://schemas.openxmlformats.org/officeDocument/2006/relationships/image" Target="../media/image350.png"/></Relationships>
</file>

<file path=ppt/slides/_rels/slide82.xml.rels><?xml version="1.0" encoding="UTF-8" standalone="yes"?>
<Relationships xmlns="http://schemas.openxmlformats.org/package/2006/relationships"><Relationship Id="rId3" Type="http://schemas.openxmlformats.org/officeDocument/2006/relationships/image" Target="../media/image354.jpeg"/><Relationship Id="rId2" Type="http://schemas.openxmlformats.org/officeDocument/2006/relationships/notesSlide" Target="../notesSlides/notesSlide82.xml"/><Relationship Id="rId1" Type="http://schemas.openxmlformats.org/officeDocument/2006/relationships/slideLayout" Target="../slideLayouts/slideLayout53.xml"/></Relationships>
</file>

<file path=ppt/slides/_rels/slide83.xml.rels><?xml version="1.0" encoding="UTF-8" standalone="yes"?>
<Relationships xmlns="http://schemas.openxmlformats.org/package/2006/relationships"><Relationship Id="rId3" Type="http://schemas.openxmlformats.org/officeDocument/2006/relationships/image" Target="../media/image355.png"/><Relationship Id="rId7" Type="http://schemas.openxmlformats.org/officeDocument/2006/relationships/image" Target="../media/image359.png"/><Relationship Id="rId2" Type="http://schemas.openxmlformats.org/officeDocument/2006/relationships/notesSlide" Target="../notesSlides/notesSlide83.xml"/><Relationship Id="rId1" Type="http://schemas.openxmlformats.org/officeDocument/2006/relationships/slideLayout" Target="../slideLayouts/slideLayout53.xml"/><Relationship Id="rId6" Type="http://schemas.openxmlformats.org/officeDocument/2006/relationships/image" Target="../media/image358.jpeg"/><Relationship Id="rId5" Type="http://schemas.openxmlformats.org/officeDocument/2006/relationships/image" Target="../media/image357.jpeg"/><Relationship Id="rId4" Type="http://schemas.openxmlformats.org/officeDocument/2006/relationships/image" Target="../media/image356.jpeg"/></Relationships>
</file>

<file path=ppt/slides/_rels/slide84.xml.rels><?xml version="1.0" encoding="UTF-8" standalone="yes"?>
<Relationships xmlns="http://schemas.openxmlformats.org/package/2006/relationships"><Relationship Id="rId8" Type="http://schemas.openxmlformats.org/officeDocument/2006/relationships/image" Target="../media/image365.png"/><Relationship Id="rId13" Type="http://schemas.openxmlformats.org/officeDocument/2006/relationships/image" Target="../media/image370.png"/><Relationship Id="rId18" Type="http://schemas.openxmlformats.org/officeDocument/2006/relationships/image" Target="../media/image375.png"/><Relationship Id="rId3" Type="http://schemas.openxmlformats.org/officeDocument/2006/relationships/image" Target="../media/image360.png"/><Relationship Id="rId7" Type="http://schemas.openxmlformats.org/officeDocument/2006/relationships/image" Target="../media/image364.png"/><Relationship Id="rId12" Type="http://schemas.openxmlformats.org/officeDocument/2006/relationships/image" Target="../media/image369.png"/><Relationship Id="rId17" Type="http://schemas.openxmlformats.org/officeDocument/2006/relationships/image" Target="../media/image374.png"/><Relationship Id="rId2" Type="http://schemas.openxmlformats.org/officeDocument/2006/relationships/notesSlide" Target="../notesSlides/notesSlide84.xml"/><Relationship Id="rId16" Type="http://schemas.openxmlformats.org/officeDocument/2006/relationships/image" Target="../media/image373.png"/><Relationship Id="rId1" Type="http://schemas.openxmlformats.org/officeDocument/2006/relationships/slideLayout" Target="../slideLayouts/slideLayout38.xml"/><Relationship Id="rId6" Type="http://schemas.openxmlformats.org/officeDocument/2006/relationships/image" Target="../media/image363.jpeg"/><Relationship Id="rId11" Type="http://schemas.openxmlformats.org/officeDocument/2006/relationships/image" Target="../media/image368.png"/><Relationship Id="rId5" Type="http://schemas.openxmlformats.org/officeDocument/2006/relationships/image" Target="../media/image362.png"/><Relationship Id="rId15" Type="http://schemas.openxmlformats.org/officeDocument/2006/relationships/image" Target="../media/image372.jpeg"/><Relationship Id="rId10" Type="http://schemas.openxmlformats.org/officeDocument/2006/relationships/image" Target="../media/image367.jpeg"/><Relationship Id="rId19" Type="http://schemas.openxmlformats.org/officeDocument/2006/relationships/image" Target="../media/image376.png"/><Relationship Id="rId4" Type="http://schemas.openxmlformats.org/officeDocument/2006/relationships/image" Target="../media/image361.png"/><Relationship Id="rId9" Type="http://schemas.openxmlformats.org/officeDocument/2006/relationships/image" Target="../media/image366.png"/><Relationship Id="rId14" Type="http://schemas.openxmlformats.org/officeDocument/2006/relationships/image" Target="../media/image371.png"/></Relationships>
</file>

<file path=ppt/slides/_rels/slide85.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notesSlide" Target="../notesSlides/notesSlide85.xml"/><Relationship Id="rId1" Type="http://schemas.openxmlformats.org/officeDocument/2006/relationships/slideLayout" Target="../slideLayouts/slideLayout59.xml"/></Relationships>
</file>

<file path=ppt/slides/_rels/slide86.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notesSlide" Target="../notesSlides/notesSlide86.xml"/><Relationship Id="rId1" Type="http://schemas.openxmlformats.org/officeDocument/2006/relationships/slideLayout" Target="../slideLayouts/slideLayout59.xml"/><Relationship Id="rId4" Type="http://schemas.openxmlformats.org/officeDocument/2006/relationships/image" Target="../media/image379.jpeg"/></Relationships>
</file>

<file path=ppt/slides/_rels/slide87.xml.rels><?xml version="1.0" encoding="UTF-8" standalone="yes"?>
<Relationships xmlns="http://schemas.openxmlformats.org/package/2006/relationships"><Relationship Id="rId8" Type="http://schemas.openxmlformats.org/officeDocument/2006/relationships/image" Target="../media/image327.png"/><Relationship Id="rId13" Type="http://schemas.openxmlformats.org/officeDocument/2006/relationships/image" Target="../media/image388.jpeg"/><Relationship Id="rId18" Type="http://schemas.openxmlformats.org/officeDocument/2006/relationships/image" Target="../media/image365.png"/><Relationship Id="rId26" Type="http://schemas.openxmlformats.org/officeDocument/2006/relationships/image" Target="../media/image398.png"/><Relationship Id="rId3" Type="http://schemas.openxmlformats.org/officeDocument/2006/relationships/image" Target="../media/image380.png"/><Relationship Id="rId21" Type="http://schemas.openxmlformats.org/officeDocument/2006/relationships/image" Target="../media/image395.png"/><Relationship Id="rId34" Type="http://schemas.openxmlformats.org/officeDocument/2006/relationships/image" Target="../media/image406.png"/><Relationship Id="rId7" Type="http://schemas.openxmlformats.org/officeDocument/2006/relationships/image" Target="../media/image384.png"/><Relationship Id="rId12" Type="http://schemas.openxmlformats.org/officeDocument/2006/relationships/image" Target="../media/image387.png"/><Relationship Id="rId17" Type="http://schemas.openxmlformats.org/officeDocument/2006/relationships/image" Target="../media/image392.png"/><Relationship Id="rId25" Type="http://schemas.openxmlformats.org/officeDocument/2006/relationships/image" Target="../media/image397.jpeg"/><Relationship Id="rId33" Type="http://schemas.openxmlformats.org/officeDocument/2006/relationships/image" Target="../media/image405.png"/><Relationship Id="rId38" Type="http://schemas.openxmlformats.org/officeDocument/2006/relationships/image" Target="../media/image333.png"/><Relationship Id="rId2" Type="http://schemas.openxmlformats.org/officeDocument/2006/relationships/notesSlide" Target="../notesSlides/notesSlide87.xml"/><Relationship Id="rId16" Type="http://schemas.openxmlformats.org/officeDocument/2006/relationships/image" Target="../media/image391.png"/><Relationship Id="rId20" Type="http://schemas.openxmlformats.org/officeDocument/2006/relationships/image" Target="../media/image394.png"/><Relationship Id="rId29" Type="http://schemas.openxmlformats.org/officeDocument/2006/relationships/image" Target="../media/image401.png"/><Relationship Id="rId1" Type="http://schemas.openxmlformats.org/officeDocument/2006/relationships/slideLayout" Target="../slideLayouts/slideLayout59.xml"/><Relationship Id="rId6" Type="http://schemas.openxmlformats.org/officeDocument/2006/relationships/image" Target="../media/image383.png"/><Relationship Id="rId11" Type="http://schemas.openxmlformats.org/officeDocument/2006/relationships/image" Target="../media/image386.png"/><Relationship Id="rId24" Type="http://schemas.openxmlformats.org/officeDocument/2006/relationships/image" Target="../media/image396.png"/><Relationship Id="rId32" Type="http://schemas.openxmlformats.org/officeDocument/2006/relationships/image" Target="../media/image404.png"/><Relationship Id="rId37" Type="http://schemas.openxmlformats.org/officeDocument/2006/relationships/image" Target="../media/image409.png"/><Relationship Id="rId5" Type="http://schemas.openxmlformats.org/officeDocument/2006/relationships/image" Target="../media/image382.png"/><Relationship Id="rId15" Type="http://schemas.openxmlformats.org/officeDocument/2006/relationships/image" Target="../media/image390.png"/><Relationship Id="rId23" Type="http://schemas.openxmlformats.org/officeDocument/2006/relationships/image" Target="../media/image361.png"/><Relationship Id="rId28" Type="http://schemas.openxmlformats.org/officeDocument/2006/relationships/image" Target="../media/image400.png"/><Relationship Id="rId36" Type="http://schemas.openxmlformats.org/officeDocument/2006/relationships/image" Target="../media/image408.png"/><Relationship Id="rId10" Type="http://schemas.openxmlformats.org/officeDocument/2006/relationships/image" Target="../media/image375.png"/><Relationship Id="rId19" Type="http://schemas.openxmlformats.org/officeDocument/2006/relationships/image" Target="../media/image393.png"/><Relationship Id="rId31" Type="http://schemas.openxmlformats.org/officeDocument/2006/relationships/image" Target="../media/image403.png"/><Relationship Id="rId4" Type="http://schemas.openxmlformats.org/officeDocument/2006/relationships/image" Target="../media/image381.png"/><Relationship Id="rId9" Type="http://schemas.openxmlformats.org/officeDocument/2006/relationships/image" Target="../media/image385.png"/><Relationship Id="rId14" Type="http://schemas.openxmlformats.org/officeDocument/2006/relationships/image" Target="../media/image389.png"/><Relationship Id="rId22" Type="http://schemas.openxmlformats.org/officeDocument/2006/relationships/image" Target="../media/image360.png"/><Relationship Id="rId27" Type="http://schemas.openxmlformats.org/officeDocument/2006/relationships/image" Target="../media/image399.png"/><Relationship Id="rId30" Type="http://schemas.openxmlformats.org/officeDocument/2006/relationships/image" Target="../media/image402.png"/><Relationship Id="rId35" Type="http://schemas.openxmlformats.org/officeDocument/2006/relationships/image" Target="../media/image407.png"/></Relationships>
</file>

<file path=ppt/slides/_rels/slide88.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88.xml"/><Relationship Id="rId1" Type="http://schemas.openxmlformats.org/officeDocument/2006/relationships/slideLayout" Target="../slideLayouts/slideLayout59.xml"/></Relationships>
</file>

<file path=ppt/slides/_rels/slide89.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notesSlide" Target="../notesSlides/notesSlide89.xml"/><Relationship Id="rId1" Type="http://schemas.openxmlformats.org/officeDocument/2006/relationships/slideLayout" Target="../slideLayouts/slideLayout38.xml"/><Relationship Id="rId6" Type="http://schemas.openxmlformats.org/officeDocument/2006/relationships/image" Target="../media/image414.png"/><Relationship Id="rId5" Type="http://schemas.openxmlformats.org/officeDocument/2006/relationships/image" Target="../media/image413.png"/><Relationship Id="rId4" Type="http://schemas.openxmlformats.org/officeDocument/2006/relationships/image" Target="../media/image412.png"/></Relationships>
</file>

<file path=ppt/slides/_rels/slide9.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18" Type="http://schemas.openxmlformats.org/officeDocument/2006/relationships/image" Target="../media/image86.svg"/><Relationship Id="rId26" Type="http://schemas.openxmlformats.org/officeDocument/2006/relationships/image" Target="../media/image92.svg"/><Relationship Id="rId3" Type="http://schemas.openxmlformats.org/officeDocument/2006/relationships/image" Target="../media/image71.png"/><Relationship Id="rId21" Type="http://schemas.openxmlformats.org/officeDocument/2006/relationships/image" Target="../media/image87.png"/><Relationship Id="rId34" Type="http://schemas.openxmlformats.org/officeDocument/2006/relationships/image" Target="../media/image100.svg"/><Relationship Id="rId7" Type="http://schemas.openxmlformats.org/officeDocument/2006/relationships/image" Target="../media/image75.png"/><Relationship Id="rId12" Type="http://schemas.openxmlformats.org/officeDocument/2006/relationships/image" Target="../media/image80.svg"/><Relationship Id="rId17" Type="http://schemas.openxmlformats.org/officeDocument/2006/relationships/image" Target="../media/image85.png"/><Relationship Id="rId25" Type="http://schemas.openxmlformats.org/officeDocument/2006/relationships/image" Target="../media/image91.png"/><Relationship Id="rId33" Type="http://schemas.openxmlformats.org/officeDocument/2006/relationships/image" Target="../media/image99.png"/><Relationship Id="rId2" Type="http://schemas.openxmlformats.org/officeDocument/2006/relationships/notesSlide" Target="../notesSlides/notesSlide9.xml"/><Relationship Id="rId16" Type="http://schemas.openxmlformats.org/officeDocument/2006/relationships/image" Target="../media/image84.svg"/><Relationship Id="rId20" Type="http://schemas.openxmlformats.org/officeDocument/2006/relationships/image" Target="../media/image42.svg"/><Relationship Id="rId29" Type="http://schemas.openxmlformats.org/officeDocument/2006/relationships/image" Target="../media/image95.png"/><Relationship Id="rId1" Type="http://schemas.openxmlformats.org/officeDocument/2006/relationships/slideLayout" Target="../slideLayouts/slideLayout116.xml"/><Relationship Id="rId6" Type="http://schemas.openxmlformats.org/officeDocument/2006/relationships/image" Target="../media/image74.svg"/><Relationship Id="rId11" Type="http://schemas.openxmlformats.org/officeDocument/2006/relationships/image" Target="../media/image79.png"/><Relationship Id="rId24" Type="http://schemas.openxmlformats.org/officeDocument/2006/relationships/image" Target="../media/image90.svg"/><Relationship Id="rId32" Type="http://schemas.openxmlformats.org/officeDocument/2006/relationships/image" Target="../media/image98.svg"/><Relationship Id="rId5" Type="http://schemas.openxmlformats.org/officeDocument/2006/relationships/image" Target="../media/image73.png"/><Relationship Id="rId15" Type="http://schemas.openxmlformats.org/officeDocument/2006/relationships/image" Target="../media/image83.png"/><Relationship Id="rId23" Type="http://schemas.openxmlformats.org/officeDocument/2006/relationships/image" Target="../media/image89.png"/><Relationship Id="rId28" Type="http://schemas.openxmlformats.org/officeDocument/2006/relationships/image" Target="../media/image94.svg"/><Relationship Id="rId36" Type="http://schemas.openxmlformats.org/officeDocument/2006/relationships/image" Target="../media/image102.svg"/><Relationship Id="rId10" Type="http://schemas.openxmlformats.org/officeDocument/2006/relationships/image" Target="../media/image78.svg"/><Relationship Id="rId19" Type="http://schemas.openxmlformats.org/officeDocument/2006/relationships/image" Target="../media/image41.png"/><Relationship Id="rId31" Type="http://schemas.openxmlformats.org/officeDocument/2006/relationships/image" Target="../media/image97.pn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 Id="rId22" Type="http://schemas.openxmlformats.org/officeDocument/2006/relationships/image" Target="../media/image88.svg"/><Relationship Id="rId27" Type="http://schemas.openxmlformats.org/officeDocument/2006/relationships/image" Target="../media/image93.png"/><Relationship Id="rId30" Type="http://schemas.openxmlformats.org/officeDocument/2006/relationships/image" Target="../media/image96.svg"/><Relationship Id="rId35" Type="http://schemas.openxmlformats.org/officeDocument/2006/relationships/image" Target="../media/image101.png"/></Relationships>
</file>

<file path=ppt/slides/_rels/slide90.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notesSlide" Target="../notesSlides/notesSlide90.xml"/><Relationship Id="rId1" Type="http://schemas.openxmlformats.org/officeDocument/2006/relationships/slideLayout" Target="../slideLayouts/slideLayout59.xml"/></Relationships>
</file>

<file path=ppt/slides/_rels/slide91.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notesSlide" Target="../notesSlides/notesSlide91.xml"/><Relationship Id="rId1" Type="http://schemas.openxmlformats.org/officeDocument/2006/relationships/slideLayout" Target="../slideLayouts/slideLayout59.xml"/></Relationships>
</file>

<file path=ppt/slides/_rels/slide92.xml.rels><?xml version="1.0" encoding="UTF-8" standalone="yes"?>
<Relationships xmlns="http://schemas.openxmlformats.org/package/2006/relationships"><Relationship Id="rId8" Type="http://schemas.openxmlformats.org/officeDocument/2006/relationships/image" Target="../media/image422.png"/><Relationship Id="rId13" Type="http://schemas.openxmlformats.org/officeDocument/2006/relationships/image" Target="../media/image427.png"/><Relationship Id="rId18" Type="http://schemas.openxmlformats.org/officeDocument/2006/relationships/image" Target="../media/image432.jpeg"/><Relationship Id="rId3" Type="http://schemas.openxmlformats.org/officeDocument/2006/relationships/image" Target="../media/image417.jpeg"/><Relationship Id="rId21" Type="http://schemas.openxmlformats.org/officeDocument/2006/relationships/image" Target="../media/image435.png"/><Relationship Id="rId7" Type="http://schemas.openxmlformats.org/officeDocument/2006/relationships/image" Target="../media/image421.png"/><Relationship Id="rId12" Type="http://schemas.openxmlformats.org/officeDocument/2006/relationships/image" Target="../media/image426.png"/><Relationship Id="rId17" Type="http://schemas.openxmlformats.org/officeDocument/2006/relationships/image" Target="../media/image431.png"/><Relationship Id="rId25" Type="http://schemas.openxmlformats.org/officeDocument/2006/relationships/image" Target="../media/image439.png"/><Relationship Id="rId2" Type="http://schemas.openxmlformats.org/officeDocument/2006/relationships/notesSlide" Target="../notesSlides/notesSlide92.xml"/><Relationship Id="rId16" Type="http://schemas.openxmlformats.org/officeDocument/2006/relationships/image" Target="../media/image430.png"/><Relationship Id="rId20" Type="http://schemas.openxmlformats.org/officeDocument/2006/relationships/image" Target="../media/image434.png"/><Relationship Id="rId1" Type="http://schemas.openxmlformats.org/officeDocument/2006/relationships/slideLayout" Target="../slideLayouts/slideLayout60.xml"/><Relationship Id="rId6" Type="http://schemas.openxmlformats.org/officeDocument/2006/relationships/image" Target="../media/image420.png"/><Relationship Id="rId11" Type="http://schemas.openxmlformats.org/officeDocument/2006/relationships/image" Target="../media/image425.png"/><Relationship Id="rId24" Type="http://schemas.openxmlformats.org/officeDocument/2006/relationships/image" Target="../media/image438.png"/><Relationship Id="rId5" Type="http://schemas.openxmlformats.org/officeDocument/2006/relationships/image" Target="../media/image419.png"/><Relationship Id="rId15" Type="http://schemas.openxmlformats.org/officeDocument/2006/relationships/image" Target="../media/image429.png"/><Relationship Id="rId23" Type="http://schemas.openxmlformats.org/officeDocument/2006/relationships/image" Target="../media/image437.png"/><Relationship Id="rId10" Type="http://schemas.openxmlformats.org/officeDocument/2006/relationships/image" Target="../media/image424.png"/><Relationship Id="rId19" Type="http://schemas.openxmlformats.org/officeDocument/2006/relationships/image" Target="../media/image433.png"/><Relationship Id="rId4" Type="http://schemas.openxmlformats.org/officeDocument/2006/relationships/image" Target="../media/image418.jpeg"/><Relationship Id="rId9" Type="http://schemas.openxmlformats.org/officeDocument/2006/relationships/image" Target="../media/image423.png"/><Relationship Id="rId14" Type="http://schemas.openxmlformats.org/officeDocument/2006/relationships/image" Target="../media/image428.png"/><Relationship Id="rId22" Type="http://schemas.openxmlformats.org/officeDocument/2006/relationships/image" Target="../media/image436.png"/></Relationships>
</file>

<file path=ppt/slides/_rels/slide93.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93.xml"/><Relationship Id="rId1" Type="http://schemas.openxmlformats.org/officeDocument/2006/relationships/slideLayout" Target="../slideLayouts/slideLayout59.xml"/></Relationships>
</file>

<file path=ppt/slides/_rels/slide94.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notesSlide" Target="../notesSlides/notesSlide94.xml"/><Relationship Id="rId1" Type="http://schemas.openxmlformats.org/officeDocument/2006/relationships/slideLayout" Target="../slideLayouts/slideLayout60.xml"/><Relationship Id="rId4" Type="http://schemas.openxmlformats.org/officeDocument/2006/relationships/image" Target="../media/image442.png"/></Relationships>
</file>

<file path=ppt/slides/_rels/slide95.xml.rels><?xml version="1.0" encoding="UTF-8" standalone="yes"?>
<Relationships xmlns="http://schemas.openxmlformats.org/package/2006/relationships"><Relationship Id="rId3" Type="http://schemas.openxmlformats.org/officeDocument/2006/relationships/image" Target="../media/image417.jpeg"/><Relationship Id="rId7" Type="http://schemas.openxmlformats.org/officeDocument/2006/relationships/image" Target="../media/image445.emf"/><Relationship Id="rId2" Type="http://schemas.openxmlformats.org/officeDocument/2006/relationships/notesSlide" Target="../notesSlides/notesSlide95.xml"/><Relationship Id="rId1" Type="http://schemas.openxmlformats.org/officeDocument/2006/relationships/slideLayout" Target="../slideLayouts/slideLayout60.xml"/><Relationship Id="rId6" Type="http://schemas.openxmlformats.org/officeDocument/2006/relationships/image" Target="../media/image444.png"/><Relationship Id="rId5" Type="http://schemas.openxmlformats.org/officeDocument/2006/relationships/image" Target="../media/image443.jpeg"/><Relationship Id="rId4" Type="http://schemas.openxmlformats.org/officeDocument/2006/relationships/image" Target="../media/image418.jpeg"/></Relationships>
</file>

<file path=ppt/slides/_rels/slide96.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96.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image" Target="../media/image446.jpeg"/><Relationship Id="rId2" Type="http://schemas.openxmlformats.org/officeDocument/2006/relationships/notesSlide" Target="../notesSlides/notesSlide97.xml"/><Relationship Id="rId1" Type="http://schemas.openxmlformats.org/officeDocument/2006/relationships/slideLayout" Target="../slideLayouts/slideLayout67.xml"/></Relationships>
</file>

<file path=ppt/slides/_rels/slide98.xml.rels><?xml version="1.0" encoding="UTF-8" standalone="yes"?>
<Relationships xmlns="http://schemas.openxmlformats.org/package/2006/relationships"><Relationship Id="rId3" Type="http://schemas.openxmlformats.org/officeDocument/2006/relationships/image" Target="../media/image447.jpeg"/><Relationship Id="rId2" Type="http://schemas.openxmlformats.org/officeDocument/2006/relationships/notesSlide" Target="../notesSlides/notesSlide98.xml"/><Relationship Id="rId1" Type="http://schemas.openxmlformats.org/officeDocument/2006/relationships/slideLayout" Target="../slideLayouts/slideLayout67.xml"/></Relationships>
</file>

<file path=ppt/slides/_rels/slide99.xml.rels><?xml version="1.0" encoding="UTF-8" standalone="yes"?>
<Relationships xmlns="http://schemas.openxmlformats.org/package/2006/relationships"><Relationship Id="rId3" Type="http://schemas.openxmlformats.org/officeDocument/2006/relationships/image" Target="../media/image448.jpeg"/><Relationship Id="rId2" Type="http://schemas.openxmlformats.org/officeDocument/2006/relationships/notesSlide" Target="../notesSlides/notesSlide99.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br>
              <a:rPr lang="en-GB" dirty="0">
                <a:cs typeface="Jacobs Chronos" panose="020B0603030503030204" pitchFamily="34" charset="0"/>
              </a:rPr>
            </a:br>
            <a:r>
              <a:rPr lang="en-GB" sz="5300" b="1" dirty="0">
                <a:cs typeface="Jacobs Chronos" panose="020B0603030503030204" pitchFamily="34" charset="0"/>
              </a:rPr>
              <a:t>Connectivity Event</a:t>
            </a:r>
            <a:br>
              <a:rPr lang="en-GB" b="1" dirty="0">
                <a:cs typeface="Jacobs Chronos" panose="020B0603030503030204" pitchFamily="34" charset="0"/>
              </a:rPr>
            </a:br>
            <a:br>
              <a:rPr lang="en-GB" b="1" dirty="0">
                <a:cs typeface="Jacobs Chronos" panose="020B0603030503030204" pitchFamily="34" charset="0"/>
              </a:rPr>
            </a:br>
            <a:r>
              <a:rPr lang="en-GB" b="1" dirty="0">
                <a:cs typeface="Jacobs Chronos" panose="020B0603030503030204" pitchFamily="34" charset="0"/>
              </a:rPr>
              <a:t>20/10/24</a:t>
            </a:r>
            <a:br>
              <a:rPr lang="en-GB" b="1" dirty="0">
                <a:cs typeface="Jacobs Chronos" panose="020B0603030503030204" pitchFamily="34" charset="0"/>
              </a:rPr>
            </a:br>
            <a:r>
              <a:rPr lang="en-GB" b="1" dirty="0">
                <a:cs typeface="Jacobs Chronos" panose="020B0603030503030204" pitchFamily="34" charset="0"/>
              </a:rPr>
              <a:t>Glasgow City Chambers</a:t>
            </a:r>
            <a:br>
              <a:rPr lang="en-GB" dirty="0">
                <a:cs typeface="Jacobs Chronos" panose="020B0603030503030204" pitchFamily="34" charset="0"/>
              </a:rPr>
            </a:br>
            <a:endParaRPr lang="en-US" dirty="0"/>
          </a:p>
        </p:txBody>
      </p:sp>
    </p:spTree>
    <p:extLst>
      <p:ext uri="{BB962C8B-B14F-4D97-AF65-F5344CB8AC3E}">
        <p14:creationId xmlns:p14="http://schemas.microsoft.com/office/powerpoint/2010/main" val="38835190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9795234-290B-7998-71D7-1FFAACB83840}"/>
              </a:ext>
            </a:extLst>
          </p:cNvPr>
          <p:cNvGrpSpPr/>
          <p:nvPr/>
        </p:nvGrpSpPr>
        <p:grpSpPr>
          <a:xfrm>
            <a:off x="1718031" y="2329214"/>
            <a:ext cx="8755938" cy="2354755"/>
            <a:chOff x="194031" y="1375902"/>
            <a:chExt cx="8755938" cy="2354755"/>
          </a:xfrm>
        </p:grpSpPr>
        <p:sp>
          <p:nvSpPr>
            <p:cNvPr id="4" name="Rectangle 3">
              <a:extLst>
                <a:ext uri="{FF2B5EF4-FFF2-40B4-BE49-F238E27FC236}">
                  <a16:creationId xmlns:a16="http://schemas.microsoft.com/office/drawing/2014/main" id="{61EC4A11-257C-733A-64D4-C2C1A2EE155B}"/>
                </a:ext>
              </a:extLst>
            </p:cNvPr>
            <p:cNvSpPr/>
            <p:nvPr/>
          </p:nvSpPr>
          <p:spPr>
            <a:xfrm>
              <a:off x="194031" y="1408247"/>
              <a:ext cx="8755938" cy="2317686"/>
            </a:xfrm>
            <a:prstGeom prst="rect">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endParaRPr lang="en-GB" sz="1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2">
              <a:extLst>
                <a:ext uri="{FF2B5EF4-FFF2-40B4-BE49-F238E27FC236}">
                  <a16:creationId xmlns:a16="http://schemas.microsoft.com/office/drawing/2014/main" id="{B7373C29-4045-A0E1-791A-8938BBEA6B36}"/>
                </a:ext>
              </a:extLst>
            </p:cNvPr>
            <p:cNvSpPr txBox="1">
              <a:spLocks/>
            </p:cNvSpPr>
            <p:nvPr/>
          </p:nvSpPr>
          <p:spPr>
            <a:xfrm>
              <a:off x="674483" y="1428814"/>
              <a:ext cx="3897517" cy="230184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2400" b="1" dirty="0">
                  <a:solidFill>
                    <a:prstClr val="white"/>
                  </a:solidFill>
                  <a:latin typeface="Calibri"/>
                </a:rPr>
                <a:t>Asset Based Connectivity</a:t>
              </a:r>
            </a:p>
            <a:p>
              <a:pPr marL="0" indent="0" algn="ctr">
                <a:buNone/>
              </a:pPr>
              <a:r>
                <a:rPr lang="en-GB" sz="2000" i="1" dirty="0">
                  <a:solidFill>
                    <a:prstClr val="white"/>
                  </a:solidFill>
                  <a:latin typeface="Calibri"/>
                </a:rPr>
                <a:t>Mapping 5G and Advanced Wireless Technology Coverage across the Glasgow City Region, and liaising with industry to fill the gaps</a:t>
              </a:r>
            </a:p>
          </p:txBody>
        </p:sp>
        <p:pic>
          <p:nvPicPr>
            <p:cNvPr id="7" name="Graphic 6" descr="City with solid fill">
              <a:extLst>
                <a:ext uri="{FF2B5EF4-FFF2-40B4-BE49-F238E27FC236}">
                  <a16:creationId xmlns:a16="http://schemas.microsoft.com/office/drawing/2014/main" id="{5610CFB7-9F5C-192D-B5F7-5FBBF9F1BC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60195" y="2170377"/>
              <a:ext cx="755700" cy="755700"/>
            </a:xfrm>
            <a:prstGeom prst="rect">
              <a:avLst/>
            </a:prstGeom>
          </p:spPr>
        </p:pic>
        <p:pic>
          <p:nvPicPr>
            <p:cNvPr id="9" name="Graphic 8" descr="Map with pin with solid fill">
              <a:extLst>
                <a:ext uri="{FF2B5EF4-FFF2-40B4-BE49-F238E27FC236}">
                  <a16:creationId xmlns:a16="http://schemas.microsoft.com/office/drawing/2014/main" id="{D6877419-F42D-09A1-7974-FDD76E147D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35393" y="2150463"/>
              <a:ext cx="755700" cy="755700"/>
            </a:xfrm>
            <a:prstGeom prst="rect">
              <a:avLst/>
            </a:prstGeom>
          </p:spPr>
        </p:pic>
        <p:pic>
          <p:nvPicPr>
            <p:cNvPr id="11" name="Graphic 10" descr="Internet with solid fill">
              <a:extLst>
                <a:ext uri="{FF2B5EF4-FFF2-40B4-BE49-F238E27FC236}">
                  <a16:creationId xmlns:a16="http://schemas.microsoft.com/office/drawing/2014/main" id="{4D0A337C-7137-DF72-CE5F-84A8AF6B8F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39648" y="2189240"/>
              <a:ext cx="755700" cy="755700"/>
            </a:xfrm>
            <a:prstGeom prst="rect">
              <a:avLst/>
            </a:prstGeom>
          </p:spPr>
        </p:pic>
        <p:pic>
          <p:nvPicPr>
            <p:cNvPr id="13" name="Graphic 12" descr="Work from home Wi-Fi with solid fill">
              <a:extLst>
                <a:ext uri="{FF2B5EF4-FFF2-40B4-BE49-F238E27FC236}">
                  <a16:creationId xmlns:a16="http://schemas.microsoft.com/office/drawing/2014/main" id="{02263970-A214-DC4A-81ED-C0821E6928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50182" y="2953188"/>
              <a:ext cx="755700" cy="755700"/>
            </a:xfrm>
            <a:prstGeom prst="rect">
              <a:avLst/>
            </a:prstGeom>
          </p:spPr>
        </p:pic>
        <p:pic>
          <p:nvPicPr>
            <p:cNvPr id="15" name="Graphic 14" descr="Wireless with solid fill">
              <a:extLst>
                <a:ext uri="{FF2B5EF4-FFF2-40B4-BE49-F238E27FC236}">
                  <a16:creationId xmlns:a16="http://schemas.microsoft.com/office/drawing/2014/main" id="{5B3E451B-94F4-4B40-DD42-2258747BDD9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066098" y="1375902"/>
              <a:ext cx="547099" cy="547099"/>
            </a:xfrm>
            <a:prstGeom prst="rect">
              <a:avLst/>
            </a:prstGeom>
          </p:spPr>
        </p:pic>
        <p:pic>
          <p:nvPicPr>
            <p:cNvPr id="17" name="Graphic 16" descr="Call centre with solid fill">
              <a:extLst>
                <a:ext uri="{FF2B5EF4-FFF2-40B4-BE49-F238E27FC236}">
                  <a16:creationId xmlns:a16="http://schemas.microsoft.com/office/drawing/2014/main" id="{55ABDE6A-9D54-93A6-0F6B-E3D96629895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24789" y="1429713"/>
              <a:ext cx="755700" cy="755700"/>
            </a:xfrm>
            <a:prstGeom prst="rect">
              <a:avLst/>
            </a:prstGeom>
          </p:spPr>
        </p:pic>
        <p:pic>
          <p:nvPicPr>
            <p:cNvPr id="19" name="Graphic 18" descr="Cell Tower with solid fill">
              <a:extLst>
                <a:ext uri="{FF2B5EF4-FFF2-40B4-BE49-F238E27FC236}">
                  <a16:creationId xmlns:a16="http://schemas.microsoft.com/office/drawing/2014/main" id="{D6334F9A-C658-3E64-9A9B-89C8DEFAC80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48319" y="2919707"/>
              <a:ext cx="755700" cy="755700"/>
            </a:xfrm>
            <a:prstGeom prst="rect">
              <a:avLst/>
            </a:prstGeom>
          </p:spPr>
        </p:pic>
        <p:pic>
          <p:nvPicPr>
            <p:cNvPr id="21" name="Graphic 20" descr="Selfie with solid fill">
              <a:extLst>
                <a:ext uri="{FF2B5EF4-FFF2-40B4-BE49-F238E27FC236}">
                  <a16:creationId xmlns:a16="http://schemas.microsoft.com/office/drawing/2014/main" id="{DCBC434D-139E-0BDD-C062-C2BC6081300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132057" y="2919707"/>
              <a:ext cx="755700" cy="755700"/>
            </a:xfrm>
            <a:prstGeom prst="rect">
              <a:avLst/>
            </a:prstGeom>
          </p:spPr>
        </p:pic>
        <p:pic>
          <p:nvPicPr>
            <p:cNvPr id="23" name="Graphic 22" descr="Influencer with solid fill">
              <a:extLst>
                <a:ext uri="{FF2B5EF4-FFF2-40B4-BE49-F238E27FC236}">
                  <a16:creationId xmlns:a16="http://schemas.microsoft.com/office/drawing/2014/main" id="{31EEE997-9E34-BF8F-8B47-98D2ED3E3F1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994446" y="1437718"/>
              <a:ext cx="755700" cy="755700"/>
            </a:xfrm>
            <a:prstGeom prst="rect">
              <a:avLst/>
            </a:prstGeom>
          </p:spPr>
        </p:pic>
        <p:pic>
          <p:nvPicPr>
            <p:cNvPr id="25" name="Graphic 24" descr="Dump truck with solid fill">
              <a:extLst>
                <a:ext uri="{FF2B5EF4-FFF2-40B4-BE49-F238E27FC236}">
                  <a16:creationId xmlns:a16="http://schemas.microsoft.com/office/drawing/2014/main" id="{8453EBD2-E77C-5BE6-BAF0-F2ACF08B5F8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a:off x="6304189" y="1407565"/>
              <a:ext cx="878326" cy="914400"/>
            </a:xfrm>
            <a:prstGeom prst="rect">
              <a:avLst/>
            </a:prstGeom>
          </p:spPr>
        </p:pic>
      </p:grpSp>
      <p:sp>
        <p:nvSpPr>
          <p:cNvPr id="29" name="TextBox 28">
            <a:extLst>
              <a:ext uri="{FF2B5EF4-FFF2-40B4-BE49-F238E27FC236}">
                <a16:creationId xmlns:a16="http://schemas.microsoft.com/office/drawing/2014/main" id="{AC0306D1-3940-1D53-EAA5-D63A1D1C024D}"/>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dirty="0">
                <a:solidFill>
                  <a:srgbClr val="7030A0"/>
                </a:solidFill>
                <a:latin typeface="Calibri"/>
                <a:ea typeface="Tahoma" panose="020B0604030504040204" pitchFamily="34" charset="0"/>
                <a:cs typeface="Tahoma" panose="020B0604030504040204" pitchFamily="34" charset="0"/>
              </a:rPr>
              <a:t>Smart &amp; Connected Social Places Programme</a:t>
            </a:r>
            <a:endParaRPr lang="en-GB" sz="2400" dirty="0">
              <a:solidFill>
                <a:srgbClr val="4F81BD">
                  <a:lumMod val="75000"/>
                </a:srgbClr>
              </a:solidFill>
              <a:latin typeface="Calibri"/>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65021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0FE7D-1AFC-1D90-7AD8-DE52B4DE7B23}"/>
              </a:ext>
            </a:extLst>
          </p:cNvPr>
          <p:cNvSpPr/>
          <p:nvPr/>
        </p:nvSpPr>
        <p:spPr>
          <a:xfrm>
            <a:off x="0" y="0"/>
            <a:ext cx="9335515" cy="2065416"/>
          </a:xfrm>
          <a:prstGeom prst="rect">
            <a:avLst/>
          </a:prstGeom>
          <a:solidFill>
            <a:srgbClr val="9A9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Rectangle 19">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A map of the country&#10;&#10;Description automatically generated">
            <a:extLst>
              <a:ext uri="{FF2B5EF4-FFF2-40B4-BE49-F238E27FC236}">
                <a16:creationId xmlns:a16="http://schemas.microsoft.com/office/drawing/2014/main" id="{4197FFF4-1E5C-F9BA-0E92-A64EC120499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004090" cy="688419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a:extLst>
              <a:ext uri="{FF2B5EF4-FFF2-40B4-BE49-F238E27FC236}">
                <a16:creationId xmlns:a16="http://schemas.microsoft.com/office/drawing/2014/main" id="{2EE24C06-5261-FEF1-D40D-2331BC4132E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E4A55D3-3081-FE2F-8746-0D49BAA03A5D}"/>
              </a:ext>
            </a:extLst>
          </p:cNvPr>
          <p:cNvSpPr/>
          <p:nvPr/>
        </p:nvSpPr>
        <p:spPr>
          <a:xfrm>
            <a:off x="8986959" y="0"/>
            <a:ext cx="3220648" cy="6884196"/>
          </a:xfrm>
          <a:prstGeom prst="rect">
            <a:avLst/>
          </a:prstGeom>
          <a:solidFill>
            <a:srgbClr val="9A9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descr="A logo with colorful lines and text&#10;&#10;Description automatically generated">
            <a:extLst>
              <a:ext uri="{FF2B5EF4-FFF2-40B4-BE49-F238E27FC236}">
                <a16:creationId xmlns:a16="http://schemas.microsoft.com/office/drawing/2014/main" id="{DA31921F-477F-4287-EB56-73FDCA75B1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2651" y="633514"/>
            <a:ext cx="3989904" cy="4291945"/>
          </a:xfrm>
          <a:prstGeom prst="rect">
            <a:avLst/>
          </a:prstGeom>
        </p:spPr>
      </p:pic>
      <p:sp>
        <p:nvSpPr>
          <p:cNvPr id="5" name="Rectangle 4">
            <a:extLst>
              <a:ext uri="{FF2B5EF4-FFF2-40B4-BE49-F238E27FC236}">
                <a16:creationId xmlns:a16="http://schemas.microsoft.com/office/drawing/2014/main" id="{2D0911EE-2CC0-8209-4015-16D391C6516C}"/>
              </a:ext>
            </a:extLst>
          </p:cNvPr>
          <p:cNvSpPr/>
          <p:nvPr/>
        </p:nvSpPr>
        <p:spPr>
          <a:xfrm>
            <a:off x="1199072" y="1259457"/>
            <a:ext cx="2286000" cy="414049"/>
          </a:xfrm>
          <a:prstGeom prst="rect">
            <a:avLst/>
          </a:prstGeom>
          <a:solidFill>
            <a:srgbClr val="9A9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137B5D73-B26B-3A85-4A24-83F6096051BF}"/>
                  </a:ext>
                </a:extLst>
              </p14:cNvPr>
              <p14:cNvContentPartPr/>
              <p14:nvPr/>
            </p14:nvContentPartPr>
            <p14:xfrm>
              <a:off x="6159063" y="1026550"/>
              <a:ext cx="1800" cy="360"/>
            </p14:xfrm>
          </p:contentPart>
        </mc:Choice>
        <mc:Fallback xmlns="">
          <p:pic>
            <p:nvPicPr>
              <p:cNvPr id="7" name="Ink 6">
                <a:extLst>
                  <a:ext uri="{FF2B5EF4-FFF2-40B4-BE49-F238E27FC236}">
                    <a16:creationId xmlns:a16="http://schemas.microsoft.com/office/drawing/2014/main" id="{137B5D73-B26B-3A85-4A24-83F6096051BF}"/>
                  </a:ext>
                </a:extLst>
              </p:cNvPr>
              <p:cNvPicPr/>
              <p:nvPr/>
            </p:nvPicPr>
            <p:blipFill>
              <a:blip r:embed="rId6"/>
              <a:stretch>
                <a:fillRect/>
              </a:stretch>
            </p:blipFill>
            <p:spPr>
              <a:xfrm>
                <a:off x="6150063" y="1017550"/>
                <a:ext cx="19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515E7FDF-AD72-11E2-8F99-F7468434ACE7}"/>
                  </a:ext>
                </a:extLst>
              </p14:cNvPr>
              <p14:cNvContentPartPr/>
              <p14:nvPr/>
            </p14:nvContentPartPr>
            <p14:xfrm>
              <a:off x="6521583" y="965710"/>
              <a:ext cx="360" cy="360"/>
            </p14:xfrm>
          </p:contentPart>
        </mc:Choice>
        <mc:Fallback xmlns="">
          <p:pic>
            <p:nvPicPr>
              <p:cNvPr id="8" name="Ink 7">
                <a:extLst>
                  <a:ext uri="{FF2B5EF4-FFF2-40B4-BE49-F238E27FC236}">
                    <a16:creationId xmlns:a16="http://schemas.microsoft.com/office/drawing/2014/main" id="{515E7FDF-AD72-11E2-8F99-F7468434ACE7}"/>
                  </a:ext>
                </a:extLst>
              </p:cNvPr>
              <p:cNvPicPr/>
              <p:nvPr/>
            </p:nvPicPr>
            <p:blipFill>
              <a:blip r:embed="rId8"/>
              <a:stretch>
                <a:fillRect/>
              </a:stretch>
            </p:blipFill>
            <p:spPr>
              <a:xfrm>
                <a:off x="6512583" y="956710"/>
                <a:ext cx="18000" cy="18000"/>
              </a:xfrm>
              <a:prstGeom prst="rect">
                <a:avLst/>
              </a:prstGeom>
            </p:spPr>
          </p:pic>
        </mc:Fallback>
      </mc:AlternateContent>
      <p:sp>
        <p:nvSpPr>
          <p:cNvPr id="12" name="Rectangle 11">
            <a:extLst>
              <a:ext uri="{FF2B5EF4-FFF2-40B4-BE49-F238E27FC236}">
                <a16:creationId xmlns:a16="http://schemas.microsoft.com/office/drawing/2014/main" id="{D55974B0-C3E3-EC96-F05E-DD1548D82249}"/>
              </a:ext>
            </a:extLst>
          </p:cNvPr>
          <p:cNvSpPr/>
          <p:nvPr/>
        </p:nvSpPr>
        <p:spPr>
          <a:xfrm>
            <a:off x="-17131" y="8654"/>
            <a:ext cx="1093335" cy="1017177"/>
          </a:xfrm>
          <a:prstGeom prst="rect">
            <a:avLst/>
          </a:prstGeom>
          <a:solidFill>
            <a:srgbClr val="9A9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DF4B236-18E4-0421-8176-FE92CCDD18E4}"/>
              </a:ext>
            </a:extLst>
          </p:cNvPr>
          <p:cNvSpPr/>
          <p:nvPr/>
        </p:nvSpPr>
        <p:spPr>
          <a:xfrm>
            <a:off x="215861" y="953715"/>
            <a:ext cx="498331" cy="227745"/>
          </a:xfrm>
          <a:prstGeom prst="rect">
            <a:avLst/>
          </a:prstGeom>
          <a:solidFill>
            <a:srgbClr val="9A9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A8B3416-8C03-B2CB-628D-33DA9D27DB03}"/>
              </a:ext>
            </a:extLst>
          </p:cNvPr>
          <p:cNvSpPr/>
          <p:nvPr/>
        </p:nvSpPr>
        <p:spPr>
          <a:xfrm>
            <a:off x="1126651" y="1241358"/>
            <a:ext cx="217801" cy="570570"/>
          </a:xfrm>
          <a:prstGeom prst="rect">
            <a:avLst/>
          </a:prstGeom>
          <a:solidFill>
            <a:srgbClr val="9A9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271CC82-9EDB-6F29-E1FD-10F218BCDFA7}"/>
              </a:ext>
            </a:extLst>
          </p:cNvPr>
          <p:cNvSpPr/>
          <p:nvPr/>
        </p:nvSpPr>
        <p:spPr>
          <a:xfrm>
            <a:off x="81402" y="1259457"/>
            <a:ext cx="345931" cy="414049"/>
          </a:xfrm>
          <a:prstGeom prst="rect">
            <a:avLst/>
          </a:prstGeom>
          <a:solidFill>
            <a:srgbClr val="9A9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97F59D2-93E5-F855-4284-D34CF4D06D38}"/>
              </a:ext>
            </a:extLst>
          </p:cNvPr>
          <p:cNvSpPr/>
          <p:nvPr/>
        </p:nvSpPr>
        <p:spPr>
          <a:xfrm>
            <a:off x="418282" y="1140109"/>
            <a:ext cx="480390" cy="186304"/>
          </a:xfrm>
          <a:prstGeom prst="rect">
            <a:avLst/>
          </a:prstGeom>
          <a:solidFill>
            <a:srgbClr val="9A9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E162AB7-4C6F-B595-3E21-6CD8FA8E953C}"/>
              </a:ext>
            </a:extLst>
          </p:cNvPr>
          <p:cNvSpPr/>
          <p:nvPr/>
        </p:nvSpPr>
        <p:spPr>
          <a:xfrm>
            <a:off x="373217" y="1280177"/>
            <a:ext cx="480390" cy="186304"/>
          </a:xfrm>
          <a:prstGeom prst="rect">
            <a:avLst/>
          </a:prstGeom>
          <a:solidFill>
            <a:srgbClr val="9A9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39E357A-0439-86A7-6F28-4CD04D33A76B}"/>
              </a:ext>
            </a:extLst>
          </p:cNvPr>
          <p:cNvSpPr/>
          <p:nvPr/>
        </p:nvSpPr>
        <p:spPr>
          <a:xfrm>
            <a:off x="340627" y="1567699"/>
            <a:ext cx="345931" cy="183804"/>
          </a:xfrm>
          <a:prstGeom prst="rect">
            <a:avLst/>
          </a:prstGeom>
          <a:solidFill>
            <a:srgbClr val="9A9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B40AC759-DA9D-6F34-F48A-9ED4E4AF1579}"/>
              </a:ext>
            </a:extLst>
          </p:cNvPr>
          <p:cNvSpPr/>
          <p:nvPr/>
        </p:nvSpPr>
        <p:spPr>
          <a:xfrm>
            <a:off x="1047266" y="1450635"/>
            <a:ext cx="124508" cy="369306"/>
          </a:xfrm>
          <a:prstGeom prst="rect">
            <a:avLst/>
          </a:prstGeom>
          <a:solidFill>
            <a:srgbClr val="9A9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9061279-5C1D-1374-DAD4-7CD9AD7C43C1}"/>
              </a:ext>
            </a:extLst>
          </p:cNvPr>
          <p:cNvSpPr/>
          <p:nvPr/>
        </p:nvSpPr>
        <p:spPr>
          <a:xfrm>
            <a:off x="1019431" y="1680084"/>
            <a:ext cx="124508" cy="369306"/>
          </a:xfrm>
          <a:prstGeom prst="rect">
            <a:avLst/>
          </a:prstGeom>
          <a:solidFill>
            <a:srgbClr val="9A9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A893582-99B3-E12E-9A4B-9BAF34837FDE}"/>
              </a:ext>
            </a:extLst>
          </p:cNvPr>
          <p:cNvSpPr/>
          <p:nvPr/>
        </p:nvSpPr>
        <p:spPr>
          <a:xfrm>
            <a:off x="853607" y="1647241"/>
            <a:ext cx="176528" cy="183804"/>
          </a:xfrm>
          <a:prstGeom prst="rect">
            <a:avLst/>
          </a:prstGeom>
          <a:solidFill>
            <a:srgbClr val="9A9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A6A7079C-EED8-BF05-47D7-BE55F6F4D7DF}"/>
              </a:ext>
            </a:extLst>
          </p:cNvPr>
          <p:cNvSpPr/>
          <p:nvPr/>
        </p:nvSpPr>
        <p:spPr>
          <a:xfrm>
            <a:off x="940046" y="1575897"/>
            <a:ext cx="105696" cy="183804"/>
          </a:xfrm>
          <a:prstGeom prst="rect">
            <a:avLst/>
          </a:prstGeom>
          <a:solidFill>
            <a:srgbClr val="9A9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30A2021-8FD2-0F84-7E51-DDCD01B6C4E8}"/>
              </a:ext>
            </a:extLst>
          </p:cNvPr>
          <p:cNvSpPr/>
          <p:nvPr/>
        </p:nvSpPr>
        <p:spPr>
          <a:xfrm>
            <a:off x="1066078" y="470450"/>
            <a:ext cx="77861" cy="710290"/>
          </a:xfrm>
          <a:prstGeom prst="rect">
            <a:avLst/>
          </a:prstGeom>
          <a:solidFill>
            <a:srgbClr val="9A9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377D1259-98A0-2CFA-B38A-E9BCDD537F0B}"/>
              </a:ext>
            </a:extLst>
          </p:cNvPr>
          <p:cNvSpPr/>
          <p:nvPr/>
        </p:nvSpPr>
        <p:spPr>
          <a:xfrm>
            <a:off x="898672" y="331012"/>
            <a:ext cx="273102" cy="829934"/>
          </a:xfrm>
          <a:prstGeom prst="rect">
            <a:avLst/>
          </a:prstGeom>
          <a:solidFill>
            <a:srgbClr val="9A9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E2E9EFA-88AD-088F-12F1-DAEAB57157B2}"/>
              </a:ext>
            </a:extLst>
          </p:cNvPr>
          <p:cNvSpPr/>
          <p:nvPr/>
        </p:nvSpPr>
        <p:spPr>
          <a:xfrm>
            <a:off x="726593" y="1680084"/>
            <a:ext cx="98505" cy="45719"/>
          </a:xfrm>
          <a:prstGeom prst="rect">
            <a:avLst/>
          </a:prstGeom>
          <a:solidFill>
            <a:srgbClr val="5674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3193B69-6F6F-7966-F897-F530F696C021}"/>
              </a:ext>
            </a:extLst>
          </p:cNvPr>
          <p:cNvSpPr/>
          <p:nvPr/>
        </p:nvSpPr>
        <p:spPr>
          <a:xfrm>
            <a:off x="882880" y="375184"/>
            <a:ext cx="273102" cy="829934"/>
          </a:xfrm>
          <a:prstGeom prst="rect">
            <a:avLst/>
          </a:prstGeom>
          <a:solidFill>
            <a:srgbClr val="9A9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6289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8D1207-1B5D-2AFB-9BDF-5ACDE6FE32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4614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665C7B61-D073-142C-3186-C5F9B749A511}"/>
              </a:ext>
            </a:extLst>
          </p:cNvPr>
          <p:cNvGrpSpPr/>
          <p:nvPr/>
        </p:nvGrpSpPr>
        <p:grpSpPr>
          <a:xfrm>
            <a:off x="0" y="-1"/>
            <a:ext cx="12192000" cy="6858001"/>
            <a:chOff x="0" y="0"/>
            <a:chExt cx="12192000" cy="6858001"/>
          </a:xfrm>
        </p:grpSpPr>
        <p:sp>
          <p:nvSpPr>
            <p:cNvPr id="28" name="Rectangle 27">
              <a:extLst>
                <a:ext uri="{FF2B5EF4-FFF2-40B4-BE49-F238E27FC236}">
                  <a16:creationId xmlns:a16="http://schemas.microsoft.com/office/drawing/2014/main" id="{86AAAE0E-554D-AFCB-3254-EDEF0A69D637}"/>
                </a:ext>
              </a:extLst>
            </p:cNvPr>
            <p:cNvSpPr/>
            <p:nvPr/>
          </p:nvSpPr>
          <p:spPr>
            <a:xfrm>
              <a:off x="0" y="0"/>
              <a:ext cx="6096000" cy="6858000"/>
            </a:xfrm>
            <a:prstGeom prst="rect">
              <a:avLst/>
            </a:prstGeom>
            <a:solidFill>
              <a:srgbClr val="4649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9" name="Group 28">
              <a:extLst>
                <a:ext uri="{FF2B5EF4-FFF2-40B4-BE49-F238E27FC236}">
                  <a16:creationId xmlns:a16="http://schemas.microsoft.com/office/drawing/2014/main" id="{68593C75-472A-FFCE-130F-4648994DE1A0}"/>
                </a:ext>
              </a:extLst>
            </p:cNvPr>
            <p:cNvGrpSpPr/>
            <p:nvPr/>
          </p:nvGrpSpPr>
          <p:grpSpPr>
            <a:xfrm>
              <a:off x="96252" y="1"/>
              <a:ext cx="12095748" cy="6858000"/>
              <a:chOff x="96252" y="1"/>
              <a:chExt cx="12095748" cy="6858000"/>
            </a:xfrm>
          </p:grpSpPr>
          <p:pic>
            <p:nvPicPr>
              <p:cNvPr id="21" name="Picture 20">
                <a:extLst>
                  <a:ext uri="{FF2B5EF4-FFF2-40B4-BE49-F238E27FC236}">
                    <a16:creationId xmlns:a16="http://schemas.microsoft.com/office/drawing/2014/main" id="{E78E24B5-487D-3B77-9CDD-1C675A24A1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1"/>
                <a:ext cx="6096000" cy="6858000"/>
              </a:xfrm>
              <a:prstGeom prst="rect">
                <a:avLst/>
              </a:prstGeom>
            </p:spPr>
          </p:pic>
          <p:sp>
            <p:nvSpPr>
              <p:cNvPr id="8" name="TextBox 7">
                <a:extLst>
                  <a:ext uri="{FF2B5EF4-FFF2-40B4-BE49-F238E27FC236}">
                    <a16:creationId xmlns:a16="http://schemas.microsoft.com/office/drawing/2014/main" id="{D404C9C0-5A7A-9903-D234-B1A3253EF5D3}"/>
                  </a:ext>
                </a:extLst>
              </p:cNvPr>
              <p:cNvSpPr txBox="1"/>
              <p:nvPr/>
            </p:nvSpPr>
            <p:spPr>
              <a:xfrm>
                <a:off x="3858122" y="1254794"/>
                <a:ext cx="20574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90BDD9"/>
                    </a:solidFill>
                    <a:effectLst/>
                    <a:uLnTx/>
                    <a:uFillTx/>
                    <a:latin typeface="Aptos" panose="02110004020202020204"/>
                    <a:ea typeface="+mn-ea"/>
                    <a:cs typeface="+mn-cs"/>
                  </a:rPr>
                  <a:t>Six Workstreams </a:t>
                </a:r>
              </a:p>
            </p:txBody>
          </p:sp>
          <p:grpSp>
            <p:nvGrpSpPr>
              <p:cNvPr id="22" name="Group 21">
                <a:extLst>
                  <a:ext uri="{FF2B5EF4-FFF2-40B4-BE49-F238E27FC236}">
                    <a16:creationId xmlns:a16="http://schemas.microsoft.com/office/drawing/2014/main" id="{1A618EAD-A485-79CE-84CB-5F95E363F3A2}"/>
                  </a:ext>
                </a:extLst>
              </p:cNvPr>
              <p:cNvGrpSpPr/>
              <p:nvPr/>
            </p:nvGrpSpPr>
            <p:grpSpPr>
              <a:xfrm>
                <a:off x="3939279" y="1811546"/>
                <a:ext cx="1919414" cy="4787663"/>
                <a:chOff x="4261835" y="2201138"/>
                <a:chExt cx="1509278" cy="4520385"/>
              </a:xfrm>
            </p:grpSpPr>
            <p:pic>
              <p:nvPicPr>
                <p:cNvPr id="9" name="Picture 8">
                  <a:extLst>
                    <a:ext uri="{FF2B5EF4-FFF2-40B4-BE49-F238E27FC236}">
                      <a16:creationId xmlns:a16="http://schemas.microsoft.com/office/drawing/2014/main" id="{BA42FE1F-EBB6-CEF8-6F14-C632628DDC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64886" y="2201138"/>
                  <a:ext cx="1506227" cy="4520385"/>
                </a:xfrm>
                <a:prstGeom prst="rect">
                  <a:avLst/>
                </a:prstGeom>
              </p:spPr>
            </p:pic>
            <p:sp>
              <p:nvSpPr>
                <p:cNvPr id="10" name="Rectangle 9">
                  <a:extLst>
                    <a:ext uri="{FF2B5EF4-FFF2-40B4-BE49-F238E27FC236}">
                      <a16:creationId xmlns:a16="http://schemas.microsoft.com/office/drawing/2014/main" id="{75891E65-8D7D-12C0-49C7-F7C8D3B20E61}"/>
                    </a:ext>
                  </a:extLst>
                </p:cNvPr>
                <p:cNvSpPr/>
                <p:nvPr/>
              </p:nvSpPr>
              <p:spPr>
                <a:xfrm>
                  <a:off x="4261835" y="3674578"/>
                  <a:ext cx="1506227" cy="665609"/>
                </a:xfrm>
                <a:prstGeom prst="rect">
                  <a:avLst/>
                </a:prstGeom>
                <a:solidFill>
                  <a:srgbClr val="0500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539750" algn="l"/>
                    </a:tabLst>
                    <a:defRPr/>
                  </a:pPr>
                  <a:r>
                    <a:rPr kumimoji="0" lang="en-GB" sz="1800" b="1" i="0" u="none" strike="noStrike" kern="1200" cap="none" spc="0" normalizeH="0" baseline="0" noProof="0" dirty="0">
                      <a:ln>
                        <a:noFill/>
                      </a:ln>
                      <a:solidFill>
                        <a:prstClr val="white"/>
                      </a:solidFill>
                      <a:effectLst/>
                      <a:uLnTx/>
                      <a:uFillTx/>
                      <a:latin typeface="Aptos Display" panose="02110004020202020204"/>
                      <a:ea typeface="+mn-ea"/>
                      <a:cs typeface="+mn-cs"/>
                    </a:rPr>
                    <a:t>Digital </a:t>
                  </a:r>
                  <a:br>
                    <a:rPr kumimoji="0" lang="en-GB" sz="1800" b="1" i="0" u="none" strike="noStrike" kern="1200" cap="none" spc="0" normalizeH="0" baseline="0" noProof="0" dirty="0">
                      <a:ln>
                        <a:noFill/>
                      </a:ln>
                      <a:solidFill>
                        <a:prstClr val="white"/>
                      </a:solidFill>
                      <a:effectLst/>
                      <a:uLnTx/>
                      <a:uFillTx/>
                      <a:latin typeface="Aptos Display" panose="02110004020202020204"/>
                      <a:ea typeface="+mn-ea"/>
                      <a:cs typeface="+mn-cs"/>
                    </a:rPr>
                  </a:br>
                  <a:r>
                    <a:rPr kumimoji="0" lang="en-GB" sz="1800" b="1" i="0" u="none" strike="noStrike" kern="1200" cap="none" spc="0" normalizeH="0" baseline="0" noProof="0" dirty="0">
                      <a:ln>
                        <a:noFill/>
                      </a:ln>
                      <a:solidFill>
                        <a:prstClr val="white"/>
                      </a:solidFill>
                      <a:effectLst/>
                      <a:uLnTx/>
                      <a:uFillTx/>
                      <a:latin typeface="Aptos Display" panose="02110004020202020204"/>
                      <a:ea typeface="+mn-ea"/>
                      <a:cs typeface="+mn-cs"/>
                    </a:rPr>
                    <a:t>      Economy</a:t>
                  </a:r>
                </a:p>
              </p:txBody>
            </p:sp>
            <p:pic>
              <p:nvPicPr>
                <p:cNvPr id="19" name="Picture 18">
                  <a:extLst>
                    <a:ext uri="{FF2B5EF4-FFF2-40B4-BE49-F238E27FC236}">
                      <a16:creationId xmlns:a16="http://schemas.microsoft.com/office/drawing/2014/main" id="{8F379C28-671F-D0DA-5680-B547E3B645C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1746351">
                  <a:off x="4314928" y="3771954"/>
                  <a:ext cx="330885" cy="524102"/>
                </a:xfrm>
                <a:prstGeom prst="rect">
                  <a:avLst/>
                </a:prstGeom>
              </p:spPr>
            </p:pic>
          </p:grpSp>
          <p:pic>
            <p:nvPicPr>
              <p:cNvPr id="27" name="Picture 26">
                <a:extLst>
                  <a:ext uri="{FF2B5EF4-FFF2-40B4-BE49-F238E27FC236}">
                    <a16:creationId xmlns:a16="http://schemas.microsoft.com/office/drawing/2014/main" id="{90C33BAF-AE4A-9F74-F5FC-0ACAF11CDB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252" y="1"/>
                <a:ext cx="2331567" cy="2165684"/>
              </a:xfrm>
              <a:prstGeom prst="rect">
                <a:avLst/>
              </a:prstGeom>
            </p:spPr>
          </p:pic>
        </p:grpSp>
      </p:grpSp>
      <p:pic>
        <p:nvPicPr>
          <p:cNvPr id="31" name="Picture 30">
            <a:extLst>
              <a:ext uri="{FF2B5EF4-FFF2-40B4-BE49-F238E27FC236}">
                <a16:creationId xmlns:a16="http://schemas.microsoft.com/office/drawing/2014/main" id="{D2B510F5-1DBE-0FB2-AF01-B571DA41136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60096" y="1811547"/>
            <a:ext cx="1915535" cy="4787662"/>
          </a:xfrm>
          <a:prstGeom prst="rect">
            <a:avLst/>
          </a:prstGeom>
        </p:spPr>
      </p:pic>
      <p:sp>
        <p:nvSpPr>
          <p:cNvPr id="32" name="TextBox 31">
            <a:extLst>
              <a:ext uri="{FF2B5EF4-FFF2-40B4-BE49-F238E27FC236}">
                <a16:creationId xmlns:a16="http://schemas.microsoft.com/office/drawing/2014/main" id="{21CF50E6-6EE7-A798-A86B-D3315D2AF90F}"/>
              </a:ext>
            </a:extLst>
          </p:cNvPr>
          <p:cNvSpPr txBox="1"/>
          <p:nvPr/>
        </p:nvSpPr>
        <p:spPr>
          <a:xfrm>
            <a:off x="1592182" y="1226717"/>
            <a:ext cx="1993229"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90BDD9"/>
                </a:solidFill>
                <a:effectLst/>
                <a:uLnTx/>
                <a:uFillTx/>
                <a:latin typeface="Aptos" panose="02110004020202020204"/>
                <a:ea typeface="+mn-ea"/>
                <a:cs typeface="+mn-cs"/>
              </a:rPr>
              <a:t>Six Themes </a:t>
            </a:r>
          </a:p>
        </p:txBody>
      </p:sp>
      <p:pic>
        <p:nvPicPr>
          <p:cNvPr id="3" name="Picture 2" descr="A logo with colorful lines&#10;&#10;Description automatically generated">
            <a:extLst>
              <a:ext uri="{FF2B5EF4-FFF2-40B4-BE49-F238E27FC236}">
                <a16:creationId xmlns:a16="http://schemas.microsoft.com/office/drawing/2014/main" id="{7B6B8734-ED2F-0803-EC35-8DA98A0D70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1804" y="1509784"/>
            <a:ext cx="5401067" cy="4218441"/>
          </a:xfrm>
          <a:prstGeom prst="rect">
            <a:avLst/>
          </a:prstGeom>
        </p:spPr>
      </p:pic>
    </p:spTree>
    <p:extLst>
      <p:ext uri="{BB962C8B-B14F-4D97-AF65-F5344CB8AC3E}">
        <p14:creationId xmlns:p14="http://schemas.microsoft.com/office/powerpoint/2010/main" val="11790078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6DBBBE-6ACA-56F1-E97D-DCE2946C2741}"/>
              </a:ext>
            </a:extLst>
          </p:cNvPr>
          <p:cNvSpPr/>
          <p:nvPr/>
        </p:nvSpPr>
        <p:spPr>
          <a:xfrm>
            <a:off x="3279" y="-17266"/>
            <a:ext cx="12188721" cy="1568036"/>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061F83EF-F10B-5BF5-3020-3510D9073846}"/>
              </a:ext>
            </a:extLst>
          </p:cNvPr>
          <p:cNvSpPr/>
          <p:nvPr/>
        </p:nvSpPr>
        <p:spPr>
          <a:xfrm>
            <a:off x="9837209" y="1991836"/>
            <a:ext cx="2351512" cy="3347859"/>
          </a:xfrm>
          <a:custGeom>
            <a:avLst/>
            <a:gdLst>
              <a:gd name="connsiteX0" fmla="*/ 0 w 2856739"/>
              <a:gd name="connsiteY0" fmla="*/ 285674 h 4873753"/>
              <a:gd name="connsiteX1" fmla="*/ 285674 w 2856739"/>
              <a:gd name="connsiteY1" fmla="*/ 0 h 4873753"/>
              <a:gd name="connsiteX2" fmla="*/ 2571065 w 2856739"/>
              <a:gd name="connsiteY2" fmla="*/ 0 h 4873753"/>
              <a:gd name="connsiteX3" fmla="*/ 2856739 w 2856739"/>
              <a:gd name="connsiteY3" fmla="*/ 285674 h 4873753"/>
              <a:gd name="connsiteX4" fmla="*/ 2856739 w 2856739"/>
              <a:gd name="connsiteY4" fmla="*/ 4588079 h 4873753"/>
              <a:gd name="connsiteX5" fmla="*/ 2571065 w 2856739"/>
              <a:gd name="connsiteY5" fmla="*/ 4873753 h 4873753"/>
              <a:gd name="connsiteX6" fmla="*/ 285674 w 2856739"/>
              <a:gd name="connsiteY6" fmla="*/ 4873753 h 4873753"/>
              <a:gd name="connsiteX7" fmla="*/ 0 w 2856739"/>
              <a:gd name="connsiteY7" fmla="*/ 4588079 h 4873753"/>
              <a:gd name="connsiteX8" fmla="*/ 0 w 2856739"/>
              <a:gd name="connsiteY8" fmla="*/ 285674 h 487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739" h="4873753">
                <a:moveTo>
                  <a:pt x="0" y="285674"/>
                </a:moveTo>
                <a:cubicBezTo>
                  <a:pt x="0" y="127901"/>
                  <a:pt x="127901" y="0"/>
                  <a:pt x="285674" y="0"/>
                </a:cubicBezTo>
                <a:lnTo>
                  <a:pt x="2571065" y="0"/>
                </a:lnTo>
                <a:cubicBezTo>
                  <a:pt x="2728838" y="0"/>
                  <a:pt x="2856739" y="127901"/>
                  <a:pt x="2856739" y="285674"/>
                </a:cubicBezTo>
                <a:lnTo>
                  <a:pt x="2856739" y="4588079"/>
                </a:lnTo>
                <a:cubicBezTo>
                  <a:pt x="2856739" y="4745852"/>
                  <a:pt x="2728838" y="4873753"/>
                  <a:pt x="2571065" y="4873753"/>
                </a:cubicBezTo>
                <a:lnTo>
                  <a:pt x="285674" y="4873753"/>
                </a:lnTo>
                <a:cubicBezTo>
                  <a:pt x="127901" y="4873753"/>
                  <a:pt x="0" y="4745852"/>
                  <a:pt x="0" y="4588079"/>
                </a:cubicBezTo>
                <a:lnTo>
                  <a:pt x="0" y="285674"/>
                </a:lnTo>
                <a:close/>
              </a:path>
            </a:pathLst>
          </a:custGeom>
          <a:solidFill>
            <a:srgbClr val="15C0F2"/>
          </a:solidFill>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92456" tIns="900000" rIns="92456" bIns="1067207" numCol="1" spcCol="1270" anchor="t" anchorCtr="1">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Digital Inclusion</a:t>
            </a:r>
          </a:p>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Fostering Digital Inclusion for All in Ayrshire</a:t>
            </a:r>
            <a:endParaRPr kumimoji="0" lang="en-GB"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1" indent="0" algn="ctr" defTabSz="533400" rtl="0" eaLnBrk="1" fontAlgn="auto" latinLnBrk="0" hangingPunct="1">
              <a:lnSpc>
                <a:spcPct val="90000"/>
              </a:lnSpc>
              <a:spcBef>
                <a:spcPct val="0"/>
              </a:spcBef>
              <a:spcAft>
                <a:spcPct val="1500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1" indent="-171450" algn="l" defTabSz="533400" rtl="0" eaLnBrk="1" fontAlgn="auto" latinLnBrk="0" hangingPunct="1">
              <a:lnSpc>
                <a:spcPct val="90000"/>
              </a:lnSpc>
              <a:spcBef>
                <a:spcPct val="0"/>
              </a:spcBef>
              <a:spcAft>
                <a:spcPct val="15000"/>
              </a:spcAft>
              <a:buClrTx/>
              <a:buSzTx/>
              <a:buFont typeface="Wingdings" panose="05000000000000000000" pitchFamily="2" charset="2"/>
              <a:buChar char="Ø"/>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Promote digital inclusion and equity by ensuring equal access to digital technologies, reducing digital poverty, and improving well-being.</a:t>
            </a:r>
          </a:p>
          <a:p>
            <a:pPr marL="171450" marR="0" lvl="1" indent="-171450" algn="l" defTabSz="533400" rtl="0" eaLnBrk="1" fontAlgn="auto" latinLnBrk="0" hangingPunct="1">
              <a:lnSpc>
                <a:spcPct val="90000"/>
              </a:lnSpc>
              <a:spcBef>
                <a:spcPct val="0"/>
              </a:spcBef>
              <a:spcAft>
                <a:spcPct val="15000"/>
              </a:spcAft>
              <a:buClrTx/>
              <a:buSzTx/>
              <a:buFont typeface="Wingdings" panose="05000000000000000000" pitchFamily="2" charset="2"/>
              <a:buChar char="Ø"/>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a:p>
            <a:pPr marL="171450" marR="0" lvl="1" indent="-171450" algn="l" defTabSz="533400" rtl="0" eaLnBrk="1" fontAlgn="auto" latinLnBrk="0" hangingPunct="1">
              <a:lnSpc>
                <a:spcPct val="90000"/>
              </a:lnSpc>
              <a:spcBef>
                <a:spcPct val="0"/>
              </a:spcBef>
              <a:spcAft>
                <a:spcPct val="15000"/>
              </a:spcAft>
              <a:buClrTx/>
              <a:buSzTx/>
              <a:buFont typeface="Wingdings" panose="05000000000000000000" pitchFamily="2" charset="2"/>
              <a:buChar char="q"/>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a:p>
            <a:pPr marL="171450" marR="0" lvl="1" indent="-171450" algn="l" defTabSz="533400" rtl="0" eaLnBrk="1" fontAlgn="auto" latinLnBrk="0" hangingPunct="1">
              <a:lnSpc>
                <a:spcPct val="90000"/>
              </a:lnSpc>
              <a:spcBef>
                <a:spcPct val="0"/>
              </a:spcBef>
              <a:spcAft>
                <a:spcPct val="15000"/>
              </a:spcAft>
              <a:buClrTx/>
              <a:buSzTx/>
              <a:buFont typeface="Wingdings" panose="05000000000000000000" pitchFamily="2" charset="2"/>
              <a:buChar char="q"/>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B0E12131-9A31-5931-C425-FB8C98A6C843}"/>
              </a:ext>
            </a:extLst>
          </p:cNvPr>
          <p:cNvSpPr/>
          <p:nvPr/>
        </p:nvSpPr>
        <p:spPr>
          <a:xfrm>
            <a:off x="4973423" y="1953091"/>
            <a:ext cx="2361519" cy="3349788"/>
          </a:xfrm>
          <a:custGeom>
            <a:avLst/>
            <a:gdLst>
              <a:gd name="connsiteX0" fmla="*/ 0 w 2856739"/>
              <a:gd name="connsiteY0" fmla="*/ 285674 h 4873753"/>
              <a:gd name="connsiteX1" fmla="*/ 285674 w 2856739"/>
              <a:gd name="connsiteY1" fmla="*/ 0 h 4873753"/>
              <a:gd name="connsiteX2" fmla="*/ 2571065 w 2856739"/>
              <a:gd name="connsiteY2" fmla="*/ 0 h 4873753"/>
              <a:gd name="connsiteX3" fmla="*/ 2856739 w 2856739"/>
              <a:gd name="connsiteY3" fmla="*/ 285674 h 4873753"/>
              <a:gd name="connsiteX4" fmla="*/ 2856739 w 2856739"/>
              <a:gd name="connsiteY4" fmla="*/ 4588079 h 4873753"/>
              <a:gd name="connsiteX5" fmla="*/ 2571065 w 2856739"/>
              <a:gd name="connsiteY5" fmla="*/ 4873753 h 4873753"/>
              <a:gd name="connsiteX6" fmla="*/ 285674 w 2856739"/>
              <a:gd name="connsiteY6" fmla="*/ 4873753 h 4873753"/>
              <a:gd name="connsiteX7" fmla="*/ 0 w 2856739"/>
              <a:gd name="connsiteY7" fmla="*/ 4588079 h 4873753"/>
              <a:gd name="connsiteX8" fmla="*/ 0 w 2856739"/>
              <a:gd name="connsiteY8" fmla="*/ 285674 h 487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739" h="4873753">
                <a:moveTo>
                  <a:pt x="0" y="285674"/>
                </a:moveTo>
                <a:cubicBezTo>
                  <a:pt x="0" y="127901"/>
                  <a:pt x="127901" y="0"/>
                  <a:pt x="285674" y="0"/>
                </a:cubicBezTo>
                <a:lnTo>
                  <a:pt x="2571065" y="0"/>
                </a:lnTo>
                <a:cubicBezTo>
                  <a:pt x="2728838" y="0"/>
                  <a:pt x="2856739" y="127901"/>
                  <a:pt x="2856739" y="285674"/>
                </a:cubicBezTo>
                <a:lnTo>
                  <a:pt x="2856739" y="4588079"/>
                </a:lnTo>
                <a:cubicBezTo>
                  <a:pt x="2856739" y="4745852"/>
                  <a:pt x="2728838" y="4873753"/>
                  <a:pt x="2571065" y="4873753"/>
                </a:cubicBezTo>
                <a:lnTo>
                  <a:pt x="285674" y="4873753"/>
                </a:lnTo>
                <a:cubicBezTo>
                  <a:pt x="127901" y="4873753"/>
                  <a:pt x="0" y="4745852"/>
                  <a:pt x="0" y="4588079"/>
                </a:cubicBezTo>
                <a:lnTo>
                  <a:pt x="0" y="285674"/>
                </a:lnTo>
                <a:close/>
              </a:path>
            </a:pathLst>
          </a:custGeom>
          <a:solidFill>
            <a:srgbClr val="FE72C5"/>
          </a:solidFill>
        </p:spPr>
        <p:style>
          <a:lnRef idx="2">
            <a:schemeClr val="lt1">
              <a:hueOff val="0"/>
              <a:satOff val="0"/>
              <a:lumOff val="0"/>
              <a:alphaOff val="0"/>
            </a:schemeClr>
          </a:lnRef>
          <a:fillRef idx="1">
            <a:schemeClr val="accent5">
              <a:hueOff val="-4902230"/>
              <a:satOff val="-6819"/>
              <a:lumOff val="-2615"/>
              <a:alphaOff val="0"/>
            </a:schemeClr>
          </a:fillRef>
          <a:effectRef idx="0">
            <a:schemeClr val="accent5">
              <a:hueOff val="-4902230"/>
              <a:satOff val="-6819"/>
              <a:lumOff val="-2615"/>
              <a:alphaOff val="0"/>
            </a:schemeClr>
          </a:effectRef>
          <a:fontRef idx="minor">
            <a:schemeClr val="lt1"/>
          </a:fontRef>
        </p:style>
        <p:txBody>
          <a:bodyPr spcFirstLastPara="0" vert="horz" wrap="square" lIns="92456" tIns="900000" rIns="92456" bIns="1067207" numCol="1" spcCol="1270" anchor="t" anchorCtr="1">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Digital Innovation</a:t>
            </a:r>
          </a:p>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Fuelling Digital Innovation and productivity in Ayrshire</a:t>
            </a:r>
          </a:p>
          <a:p>
            <a:pPr marL="171450" marR="0" lvl="1" indent="-171450" algn="l" defTabSz="533400" rtl="0" eaLnBrk="1" fontAlgn="auto" latinLnBrk="0" hangingPunct="1">
              <a:lnSpc>
                <a:spcPct val="90000"/>
              </a:lnSpc>
              <a:spcBef>
                <a:spcPct val="0"/>
              </a:spcBef>
              <a:spcAft>
                <a:spcPct val="15000"/>
              </a:spcAft>
              <a:buClrTx/>
              <a:buSzTx/>
              <a:buFont typeface="Wingdings" panose="05000000000000000000" pitchFamily="2" charset="2"/>
              <a:buChar char="Ø"/>
              <a:tabLst/>
              <a:defRPr/>
            </a:pPr>
            <a:endParaRPr kumimoji="0" lang="en-GB" sz="105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1" indent="-171450" algn="l" defTabSz="533400" rtl="0" eaLnBrk="1" fontAlgn="auto" latinLnBrk="0" hangingPunct="1">
              <a:lnSpc>
                <a:spcPct val="90000"/>
              </a:lnSpc>
              <a:spcBef>
                <a:spcPct val="0"/>
              </a:spcBef>
              <a:spcAft>
                <a:spcPct val="15000"/>
              </a:spcAft>
              <a:buClrTx/>
              <a:buSzTx/>
              <a:buFont typeface="Wingdings" panose="05000000000000000000" pitchFamily="2" charset="2"/>
              <a:buChar char="Ø"/>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Cultivate a culture of innovation, research, and digital adoption to drive economic growth, productivity, and sustainability.</a:t>
            </a:r>
          </a:p>
        </p:txBody>
      </p:sp>
      <p:sp>
        <p:nvSpPr>
          <p:cNvPr id="3" name="Freeform: Shape 2">
            <a:extLst>
              <a:ext uri="{FF2B5EF4-FFF2-40B4-BE49-F238E27FC236}">
                <a16:creationId xmlns:a16="http://schemas.microsoft.com/office/drawing/2014/main" id="{35C5E5C5-909E-39D5-2229-49D9571580CA}"/>
              </a:ext>
            </a:extLst>
          </p:cNvPr>
          <p:cNvSpPr/>
          <p:nvPr/>
        </p:nvSpPr>
        <p:spPr>
          <a:xfrm>
            <a:off x="139485" y="1966005"/>
            <a:ext cx="2361519" cy="3347860"/>
          </a:xfrm>
          <a:custGeom>
            <a:avLst/>
            <a:gdLst>
              <a:gd name="connsiteX0" fmla="*/ 0 w 2856739"/>
              <a:gd name="connsiteY0" fmla="*/ 285674 h 4873753"/>
              <a:gd name="connsiteX1" fmla="*/ 285674 w 2856739"/>
              <a:gd name="connsiteY1" fmla="*/ 0 h 4873753"/>
              <a:gd name="connsiteX2" fmla="*/ 2571065 w 2856739"/>
              <a:gd name="connsiteY2" fmla="*/ 0 h 4873753"/>
              <a:gd name="connsiteX3" fmla="*/ 2856739 w 2856739"/>
              <a:gd name="connsiteY3" fmla="*/ 285674 h 4873753"/>
              <a:gd name="connsiteX4" fmla="*/ 2856739 w 2856739"/>
              <a:gd name="connsiteY4" fmla="*/ 4588079 h 4873753"/>
              <a:gd name="connsiteX5" fmla="*/ 2571065 w 2856739"/>
              <a:gd name="connsiteY5" fmla="*/ 4873753 h 4873753"/>
              <a:gd name="connsiteX6" fmla="*/ 285674 w 2856739"/>
              <a:gd name="connsiteY6" fmla="*/ 4873753 h 4873753"/>
              <a:gd name="connsiteX7" fmla="*/ 0 w 2856739"/>
              <a:gd name="connsiteY7" fmla="*/ 4588079 h 4873753"/>
              <a:gd name="connsiteX8" fmla="*/ 0 w 2856739"/>
              <a:gd name="connsiteY8" fmla="*/ 285674 h 487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739" h="4873753">
                <a:moveTo>
                  <a:pt x="0" y="285674"/>
                </a:moveTo>
                <a:cubicBezTo>
                  <a:pt x="0" y="127901"/>
                  <a:pt x="127901" y="0"/>
                  <a:pt x="285674" y="0"/>
                </a:cubicBezTo>
                <a:lnTo>
                  <a:pt x="2571065" y="0"/>
                </a:lnTo>
                <a:cubicBezTo>
                  <a:pt x="2728838" y="0"/>
                  <a:pt x="2856739" y="127901"/>
                  <a:pt x="2856739" y="285674"/>
                </a:cubicBezTo>
                <a:lnTo>
                  <a:pt x="2856739" y="4588079"/>
                </a:lnTo>
                <a:cubicBezTo>
                  <a:pt x="2856739" y="4745852"/>
                  <a:pt x="2728838" y="4873753"/>
                  <a:pt x="2571065" y="4873753"/>
                </a:cubicBezTo>
                <a:lnTo>
                  <a:pt x="285674" y="4873753"/>
                </a:lnTo>
                <a:cubicBezTo>
                  <a:pt x="127901" y="4873753"/>
                  <a:pt x="0" y="4745852"/>
                  <a:pt x="0" y="4588079"/>
                </a:cubicBezTo>
                <a:lnTo>
                  <a:pt x="0" y="285674"/>
                </a:lnTo>
                <a:close/>
              </a:path>
            </a:pathLst>
          </a:custGeom>
          <a:solidFill>
            <a:srgbClr val="9CDCF8"/>
          </a:solidFill>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92456" tIns="900000" rIns="92456" bIns="1067207" numCol="1" spcCol="1270" anchor="t" anchorCtr="1">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Digital Infrastructure</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Advancing Ayrshire's Digital Infrastructure </a:t>
            </a:r>
          </a:p>
          <a:p>
            <a:pPr marL="0" marR="0" lvl="1" indent="0" algn="ctr" defTabSz="533400" rtl="0" eaLnBrk="1" fontAlgn="auto" latinLnBrk="0" hangingPunct="1">
              <a:lnSpc>
                <a:spcPct val="90000"/>
              </a:lnSpc>
              <a:spcBef>
                <a:spcPct val="0"/>
              </a:spcBef>
              <a:spcAft>
                <a:spcPct val="1500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1" indent="-171450" algn="l" defTabSz="533400" rtl="0" eaLnBrk="1" fontAlgn="auto" latinLnBrk="0" hangingPunct="1">
              <a:lnSpc>
                <a:spcPct val="90000"/>
              </a:lnSpc>
              <a:spcBef>
                <a:spcPct val="0"/>
              </a:spcBef>
              <a:spcAft>
                <a:spcPct val="15000"/>
              </a:spcAft>
              <a:buClrTx/>
              <a:buSzTx/>
              <a:buFont typeface="Wingdings" panose="05000000000000000000" pitchFamily="2" charset="2"/>
              <a:buChar char="Ø"/>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Develop a robust digital infrastructure to enhance connectivity, attract investment, and position the region as a leading digital hub.</a:t>
            </a:r>
          </a:p>
        </p:txBody>
      </p:sp>
      <p:sp>
        <p:nvSpPr>
          <p:cNvPr id="4" name="Freeform: Shape 3">
            <a:extLst>
              <a:ext uri="{FF2B5EF4-FFF2-40B4-BE49-F238E27FC236}">
                <a16:creationId xmlns:a16="http://schemas.microsoft.com/office/drawing/2014/main" id="{DC8ADE03-FEC3-27FE-B451-19704373B348}"/>
              </a:ext>
            </a:extLst>
          </p:cNvPr>
          <p:cNvSpPr/>
          <p:nvPr/>
        </p:nvSpPr>
        <p:spPr>
          <a:xfrm>
            <a:off x="2557436" y="1940175"/>
            <a:ext cx="2361519" cy="3349789"/>
          </a:xfrm>
          <a:custGeom>
            <a:avLst/>
            <a:gdLst>
              <a:gd name="connsiteX0" fmla="*/ 0 w 2856739"/>
              <a:gd name="connsiteY0" fmla="*/ 285674 h 4873753"/>
              <a:gd name="connsiteX1" fmla="*/ 285674 w 2856739"/>
              <a:gd name="connsiteY1" fmla="*/ 0 h 4873753"/>
              <a:gd name="connsiteX2" fmla="*/ 2571065 w 2856739"/>
              <a:gd name="connsiteY2" fmla="*/ 0 h 4873753"/>
              <a:gd name="connsiteX3" fmla="*/ 2856739 w 2856739"/>
              <a:gd name="connsiteY3" fmla="*/ 285674 h 4873753"/>
              <a:gd name="connsiteX4" fmla="*/ 2856739 w 2856739"/>
              <a:gd name="connsiteY4" fmla="*/ 4588079 h 4873753"/>
              <a:gd name="connsiteX5" fmla="*/ 2571065 w 2856739"/>
              <a:gd name="connsiteY5" fmla="*/ 4873753 h 4873753"/>
              <a:gd name="connsiteX6" fmla="*/ 285674 w 2856739"/>
              <a:gd name="connsiteY6" fmla="*/ 4873753 h 4873753"/>
              <a:gd name="connsiteX7" fmla="*/ 0 w 2856739"/>
              <a:gd name="connsiteY7" fmla="*/ 4588079 h 4873753"/>
              <a:gd name="connsiteX8" fmla="*/ 0 w 2856739"/>
              <a:gd name="connsiteY8" fmla="*/ 285674 h 487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739" h="4873753">
                <a:moveTo>
                  <a:pt x="0" y="285674"/>
                </a:moveTo>
                <a:cubicBezTo>
                  <a:pt x="0" y="127901"/>
                  <a:pt x="127901" y="0"/>
                  <a:pt x="285674" y="0"/>
                </a:cubicBezTo>
                <a:lnTo>
                  <a:pt x="2571065" y="0"/>
                </a:lnTo>
                <a:cubicBezTo>
                  <a:pt x="2728838" y="0"/>
                  <a:pt x="2856739" y="127901"/>
                  <a:pt x="2856739" y="285674"/>
                </a:cubicBezTo>
                <a:lnTo>
                  <a:pt x="2856739" y="4588079"/>
                </a:lnTo>
                <a:cubicBezTo>
                  <a:pt x="2856739" y="4745852"/>
                  <a:pt x="2728838" y="4873753"/>
                  <a:pt x="2571065" y="4873753"/>
                </a:cubicBezTo>
                <a:lnTo>
                  <a:pt x="285674" y="4873753"/>
                </a:lnTo>
                <a:cubicBezTo>
                  <a:pt x="127901" y="4873753"/>
                  <a:pt x="0" y="4745852"/>
                  <a:pt x="0" y="4588079"/>
                </a:cubicBezTo>
                <a:lnTo>
                  <a:pt x="0" y="285674"/>
                </a:lnTo>
                <a:close/>
              </a:path>
            </a:pathLst>
          </a:custGeom>
          <a:solidFill>
            <a:srgbClr val="B1B271"/>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5344" tIns="900000" rIns="85344" bIns="1060095" numCol="1" spcCol="1270" anchor="t" anchorCtr="1">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Digital Connectivity</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Seamless Digital Connectivity in Ayrshire</a:t>
            </a:r>
            <a:endParaRPr kumimoji="0" lang="en-GB" sz="1400" b="1"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1" indent="0" algn="ctr" defTabSz="533400" rtl="0" eaLnBrk="1" fontAlgn="auto" latinLnBrk="0" hangingPunct="1">
              <a:lnSpc>
                <a:spcPct val="90000"/>
              </a:lnSpc>
              <a:spcBef>
                <a:spcPct val="0"/>
              </a:spcBef>
              <a:spcAft>
                <a:spcPct val="15000"/>
              </a:spcAft>
              <a:buClrTx/>
              <a:buSzTx/>
              <a:buFontTx/>
              <a:buNone/>
              <a:tabLst/>
              <a:defRPr/>
            </a:pPr>
            <a:endParaRPr kumimoji="0" lang="en-GB" sz="1050" b="1" i="0" u="sng" strike="noStrike" kern="1200" cap="none" spc="0" normalizeH="0" baseline="0" noProof="0">
              <a:ln>
                <a:noFill/>
              </a:ln>
              <a:solidFill>
                <a:prstClr val="black"/>
              </a:solidFill>
              <a:effectLst/>
              <a:uLnTx/>
              <a:uFillTx/>
              <a:latin typeface="Calibri" panose="020F0502020204030204"/>
              <a:ea typeface="+mn-ea"/>
              <a:cs typeface="+mn-cs"/>
            </a:endParaRPr>
          </a:p>
          <a:p>
            <a:pPr marL="171450" marR="0" lvl="1" indent="-171450" algn="l" defTabSz="533400" rtl="0" eaLnBrk="1" fontAlgn="auto" latinLnBrk="0" hangingPunct="1">
              <a:lnSpc>
                <a:spcPct val="90000"/>
              </a:lnSpc>
              <a:spcBef>
                <a:spcPct val="0"/>
              </a:spcBef>
              <a:spcAft>
                <a:spcPct val="15000"/>
              </a:spcAft>
              <a:buClrTx/>
              <a:buSzTx/>
              <a:buFont typeface="Wingdings" panose="05000000000000000000" pitchFamily="2" charset="2"/>
              <a:buChar char="Ø"/>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Ensure reliable and high-speed internet access, including 5G technology for businesses, residents, and public services, driving economic growth and fostering digital innovation.</a:t>
            </a:r>
          </a:p>
          <a:p>
            <a:pPr marL="171450" marR="0" lvl="1" indent="-171450" algn="l" defTabSz="533400" rtl="0" eaLnBrk="1" fontAlgn="auto" latinLnBrk="0" hangingPunct="1">
              <a:lnSpc>
                <a:spcPct val="90000"/>
              </a:lnSpc>
              <a:spcBef>
                <a:spcPct val="0"/>
              </a:spcBef>
              <a:spcAft>
                <a:spcPct val="15000"/>
              </a:spcAft>
              <a:buClrTx/>
              <a:buSzTx/>
              <a:buFont typeface="Courier New" panose="02070309020205020404" pitchFamily="49" charset="0"/>
              <a:buChar char="o"/>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229D98A4-21DB-4A28-9D3D-3C4B5811D860}"/>
              </a:ext>
            </a:extLst>
          </p:cNvPr>
          <p:cNvSpPr/>
          <p:nvPr/>
        </p:nvSpPr>
        <p:spPr>
          <a:xfrm>
            <a:off x="7443310" y="1967935"/>
            <a:ext cx="2361519" cy="3347859"/>
          </a:xfrm>
          <a:custGeom>
            <a:avLst/>
            <a:gdLst>
              <a:gd name="connsiteX0" fmla="*/ 0 w 2856739"/>
              <a:gd name="connsiteY0" fmla="*/ 285674 h 4873753"/>
              <a:gd name="connsiteX1" fmla="*/ 285674 w 2856739"/>
              <a:gd name="connsiteY1" fmla="*/ 0 h 4873753"/>
              <a:gd name="connsiteX2" fmla="*/ 2571065 w 2856739"/>
              <a:gd name="connsiteY2" fmla="*/ 0 h 4873753"/>
              <a:gd name="connsiteX3" fmla="*/ 2856739 w 2856739"/>
              <a:gd name="connsiteY3" fmla="*/ 285674 h 4873753"/>
              <a:gd name="connsiteX4" fmla="*/ 2856739 w 2856739"/>
              <a:gd name="connsiteY4" fmla="*/ 4588079 h 4873753"/>
              <a:gd name="connsiteX5" fmla="*/ 2571065 w 2856739"/>
              <a:gd name="connsiteY5" fmla="*/ 4873753 h 4873753"/>
              <a:gd name="connsiteX6" fmla="*/ 285674 w 2856739"/>
              <a:gd name="connsiteY6" fmla="*/ 4873753 h 4873753"/>
              <a:gd name="connsiteX7" fmla="*/ 0 w 2856739"/>
              <a:gd name="connsiteY7" fmla="*/ 4588079 h 4873753"/>
              <a:gd name="connsiteX8" fmla="*/ 0 w 2856739"/>
              <a:gd name="connsiteY8" fmla="*/ 285674 h 487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739" h="4873753">
                <a:moveTo>
                  <a:pt x="0" y="285674"/>
                </a:moveTo>
                <a:cubicBezTo>
                  <a:pt x="0" y="127901"/>
                  <a:pt x="127901" y="0"/>
                  <a:pt x="285674" y="0"/>
                </a:cubicBezTo>
                <a:lnTo>
                  <a:pt x="2571065" y="0"/>
                </a:lnTo>
                <a:cubicBezTo>
                  <a:pt x="2728838" y="0"/>
                  <a:pt x="2856739" y="127901"/>
                  <a:pt x="2856739" y="285674"/>
                </a:cubicBezTo>
                <a:lnTo>
                  <a:pt x="2856739" y="4588079"/>
                </a:lnTo>
                <a:cubicBezTo>
                  <a:pt x="2856739" y="4745852"/>
                  <a:pt x="2728838" y="4873753"/>
                  <a:pt x="2571065" y="4873753"/>
                </a:cubicBezTo>
                <a:lnTo>
                  <a:pt x="285674" y="4873753"/>
                </a:lnTo>
                <a:cubicBezTo>
                  <a:pt x="127901" y="4873753"/>
                  <a:pt x="0" y="4745852"/>
                  <a:pt x="0" y="4588079"/>
                </a:cubicBezTo>
                <a:lnTo>
                  <a:pt x="0" y="285674"/>
                </a:lnTo>
                <a:close/>
              </a:path>
            </a:pathLst>
          </a:custGeom>
          <a:solidFill>
            <a:srgbClr val="00AB4D"/>
          </a:solidFill>
        </p:spPr>
        <p:style>
          <a:lnRef idx="2">
            <a:schemeClr val="lt1">
              <a:hueOff val="0"/>
              <a:satOff val="0"/>
              <a:lumOff val="0"/>
              <a:alphaOff val="0"/>
            </a:schemeClr>
          </a:lnRef>
          <a:fillRef idx="1">
            <a:schemeClr val="accent5">
              <a:hueOff val="-2451115"/>
              <a:satOff val="-3409"/>
              <a:lumOff val="-1307"/>
              <a:alphaOff val="0"/>
            </a:schemeClr>
          </a:fillRef>
          <a:effectRef idx="0">
            <a:schemeClr val="accent5">
              <a:hueOff val="-2451115"/>
              <a:satOff val="-3409"/>
              <a:lumOff val="-1307"/>
              <a:alphaOff val="0"/>
            </a:schemeClr>
          </a:effectRef>
          <a:fontRef idx="minor">
            <a:schemeClr val="lt1"/>
          </a:fontRef>
        </p:style>
        <p:txBody>
          <a:bodyPr spcFirstLastPara="0" vert="horz" wrap="square" lIns="92456" tIns="900000" rIns="92456" bIns="1067207" numCol="1" spcCol="1270" anchor="t" anchorCtr="1">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Digital Skills</a:t>
            </a:r>
          </a:p>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Building a Skilled Digital Workforce in Ayrshire</a:t>
            </a:r>
            <a:endParaRPr kumimoji="0" lang="en-GB"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1" indent="0" algn="ctr" defTabSz="533400" rtl="0" eaLnBrk="1" fontAlgn="auto" latinLnBrk="0" hangingPunct="1">
              <a:lnSpc>
                <a:spcPct val="90000"/>
              </a:lnSpc>
              <a:spcBef>
                <a:spcPct val="0"/>
              </a:spcBef>
              <a:spcAft>
                <a:spcPct val="15000"/>
              </a:spcAft>
              <a:buClrTx/>
              <a:buSzTx/>
              <a:buFontTx/>
              <a:buNone/>
              <a:tabLst/>
              <a:defRPr/>
            </a:pPr>
            <a:endParaRPr kumimoji="0" lang="en-GB" sz="1050" b="1" i="0" u="sng" strike="noStrike" kern="1200" cap="none" spc="0" normalizeH="0" baseline="0" noProof="0">
              <a:ln>
                <a:noFill/>
              </a:ln>
              <a:solidFill>
                <a:prstClr val="black"/>
              </a:solidFill>
              <a:effectLst/>
              <a:uLnTx/>
              <a:uFillTx/>
              <a:latin typeface="Calibri" panose="020F0502020204030204"/>
              <a:ea typeface="+mn-ea"/>
              <a:cs typeface="+mn-cs"/>
            </a:endParaRPr>
          </a:p>
          <a:p>
            <a:pPr marL="171450" marR="0" lvl="1" indent="-171450" algn="l" defTabSz="533400" rtl="0" eaLnBrk="1" fontAlgn="auto" latinLnBrk="0" hangingPunct="1">
              <a:lnSpc>
                <a:spcPct val="90000"/>
              </a:lnSpc>
              <a:spcBef>
                <a:spcPct val="0"/>
              </a:spcBef>
              <a:spcAft>
                <a:spcPct val="15000"/>
              </a:spcAft>
              <a:buClrTx/>
              <a:buSzTx/>
              <a:buFont typeface="Wingdings" panose="05000000000000000000" pitchFamily="2" charset="2"/>
              <a:buChar char="Ø"/>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Equip individuals and businesses with the necessary digital skills and capabilities to thrive in the digital economy.</a:t>
            </a: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GB" sz="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C470194-555D-DF4C-867F-39FFE26DF7AF}"/>
              </a:ext>
            </a:extLst>
          </p:cNvPr>
          <p:cNvSpPr/>
          <p:nvPr/>
        </p:nvSpPr>
        <p:spPr>
          <a:xfrm>
            <a:off x="0" y="614268"/>
            <a:ext cx="10386635" cy="6876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7E6E6">
                  <a:lumMod val="90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86E7C56-90DC-D0AA-AF33-60B25E5FD2D3}"/>
              </a:ext>
            </a:extLst>
          </p:cNvPr>
          <p:cNvSpPr txBox="1"/>
          <p:nvPr/>
        </p:nvSpPr>
        <p:spPr>
          <a:xfrm>
            <a:off x="3319795" y="76302"/>
            <a:ext cx="5015214" cy="46166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Ayrshire Digital Economy Framework</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pic>
        <p:nvPicPr>
          <p:cNvPr id="2" name="Picture 1">
            <a:extLst>
              <a:ext uri="{FF2B5EF4-FFF2-40B4-BE49-F238E27FC236}">
                <a16:creationId xmlns:a16="http://schemas.microsoft.com/office/drawing/2014/main" id="{111DA36E-4650-96B9-59B9-438A0A34E214}"/>
              </a:ext>
            </a:extLst>
          </p:cNvPr>
          <p:cNvPicPr>
            <a:picLocks noChangeAspect="1"/>
          </p:cNvPicPr>
          <p:nvPr/>
        </p:nvPicPr>
        <p:blipFill>
          <a:blip r:embed="rId3"/>
          <a:stretch>
            <a:fillRect/>
          </a:stretch>
        </p:blipFill>
        <p:spPr>
          <a:xfrm>
            <a:off x="2146338" y="1669170"/>
            <a:ext cx="676785" cy="572191"/>
          </a:xfrm>
          <a:prstGeom prst="rect">
            <a:avLst/>
          </a:prstGeom>
        </p:spPr>
      </p:pic>
      <p:sp>
        <p:nvSpPr>
          <p:cNvPr id="7" name="Arrow: Left-Right 6">
            <a:extLst>
              <a:ext uri="{FF2B5EF4-FFF2-40B4-BE49-F238E27FC236}">
                <a16:creationId xmlns:a16="http://schemas.microsoft.com/office/drawing/2014/main" id="{2A196AD7-1285-D619-61DA-9DC042E11A0F}"/>
              </a:ext>
            </a:extLst>
          </p:cNvPr>
          <p:cNvSpPr/>
          <p:nvPr/>
        </p:nvSpPr>
        <p:spPr>
          <a:xfrm>
            <a:off x="226870" y="5479357"/>
            <a:ext cx="11858738" cy="1125642"/>
          </a:xfrm>
          <a:prstGeom prst="leftRightArrow">
            <a:avLst>
              <a:gd name="adj1" fmla="val 52110"/>
              <a:gd name="adj2" fmla="val 50717"/>
            </a:avLst>
          </a:prstGeom>
          <a:solidFill>
            <a:srgbClr val="ED028C"/>
          </a:solidFill>
        </p:spPr>
        <p:style>
          <a:lnRef idx="0">
            <a:schemeClr val="accent2"/>
          </a:lnRef>
          <a:fillRef idx="3">
            <a:schemeClr val="accent2"/>
          </a:fillRef>
          <a:effectRef idx="3">
            <a:schemeClr val="accent2"/>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Three cross-cutting themes: </a:t>
            </a:r>
            <a:r>
              <a:rPr kumimoji="0" lang="en-GB" sz="16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Empowering digital champions, leveraging data-driven decision-making, and embracing sustainability for a thriving and inclusive digital economy in Ayrshire. </a:t>
            </a: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5A826A7E-A22A-047B-395C-EFAE1DEF2EBA}"/>
              </a:ext>
            </a:extLst>
          </p:cNvPr>
          <p:cNvPicPr>
            <a:picLocks noChangeAspect="1"/>
          </p:cNvPicPr>
          <p:nvPr/>
        </p:nvPicPr>
        <p:blipFill>
          <a:blip r:embed="rId3"/>
          <a:stretch>
            <a:fillRect/>
          </a:stretch>
        </p:blipFill>
        <p:spPr>
          <a:xfrm>
            <a:off x="4625907" y="2147034"/>
            <a:ext cx="676785" cy="572191"/>
          </a:xfrm>
          <a:prstGeom prst="rect">
            <a:avLst/>
          </a:prstGeom>
        </p:spPr>
      </p:pic>
      <p:pic>
        <p:nvPicPr>
          <p:cNvPr id="15" name="Picture 14">
            <a:extLst>
              <a:ext uri="{FF2B5EF4-FFF2-40B4-BE49-F238E27FC236}">
                <a16:creationId xmlns:a16="http://schemas.microsoft.com/office/drawing/2014/main" id="{6EB8894A-F302-9D74-06B2-18E40EFF0659}"/>
              </a:ext>
            </a:extLst>
          </p:cNvPr>
          <p:cNvPicPr>
            <a:picLocks noChangeAspect="1"/>
          </p:cNvPicPr>
          <p:nvPr/>
        </p:nvPicPr>
        <p:blipFill>
          <a:blip r:embed="rId3"/>
          <a:stretch>
            <a:fillRect/>
          </a:stretch>
        </p:blipFill>
        <p:spPr>
          <a:xfrm>
            <a:off x="7105476" y="2276187"/>
            <a:ext cx="676785" cy="572191"/>
          </a:xfrm>
          <a:prstGeom prst="rect">
            <a:avLst/>
          </a:prstGeom>
        </p:spPr>
      </p:pic>
      <p:pic>
        <p:nvPicPr>
          <p:cNvPr id="16" name="Picture 15">
            <a:extLst>
              <a:ext uri="{FF2B5EF4-FFF2-40B4-BE49-F238E27FC236}">
                <a16:creationId xmlns:a16="http://schemas.microsoft.com/office/drawing/2014/main" id="{9D90FDDB-03E2-429E-500C-D5B0FFE3156B}"/>
              </a:ext>
            </a:extLst>
          </p:cNvPr>
          <p:cNvPicPr>
            <a:picLocks noChangeAspect="1"/>
          </p:cNvPicPr>
          <p:nvPr/>
        </p:nvPicPr>
        <p:blipFill>
          <a:blip r:embed="rId3"/>
          <a:stretch>
            <a:fillRect/>
          </a:stretch>
        </p:blipFill>
        <p:spPr>
          <a:xfrm>
            <a:off x="9585045" y="2250356"/>
            <a:ext cx="676785" cy="572191"/>
          </a:xfrm>
          <a:prstGeom prst="rect">
            <a:avLst/>
          </a:prstGeom>
        </p:spPr>
      </p:pic>
      <p:sp>
        <p:nvSpPr>
          <p:cNvPr id="5" name="TextBox 4">
            <a:extLst>
              <a:ext uri="{FF2B5EF4-FFF2-40B4-BE49-F238E27FC236}">
                <a16:creationId xmlns:a16="http://schemas.microsoft.com/office/drawing/2014/main" id="{850CF74E-1B9B-F169-7294-628BA95A359D}"/>
              </a:ext>
            </a:extLst>
          </p:cNvPr>
          <p:cNvSpPr txBox="1"/>
          <p:nvPr/>
        </p:nvSpPr>
        <p:spPr>
          <a:xfrm rot="16200000">
            <a:off x="-423735" y="3610324"/>
            <a:ext cx="1029700" cy="2795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ED7D31"/>
                </a:solidFill>
                <a:effectLst/>
                <a:uLnTx/>
                <a:uFillTx/>
                <a:latin typeface="Calibri" panose="020F0502020204030204"/>
                <a:ea typeface="+mn-ea"/>
                <a:cs typeface="Aharoni" panose="02010803020104030203" pitchFamily="2" charset="-79"/>
              </a:rPr>
              <a:t>MISSIONS</a:t>
            </a:r>
          </a:p>
        </p:txBody>
      </p:sp>
      <p:sp>
        <p:nvSpPr>
          <p:cNvPr id="9" name="TextBox 8">
            <a:extLst>
              <a:ext uri="{FF2B5EF4-FFF2-40B4-BE49-F238E27FC236}">
                <a16:creationId xmlns:a16="http://schemas.microsoft.com/office/drawing/2014/main" id="{52682C5A-D9BE-96FF-E487-48EE90D1EF63}"/>
              </a:ext>
            </a:extLst>
          </p:cNvPr>
          <p:cNvSpPr txBox="1"/>
          <p:nvPr/>
        </p:nvSpPr>
        <p:spPr>
          <a:xfrm>
            <a:off x="274619" y="591714"/>
            <a:ext cx="9793408"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600"/>
              </a:spcBef>
              <a:spcAft>
                <a:spcPts val="600"/>
              </a:spcAft>
              <a:buClr>
                <a:srgbClr val="FFAE07"/>
              </a:buClr>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Transforming Ayrshire into a digitally inclusive region that embraces innovation, fosters economic growth, and enhances the quality of life for all residents while positioning itself as a leading destination for digital investment and collaboration.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descr="A white wifi symbol in a black background&#10;&#10;Description automatically generated">
            <a:extLst>
              <a:ext uri="{FF2B5EF4-FFF2-40B4-BE49-F238E27FC236}">
                <a16:creationId xmlns:a16="http://schemas.microsoft.com/office/drawing/2014/main" id="{15529BDC-04C3-8362-2ED8-82BC87DF96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48049" y="1999307"/>
            <a:ext cx="788682" cy="925233"/>
          </a:xfrm>
          <a:prstGeom prst="rect">
            <a:avLst/>
          </a:prstGeom>
        </p:spPr>
      </p:pic>
      <p:pic>
        <p:nvPicPr>
          <p:cNvPr id="25" name="Picture 24" descr="A white and black network with people icons&#10;&#10;Description automatically generated">
            <a:extLst>
              <a:ext uri="{FF2B5EF4-FFF2-40B4-BE49-F238E27FC236}">
                <a16:creationId xmlns:a16="http://schemas.microsoft.com/office/drawing/2014/main" id="{181BA395-D3D6-BACD-27FB-F9B7613A4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86635" y="1896401"/>
            <a:ext cx="1274799" cy="1274799"/>
          </a:xfrm>
          <a:prstGeom prst="rect">
            <a:avLst/>
          </a:prstGeom>
        </p:spPr>
      </p:pic>
      <p:pic>
        <p:nvPicPr>
          <p:cNvPr id="27" name="Picture 26" descr="A white circle with circles and dots in center&#10;&#10;Description automatically generated">
            <a:extLst>
              <a:ext uri="{FF2B5EF4-FFF2-40B4-BE49-F238E27FC236}">
                <a16:creationId xmlns:a16="http://schemas.microsoft.com/office/drawing/2014/main" id="{556896E1-16AB-6674-9C2D-1EFE226EF7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9215" y="2054769"/>
            <a:ext cx="780130" cy="780130"/>
          </a:xfrm>
          <a:prstGeom prst="rect">
            <a:avLst/>
          </a:prstGeom>
        </p:spPr>
      </p:pic>
      <p:pic>
        <p:nvPicPr>
          <p:cNvPr id="29" name="Picture 28" descr="A light bulb with gears&#10;&#10;Description automatically generated">
            <a:extLst>
              <a:ext uri="{FF2B5EF4-FFF2-40B4-BE49-F238E27FC236}">
                <a16:creationId xmlns:a16="http://schemas.microsoft.com/office/drawing/2014/main" id="{5CA4E13E-1D02-01F3-D988-831A5EB383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27402" y="2095157"/>
            <a:ext cx="663928" cy="727390"/>
          </a:xfrm>
          <a:prstGeom prst="rect">
            <a:avLst/>
          </a:prstGeom>
        </p:spPr>
      </p:pic>
      <p:pic>
        <p:nvPicPr>
          <p:cNvPr id="31" name="Picture 30" descr="A white and black logo&#10;&#10;Description automatically generated">
            <a:extLst>
              <a:ext uri="{FF2B5EF4-FFF2-40B4-BE49-F238E27FC236}">
                <a16:creationId xmlns:a16="http://schemas.microsoft.com/office/drawing/2014/main" id="{619F83E8-0203-2B99-7D1B-EDDA5F89EE7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88921" y="2054768"/>
            <a:ext cx="851092" cy="851092"/>
          </a:xfrm>
          <a:prstGeom prst="rect">
            <a:avLst/>
          </a:prstGeom>
        </p:spPr>
      </p:pic>
      <p:pic>
        <p:nvPicPr>
          <p:cNvPr id="10" name="Picture 9">
            <a:extLst>
              <a:ext uri="{FF2B5EF4-FFF2-40B4-BE49-F238E27FC236}">
                <a16:creationId xmlns:a16="http://schemas.microsoft.com/office/drawing/2014/main" id="{09D2FE4E-DB07-8C5A-B814-C8505F0A1D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93829" y="-38717"/>
            <a:ext cx="2298807" cy="1795456"/>
          </a:xfrm>
          <a:prstGeom prst="rect">
            <a:avLst/>
          </a:prstGeom>
        </p:spPr>
      </p:pic>
    </p:spTree>
    <p:extLst>
      <p:ext uri="{BB962C8B-B14F-4D97-AF65-F5344CB8AC3E}">
        <p14:creationId xmlns:p14="http://schemas.microsoft.com/office/powerpoint/2010/main" val="22442123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0DF95C-2906-7261-6687-4E9068FA5F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82592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A8A8B6-0065-4174-51D3-17F2C1426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574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140AAA-C1F5-36BD-900C-E342D1E846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708063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colorful lines&#10;&#10;Description automatically generated">
            <a:extLst>
              <a:ext uri="{FF2B5EF4-FFF2-40B4-BE49-F238E27FC236}">
                <a16:creationId xmlns:a16="http://schemas.microsoft.com/office/drawing/2014/main" id="{CEC61BE5-BF83-F9DC-CFDE-850EF182F9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177388" y="0"/>
            <a:ext cx="1028900" cy="6858000"/>
          </a:xfrm>
          <a:prstGeom prst="rect">
            <a:avLst/>
          </a:prstGeom>
        </p:spPr>
      </p:pic>
      <p:sp>
        <p:nvSpPr>
          <p:cNvPr id="9" name="Title 1">
            <a:extLst>
              <a:ext uri="{FF2B5EF4-FFF2-40B4-BE49-F238E27FC236}">
                <a16:creationId xmlns:a16="http://schemas.microsoft.com/office/drawing/2014/main" id="{CFE690CD-7A51-5BC1-3644-441326A233EF}"/>
              </a:ext>
            </a:extLst>
          </p:cNvPr>
          <p:cNvSpPr>
            <a:spLocks noGrp="1"/>
          </p:cNvSpPr>
          <p:nvPr>
            <p:ph type="title"/>
          </p:nvPr>
        </p:nvSpPr>
        <p:spPr>
          <a:xfrm>
            <a:off x="155576" y="1"/>
            <a:ext cx="10801350" cy="1125538"/>
          </a:xfrm>
        </p:spPr>
        <p:txBody>
          <a:bodyPr>
            <a:normAutofit/>
          </a:bodyPr>
          <a:lstStyle/>
          <a:p>
            <a:r>
              <a:rPr lang="en-GB" sz="2800" b="1">
                <a:solidFill>
                  <a:srgbClr val="03003E"/>
                </a:solidFill>
                <a:latin typeface="Urbane Medium" pitchFamily="2" charset="77"/>
                <a:cs typeface="Arial" panose="020B0604020202020204" pitchFamily="34" charset="0"/>
              </a:rPr>
              <a:t>Ayrshire 5G Innovation Region Projects</a:t>
            </a:r>
          </a:p>
        </p:txBody>
      </p:sp>
      <p:pic>
        <p:nvPicPr>
          <p:cNvPr id="3" name="Picture 2">
            <a:extLst>
              <a:ext uri="{FF2B5EF4-FFF2-40B4-BE49-F238E27FC236}">
                <a16:creationId xmlns:a16="http://schemas.microsoft.com/office/drawing/2014/main" id="{5300AAB1-D331-3C4E-AF7E-6EE79E91ED4E}"/>
              </a:ext>
            </a:extLst>
          </p:cNvPr>
          <p:cNvPicPr>
            <a:picLocks noChangeAspect="1"/>
          </p:cNvPicPr>
          <p:nvPr/>
        </p:nvPicPr>
        <p:blipFill>
          <a:blip r:embed="rId4"/>
          <a:stretch>
            <a:fillRect/>
          </a:stretch>
        </p:blipFill>
        <p:spPr>
          <a:xfrm>
            <a:off x="227014" y="1125539"/>
            <a:ext cx="10729912" cy="5583934"/>
          </a:xfrm>
          <a:prstGeom prst="rect">
            <a:avLst/>
          </a:prstGeom>
        </p:spPr>
      </p:pic>
      <p:pic>
        <p:nvPicPr>
          <p:cNvPr id="5" name="Picture 4" descr="A screenshot of a video game&#10;&#10;Description automatically generated">
            <a:extLst>
              <a:ext uri="{FF2B5EF4-FFF2-40B4-BE49-F238E27FC236}">
                <a16:creationId xmlns:a16="http://schemas.microsoft.com/office/drawing/2014/main" id="{240C7A37-7944-5E0D-304A-BFD39ECF9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31353" y="2433421"/>
            <a:ext cx="1661497" cy="1908000"/>
          </a:xfrm>
          <a:prstGeom prst="rect">
            <a:avLst/>
          </a:prstGeom>
        </p:spPr>
      </p:pic>
      <p:pic>
        <p:nvPicPr>
          <p:cNvPr id="8" name="Picture 7" descr="A screenshot of a video game&#10;&#10;Description automatically generated">
            <a:extLst>
              <a:ext uri="{FF2B5EF4-FFF2-40B4-BE49-F238E27FC236}">
                <a16:creationId xmlns:a16="http://schemas.microsoft.com/office/drawing/2014/main" id="{FA3DB11D-3AD9-D3DA-850E-505A87794C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46614" y="2433421"/>
            <a:ext cx="1554433" cy="1727148"/>
          </a:xfrm>
          <a:prstGeom prst="rect">
            <a:avLst/>
          </a:prstGeom>
        </p:spPr>
      </p:pic>
      <p:pic>
        <p:nvPicPr>
          <p:cNvPr id="11" name="Picture 10" descr="A screenshot of a video game&#10;&#10;Description automatically generated">
            <a:extLst>
              <a:ext uri="{FF2B5EF4-FFF2-40B4-BE49-F238E27FC236}">
                <a16:creationId xmlns:a16="http://schemas.microsoft.com/office/drawing/2014/main" id="{C1E34AC5-84FA-0F69-E5B1-D1BAC5ECE18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88361" y="2433421"/>
            <a:ext cx="1698385" cy="1908000"/>
          </a:xfrm>
          <a:prstGeom prst="rect">
            <a:avLst/>
          </a:prstGeom>
        </p:spPr>
      </p:pic>
      <p:pic>
        <p:nvPicPr>
          <p:cNvPr id="13" name="Picture 12">
            <a:extLst>
              <a:ext uri="{FF2B5EF4-FFF2-40B4-BE49-F238E27FC236}">
                <a16:creationId xmlns:a16="http://schemas.microsoft.com/office/drawing/2014/main" id="{F245DFFA-7648-80E9-AD2D-A0AFC964A2E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484565" y="2460388"/>
            <a:ext cx="1698386" cy="1715878"/>
          </a:xfrm>
          <a:prstGeom prst="rect">
            <a:avLst/>
          </a:prstGeom>
        </p:spPr>
      </p:pic>
      <p:pic>
        <p:nvPicPr>
          <p:cNvPr id="15" name="Picture 14" descr="A screenshot of a video game&#10;&#10;Description automatically generated">
            <a:extLst>
              <a:ext uri="{FF2B5EF4-FFF2-40B4-BE49-F238E27FC236}">
                <a16:creationId xmlns:a16="http://schemas.microsoft.com/office/drawing/2014/main" id="{496F9BF1-85EC-3F72-71C6-5F2A4CD45EF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296536" y="5649303"/>
            <a:ext cx="1093373" cy="1081864"/>
          </a:xfrm>
          <a:prstGeom prst="rect">
            <a:avLst/>
          </a:prstGeom>
        </p:spPr>
      </p:pic>
      <p:pic>
        <p:nvPicPr>
          <p:cNvPr id="10" name="Picture 9">
            <a:extLst>
              <a:ext uri="{FF2B5EF4-FFF2-40B4-BE49-F238E27FC236}">
                <a16:creationId xmlns:a16="http://schemas.microsoft.com/office/drawing/2014/main" id="{3272106D-BCC3-CB0D-EE55-A83AE76B5B9F}"/>
              </a:ext>
            </a:extLst>
          </p:cNvPr>
          <p:cNvPicPr>
            <a:picLocks noChangeAspect="1"/>
          </p:cNvPicPr>
          <p:nvPr/>
        </p:nvPicPr>
        <p:blipFill>
          <a:blip r:embed="rId10"/>
          <a:stretch>
            <a:fillRect/>
          </a:stretch>
        </p:blipFill>
        <p:spPr>
          <a:xfrm>
            <a:off x="4660492" y="2460388"/>
            <a:ext cx="1856431" cy="1908000"/>
          </a:xfrm>
          <a:prstGeom prst="rect">
            <a:avLst/>
          </a:prstGeom>
        </p:spPr>
      </p:pic>
    </p:spTree>
    <p:extLst>
      <p:ext uri="{BB962C8B-B14F-4D97-AF65-F5344CB8AC3E}">
        <p14:creationId xmlns:p14="http://schemas.microsoft.com/office/powerpoint/2010/main" val="35818225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colorful lines&#10;&#10;Description automatically generated">
            <a:extLst>
              <a:ext uri="{FF2B5EF4-FFF2-40B4-BE49-F238E27FC236}">
                <a16:creationId xmlns:a16="http://schemas.microsoft.com/office/drawing/2014/main" id="{7995985B-1E06-2F5C-4B88-D102A738A81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206281" y="-44450"/>
            <a:ext cx="1028900" cy="6946900"/>
          </a:xfrm>
          <a:prstGeom prst="rect">
            <a:avLst/>
          </a:prstGeom>
        </p:spPr>
      </p:pic>
      <p:sp>
        <p:nvSpPr>
          <p:cNvPr id="2" name="Title 1">
            <a:extLst>
              <a:ext uri="{FF2B5EF4-FFF2-40B4-BE49-F238E27FC236}">
                <a16:creationId xmlns:a16="http://schemas.microsoft.com/office/drawing/2014/main" id="{D3446642-D7EC-1DDD-D419-AEE1068C3A31}"/>
              </a:ext>
            </a:extLst>
          </p:cNvPr>
          <p:cNvSpPr txBox="1">
            <a:spLocks/>
          </p:cNvSpPr>
          <p:nvPr/>
        </p:nvSpPr>
        <p:spPr>
          <a:xfrm>
            <a:off x="155576" y="0"/>
            <a:ext cx="10801350" cy="1124329"/>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2800" b="1">
                <a:solidFill>
                  <a:srgbClr val="03003E"/>
                </a:solidFill>
                <a:latin typeface="Urbane Medium"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srgbClr val="03003E"/>
                </a:solidFill>
                <a:effectLst/>
                <a:uLnTx/>
                <a:uFillTx/>
                <a:latin typeface="Urbane Medium" pitchFamily="2" charset="77"/>
                <a:ea typeface="+mj-ea"/>
                <a:cs typeface="Arial" panose="020B0604020202020204" pitchFamily="34" charset="0"/>
              </a:rPr>
              <a:t>Impact of the Ayrshire 5G Innovation Region</a:t>
            </a:r>
          </a:p>
        </p:txBody>
      </p:sp>
      <p:sp>
        <p:nvSpPr>
          <p:cNvPr id="10" name="Rectangle 9">
            <a:extLst>
              <a:ext uri="{FF2B5EF4-FFF2-40B4-BE49-F238E27FC236}">
                <a16:creationId xmlns:a16="http://schemas.microsoft.com/office/drawing/2014/main" id="{BFB68987-8E60-6708-E995-ADE5960BE233}"/>
              </a:ext>
            </a:extLst>
          </p:cNvPr>
          <p:cNvSpPr/>
          <p:nvPr/>
        </p:nvSpPr>
        <p:spPr>
          <a:xfrm>
            <a:off x="817459" y="1140428"/>
            <a:ext cx="3837889" cy="276881"/>
          </a:xfrm>
          <a:prstGeom prst="rect">
            <a:avLst/>
          </a:prstGeom>
          <a:solidFill>
            <a:srgbClr val="020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INPUTS</a:t>
            </a:r>
          </a:p>
        </p:txBody>
      </p:sp>
      <p:sp>
        <p:nvSpPr>
          <p:cNvPr id="11" name="Rectangle 10">
            <a:extLst>
              <a:ext uri="{FF2B5EF4-FFF2-40B4-BE49-F238E27FC236}">
                <a16:creationId xmlns:a16="http://schemas.microsoft.com/office/drawing/2014/main" id="{A11CBAEC-91BD-97D4-855C-CDD82F6DC13C}"/>
              </a:ext>
            </a:extLst>
          </p:cNvPr>
          <p:cNvSpPr/>
          <p:nvPr/>
        </p:nvSpPr>
        <p:spPr>
          <a:xfrm>
            <a:off x="9036050" y="1140428"/>
            <a:ext cx="1860548" cy="276881"/>
          </a:xfrm>
          <a:prstGeom prst="rect">
            <a:avLst/>
          </a:prstGeom>
          <a:solidFill>
            <a:srgbClr val="020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OBJECTIVES</a:t>
            </a:r>
          </a:p>
        </p:txBody>
      </p:sp>
      <p:grpSp>
        <p:nvGrpSpPr>
          <p:cNvPr id="1074" name="Group 1073">
            <a:extLst>
              <a:ext uri="{FF2B5EF4-FFF2-40B4-BE49-F238E27FC236}">
                <a16:creationId xmlns:a16="http://schemas.microsoft.com/office/drawing/2014/main" id="{C9AECB71-2408-5749-C208-D2E537E68570}"/>
              </a:ext>
            </a:extLst>
          </p:cNvPr>
          <p:cNvGrpSpPr/>
          <p:nvPr/>
        </p:nvGrpSpPr>
        <p:grpSpPr>
          <a:xfrm>
            <a:off x="9096135" y="1834520"/>
            <a:ext cx="1800463" cy="461665"/>
            <a:chOff x="9096135" y="1653675"/>
            <a:chExt cx="1800463" cy="461665"/>
          </a:xfrm>
        </p:grpSpPr>
        <p:sp>
          <p:nvSpPr>
            <p:cNvPr id="12" name="TextBox 11">
              <a:extLst>
                <a:ext uri="{FF2B5EF4-FFF2-40B4-BE49-F238E27FC236}">
                  <a16:creationId xmlns:a16="http://schemas.microsoft.com/office/drawing/2014/main" id="{20E226E4-01F2-A2FA-85DB-3CFD6B0DE96E}"/>
                </a:ext>
              </a:extLst>
            </p:cNvPr>
            <p:cNvSpPr txBox="1"/>
            <p:nvPr/>
          </p:nvSpPr>
          <p:spPr>
            <a:xfrm>
              <a:off x="9636598" y="1653675"/>
              <a:ext cx="1260000" cy="461665"/>
            </a:xfrm>
            <a:prstGeom prst="rect">
              <a:avLst/>
            </a:prstGeom>
            <a:solidFill>
              <a:srgbClr val="02003F">
                <a:alpha val="25098"/>
              </a:srgbClr>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2003F"/>
                  </a:solidFill>
                  <a:effectLst/>
                  <a:uLnTx/>
                  <a:uFillTx/>
                  <a:latin typeface="Urbane Medium"/>
                  <a:ea typeface="+mn-ea"/>
                  <a:cs typeface="+mn-cs"/>
                </a:rPr>
                <a:t>Technological Excellence</a:t>
              </a:r>
            </a:p>
          </p:txBody>
        </p:sp>
        <p:grpSp>
          <p:nvGrpSpPr>
            <p:cNvPr id="23" name="Group 22">
              <a:extLst>
                <a:ext uri="{FF2B5EF4-FFF2-40B4-BE49-F238E27FC236}">
                  <a16:creationId xmlns:a16="http://schemas.microsoft.com/office/drawing/2014/main" id="{9976BD69-D891-3140-199E-1101548F8672}"/>
                </a:ext>
              </a:extLst>
            </p:cNvPr>
            <p:cNvGrpSpPr/>
            <p:nvPr/>
          </p:nvGrpSpPr>
          <p:grpSpPr>
            <a:xfrm>
              <a:off x="9096135" y="1672215"/>
              <a:ext cx="432000" cy="432000"/>
              <a:chOff x="3982252" y="1272629"/>
              <a:chExt cx="630000" cy="630000"/>
            </a:xfrm>
          </p:grpSpPr>
          <p:sp>
            <p:nvSpPr>
              <p:cNvPr id="21" name="Oval 20">
                <a:extLst>
                  <a:ext uri="{FF2B5EF4-FFF2-40B4-BE49-F238E27FC236}">
                    <a16:creationId xmlns:a16="http://schemas.microsoft.com/office/drawing/2014/main" id="{63FD20E3-84B1-B4E2-50A9-E905C48A2182}"/>
                  </a:ext>
                </a:extLst>
              </p:cNvPr>
              <p:cNvSpPr/>
              <p:nvPr/>
            </p:nvSpPr>
            <p:spPr>
              <a:xfrm>
                <a:off x="3982252" y="1272629"/>
                <a:ext cx="624578" cy="630000"/>
              </a:xfrm>
              <a:prstGeom prst="ellipse">
                <a:avLst/>
              </a:prstGeom>
              <a:solidFill>
                <a:schemeClr val="bg1"/>
              </a:solidFill>
              <a:ln>
                <a:solidFill>
                  <a:srgbClr val="02003F">
                    <a:alpha val="25098"/>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95C5F2E1-DD05-D455-612D-E3E87F4EE1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0445" y="1272629"/>
                <a:ext cx="511807" cy="502437"/>
              </a:xfrm>
              <a:prstGeom prst="rect">
                <a:avLst/>
              </a:prstGeom>
            </p:spPr>
          </p:pic>
        </p:grpSp>
      </p:grpSp>
      <p:grpSp>
        <p:nvGrpSpPr>
          <p:cNvPr id="47" name="Group 46">
            <a:extLst>
              <a:ext uri="{FF2B5EF4-FFF2-40B4-BE49-F238E27FC236}">
                <a16:creationId xmlns:a16="http://schemas.microsoft.com/office/drawing/2014/main" id="{B6E4270B-A283-D2AE-8424-B3D945E0252F}"/>
              </a:ext>
            </a:extLst>
          </p:cNvPr>
          <p:cNvGrpSpPr/>
          <p:nvPr/>
        </p:nvGrpSpPr>
        <p:grpSpPr>
          <a:xfrm>
            <a:off x="6351816" y="1803743"/>
            <a:ext cx="2358001" cy="1274886"/>
            <a:chOff x="6133203" y="1507992"/>
            <a:chExt cx="2358001" cy="1274886"/>
          </a:xfrm>
        </p:grpSpPr>
        <p:sp>
          <p:nvSpPr>
            <p:cNvPr id="36" name="Rectangle 35">
              <a:extLst>
                <a:ext uri="{FF2B5EF4-FFF2-40B4-BE49-F238E27FC236}">
                  <a16:creationId xmlns:a16="http://schemas.microsoft.com/office/drawing/2014/main" id="{635A58A9-7260-586D-C713-D681734CB2C2}"/>
                </a:ext>
              </a:extLst>
            </p:cNvPr>
            <p:cNvSpPr/>
            <p:nvPr/>
          </p:nvSpPr>
          <p:spPr>
            <a:xfrm>
              <a:off x="6133204" y="1507992"/>
              <a:ext cx="2358000" cy="360000"/>
            </a:xfrm>
            <a:prstGeom prst="rect">
              <a:avLst/>
            </a:prstGeom>
            <a:solidFill>
              <a:srgbClr val="EF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Urbane Medium"/>
                  <a:ea typeface="+mn-ea"/>
                  <a:cs typeface="+mn-cs"/>
                </a:rPr>
                <a:t>5G Ecosystem Development</a:t>
              </a:r>
            </a:p>
          </p:txBody>
        </p:sp>
        <p:sp>
          <p:nvSpPr>
            <p:cNvPr id="37" name="Rectangle 36">
              <a:extLst>
                <a:ext uri="{FF2B5EF4-FFF2-40B4-BE49-F238E27FC236}">
                  <a16:creationId xmlns:a16="http://schemas.microsoft.com/office/drawing/2014/main" id="{E448FD67-0C76-C629-FCFC-19F838F4D4B3}"/>
                </a:ext>
              </a:extLst>
            </p:cNvPr>
            <p:cNvSpPr/>
            <p:nvPr/>
          </p:nvSpPr>
          <p:spPr>
            <a:xfrm>
              <a:off x="6133204" y="1893435"/>
              <a:ext cx="2358000" cy="432000"/>
            </a:xfrm>
            <a:prstGeom prst="rect">
              <a:avLst/>
            </a:prstGeom>
            <a:solidFill>
              <a:srgbClr val="EF7D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3003F"/>
                  </a:solidFill>
                  <a:effectLst/>
                  <a:uLnTx/>
                  <a:uFillTx/>
                  <a:latin typeface="Urbane Medium"/>
                  <a:ea typeface="+mn-ea"/>
                  <a:cs typeface="+mn-cs"/>
                </a:rPr>
                <a:t>Improving partnership working across key stakeholders</a:t>
              </a:r>
            </a:p>
          </p:txBody>
        </p:sp>
        <p:sp>
          <p:nvSpPr>
            <p:cNvPr id="38" name="Rectangle 37">
              <a:extLst>
                <a:ext uri="{FF2B5EF4-FFF2-40B4-BE49-F238E27FC236}">
                  <a16:creationId xmlns:a16="http://schemas.microsoft.com/office/drawing/2014/main" id="{702BCCC4-5CAA-2794-6382-7E74C52A5EAF}"/>
                </a:ext>
              </a:extLst>
            </p:cNvPr>
            <p:cNvSpPr/>
            <p:nvPr/>
          </p:nvSpPr>
          <p:spPr>
            <a:xfrm>
              <a:off x="6133203" y="2350878"/>
              <a:ext cx="2358000" cy="432000"/>
            </a:xfrm>
            <a:prstGeom prst="rect">
              <a:avLst/>
            </a:prstGeom>
            <a:solidFill>
              <a:srgbClr val="EF7D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3003F"/>
                  </a:solidFill>
                  <a:effectLst/>
                  <a:uLnTx/>
                  <a:uFillTx/>
                  <a:latin typeface="Urbane Medium"/>
                  <a:ea typeface="+mn-ea"/>
                  <a:cs typeface="+mn-cs"/>
                </a:rPr>
                <a:t>Increasing collaboration between the public sector, businesses and mobile industry suppliers</a:t>
              </a:r>
            </a:p>
          </p:txBody>
        </p:sp>
      </p:grpSp>
      <p:grpSp>
        <p:nvGrpSpPr>
          <p:cNvPr id="46" name="Group 45">
            <a:extLst>
              <a:ext uri="{FF2B5EF4-FFF2-40B4-BE49-F238E27FC236}">
                <a16:creationId xmlns:a16="http://schemas.microsoft.com/office/drawing/2014/main" id="{15202538-C5C8-D310-42D1-7851828C074F}"/>
              </a:ext>
            </a:extLst>
          </p:cNvPr>
          <p:cNvGrpSpPr/>
          <p:nvPr/>
        </p:nvGrpSpPr>
        <p:grpSpPr>
          <a:xfrm>
            <a:off x="6351816" y="3451786"/>
            <a:ext cx="2358000" cy="1274886"/>
            <a:chOff x="6127811" y="3164292"/>
            <a:chExt cx="2358000" cy="1274886"/>
          </a:xfrm>
        </p:grpSpPr>
        <p:sp>
          <p:nvSpPr>
            <p:cNvPr id="39" name="Rectangle 38">
              <a:extLst>
                <a:ext uri="{FF2B5EF4-FFF2-40B4-BE49-F238E27FC236}">
                  <a16:creationId xmlns:a16="http://schemas.microsoft.com/office/drawing/2014/main" id="{6CD9E4DA-0F67-F23A-8518-43F19BCFBC6E}"/>
                </a:ext>
              </a:extLst>
            </p:cNvPr>
            <p:cNvSpPr/>
            <p:nvPr/>
          </p:nvSpPr>
          <p:spPr>
            <a:xfrm>
              <a:off x="6127811" y="3164292"/>
              <a:ext cx="2358000" cy="360000"/>
            </a:xfrm>
            <a:prstGeom prst="rect">
              <a:avLst/>
            </a:prstGeom>
            <a:solidFill>
              <a:srgbClr val="009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Urbane Medium"/>
                  <a:ea typeface="+mn-ea"/>
                  <a:cs typeface="+mn-cs"/>
                </a:rPr>
                <a:t>Improving knowledge and nurturing innovation in businesses</a:t>
              </a:r>
            </a:p>
          </p:txBody>
        </p:sp>
        <p:sp>
          <p:nvSpPr>
            <p:cNvPr id="40" name="Rectangle 39">
              <a:extLst>
                <a:ext uri="{FF2B5EF4-FFF2-40B4-BE49-F238E27FC236}">
                  <a16:creationId xmlns:a16="http://schemas.microsoft.com/office/drawing/2014/main" id="{3B6A5D77-3EE2-6540-F659-F8B97F7EFC7C}"/>
                </a:ext>
              </a:extLst>
            </p:cNvPr>
            <p:cNvSpPr/>
            <p:nvPr/>
          </p:nvSpPr>
          <p:spPr>
            <a:xfrm>
              <a:off x="6127811" y="3549735"/>
              <a:ext cx="2358000" cy="432000"/>
            </a:xfrm>
            <a:prstGeom prst="rect">
              <a:avLst/>
            </a:prstGeom>
            <a:solidFill>
              <a:srgbClr val="009EB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3003F"/>
                  </a:solidFill>
                  <a:effectLst/>
                  <a:uLnTx/>
                  <a:uFillTx/>
                  <a:latin typeface="Urbane Medium"/>
                  <a:ea typeface="+mn-ea"/>
                  <a:cs typeface="+mn-cs"/>
                </a:rPr>
                <a:t>Enhance businesses’ understand of advanced wireless technologies</a:t>
              </a:r>
            </a:p>
          </p:txBody>
        </p:sp>
        <p:sp>
          <p:nvSpPr>
            <p:cNvPr id="41" name="Rectangle 40">
              <a:extLst>
                <a:ext uri="{FF2B5EF4-FFF2-40B4-BE49-F238E27FC236}">
                  <a16:creationId xmlns:a16="http://schemas.microsoft.com/office/drawing/2014/main" id="{9CF16FEB-D8D7-8A08-6AAF-5A353D6B5449}"/>
                </a:ext>
              </a:extLst>
            </p:cNvPr>
            <p:cNvSpPr/>
            <p:nvPr/>
          </p:nvSpPr>
          <p:spPr>
            <a:xfrm>
              <a:off x="6127811" y="4007178"/>
              <a:ext cx="2358000" cy="432000"/>
            </a:xfrm>
            <a:prstGeom prst="rect">
              <a:avLst/>
            </a:prstGeom>
            <a:solidFill>
              <a:srgbClr val="009EB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3003F"/>
                  </a:solidFill>
                  <a:effectLst/>
                  <a:uLnTx/>
                  <a:uFillTx/>
                  <a:latin typeface="Urbane Medium"/>
                  <a:ea typeface="+mn-ea"/>
                  <a:cs typeface="+mn-cs"/>
                </a:rPr>
                <a:t>Developing economic development leads knowledge of digital connectivity solutions to drive innovation with business</a:t>
              </a:r>
            </a:p>
          </p:txBody>
        </p:sp>
      </p:grpSp>
      <p:grpSp>
        <p:nvGrpSpPr>
          <p:cNvPr id="45" name="Group 44">
            <a:extLst>
              <a:ext uri="{FF2B5EF4-FFF2-40B4-BE49-F238E27FC236}">
                <a16:creationId xmlns:a16="http://schemas.microsoft.com/office/drawing/2014/main" id="{EAC3AA68-3EA4-F148-6A47-0EFDABF97C62}"/>
              </a:ext>
            </a:extLst>
          </p:cNvPr>
          <p:cNvGrpSpPr/>
          <p:nvPr/>
        </p:nvGrpSpPr>
        <p:grpSpPr>
          <a:xfrm>
            <a:off x="6351816" y="5099828"/>
            <a:ext cx="2358000" cy="1274886"/>
            <a:chOff x="6162742" y="4613852"/>
            <a:chExt cx="2358000" cy="1274886"/>
          </a:xfrm>
        </p:grpSpPr>
        <p:sp>
          <p:nvSpPr>
            <p:cNvPr id="42" name="Rectangle 41">
              <a:extLst>
                <a:ext uri="{FF2B5EF4-FFF2-40B4-BE49-F238E27FC236}">
                  <a16:creationId xmlns:a16="http://schemas.microsoft.com/office/drawing/2014/main" id="{748C6424-1671-E38D-C213-59F1AC991A91}"/>
                </a:ext>
              </a:extLst>
            </p:cNvPr>
            <p:cNvSpPr/>
            <p:nvPr/>
          </p:nvSpPr>
          <p:spPr>
            <a:xfrm>
              <a:off x="6162742" y="4613852"/>
              <a:ext cx="2358000" cy="360000"/>
            </a:xfrm>
            <a:prstGeom prst="rect">
              <a:avLst/>
            </a:prstGeom>
            <a:solidFill>
              <a:srgbClr val="414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Urbane Medium"/>
                  <a:ea typeface="+mn-ea"/>
                  <a:cs typeface="+mn-cs"/>
                </a:rPr>
                <a:t>Upskilling workers and students in advanced wireless and digital connectivity technologies</a:t>
              </a:r>
            </a:p>
          </p:txBody>
        </p:sp>
        <p:sp>
          <p:nvSpPr>
            <p:cNvPr id="43" name="Rectangle 42">
              <a:extLst>
                <a:ext uri="{FF2B5EF4-FFF2-40B4-BE49-F238E27FC236}">
                  <a16:creationId xmlns:a16="http://schemas.microsoft.com/office/drawing/2014/main" id="{20B1856E-FCCB-9B83-9763-070D17105A7D}"/>
                </a:ext>
              </a:extLst>
            </p:cNvPr>
            <p:cNvSpPr/>
            <p:nvPr/>
          </p:nvSpPr>
          <p:spPr>
            <a:xfrm>
              <a:off x="6162742" y="4999296"/>
              <a:ext cx="2358000" cy="432000"/>
            </a:xfrm>
            <a:prstGeom prst="rect">
              <a:avLst/>
            </a:prstGeom>
            <a:solidFill>
              <a:srgbClr val="414999">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3003F"/>
                  </a:solidFill>
                  <a:effectLst/>
                  <a:uLnTx/>
                  <a:uFillTx/>
                  <a:latin typeface="Urbane Medium"/>
                  <a:ea typeface="+mn-ea"/>
                  <a:cs typeface="+mn-cs"/>
                </a:rPr>
                <a:t>Training workers in advanced digital tools and solutions</a:t>
              </a:r>
            </a:p>
          </p:txBody>
        </p:sp>
        <p:sp>
          <p:nvSpPr>
            <p:cNvPr id="44" name="Rectangle 43">
              <a:extLst>
                <a:ext uri="{FF2B5EF4-FFF2-40B4-BE49-F238E27FC236}">
                  <a16:creationId xmlns:a16="http://schemas.microsoft.com/office/drawing/2014/main" id="{D139928B-EC3D-5AC7-FFC7-0E04D8B38BF5}"/>
                </a:ext>
              </a:extLst>
            </p:cNvPr>
            <p:cNvSpPr/>
            <p:nvPr/>
          </p:nvSpPr>
          <p:spPr>
            <a:xfrm>
              <a:off x="6162742" y="5456738"/>
              <a:ext cx="2358000" cy="432000"/>
            </a:xfrm>
            <a:prstGeom prst="rect">
              <a:avLst/>
            </a:prstGeom>
            <a:solidFill>
              <a:srgbClr val="414999">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3003F"/>
                  </a:solidFill>
                  <a:effectLst/>
                  <a:uLnTx/>
                  <a:uFillTx/>
                  <a:latin typeface="Urbane Medium"/>
                  <a:ea typeface="+mn-ea"/>
                  <a:cs typeface="+mn-cs"/>
                </a:rPr>
                <a:t>Ensuring the future competitiveness of the Ayrshire economy</a:t>
              </a:r>
            </a:p>
          </p:txBody>
        </p:sp>
      </p:grpSp>
      <p:sp>
        <p:nvSpPr>
          <p:cNvPr id="48" name="Rectangle 47">
            <a:extLst>
              <a:ext uri="{FF2B5EF4-FFF2-40B4-BE49-F238E27FC236}">
                <a16:creationId xmlns:a16="http://schemas.microsoft.com/office/drawing/2014/main" id="{6CB59A23-B134-F35D-FE54-F1747D387D92}"/>
              </a:ext>
            </a:extLst>
          </p:cNvPr>
          <p:cNvSpPr/>
          <p:nvPr/>
        </p:nvSpPr>
        <p:spPr>
          <a:xfrm>
            <a:off x="6351816" y="1140428"/>
            <a:ext cx="2358000" cy="276881"/>
          </a:xfrm>
          <a:prstGeom prst="rect">
            <a:avLst/>
          </a:prstGeom>
          <a:solidFill>
            <a:srgbClr val="020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OUTCOMES</a:t>
            </a:r>
          </a:p>
        </p:txBody>
      </p:sp>
      <p:sp>
        <p:nvSpPr>
          <p:cNvPr id="49" name="Rectangle 48">
            <a:extLst>
              <a:ext uri="{FF2B5EF4-FFF2-40B4-BE49-F238E27FC236}">
                <a16:creationId xmlns:a16="http://schemas.microsoft.com/office/drawing/2014/main" id="{8B67A624-B9F5-2638-7EBF-EA6E3C90822E}"/>
              </a:ext>
            </a:extLst>
          </p:cNvPr>
          <p:cNvSpPr/>
          <p:nvPr/>
        </p:nvSpPr>
        <p:spPr>
          <a:xfrm>
            <a:off x="4981583" y="1140428"/>
            <a:ext cx="1044000" cy="276881"/>
          </a:xfrm>
          <a:prstGeom prst="rect">
            <a:avLst/>
          </a:prstGeom>
          <a:solidFill>
            <a:srgbClr val="020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OUTPUTS</a:t>
            </a:r>
          </a:p>
        </p:txBody>
      </p:sp>
      <p:sp>
        <p:nvSpPr>
          <p:cNvPr id="50" name="Rectangle 49">
            <a:extLst>
              <a:ext uri="{FF2B5EF4-FFF2-40B4-BE49-F238E27FC236}">
                <a16:creationId xmlns:a16="http://schemas.microsoft.com/office/drawing/2014/main" id="{88C8271C-2380-C52C-BE3F-99456A0E05B6}"/>
              </a:ext>
            </a:extLst>
          </p:cNvPr>
          <p:cNvSpPr/>
          <p:nvPr/>
        </p:nvSpPr>
        <p:spPr>
          <a:xfrm>
            <a:off x="817459" y="1461798"/>
            <a:ext cx="1857711" cy="276881"/>
          </a:xfrm>
          <a:prstGeom prst="rect">
            <a:avLst/>
          </a:prstGeom>
          <a:solidFill>
            <a:srgbClr val="02003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STAKEHOLDERS</a:t>
            </a:r>
          </a:p>
        </p:txBody>
      </p:sp>
      <p:sp>
        <p:nvSpPr>
          <p:cNvPr id="51" name="Rectangle 50">
            <a:extLst>
              <a:ext uri="{FF2B5EF4-FFF2-40B4-BE49-F238E27FC236}">
                <a16:creationId xmlns:a16="http://schemas.microsoft.com/office/drawing/2014/main" id="{CBE42AC7-D681-04DB-FA6F-12A22D08B870}"/>
              </a:ext>
            </a:extLst>
          </p:cNvPr>
          <p:cNvSpPr/>
          <p:nvPr/>
        </p:nvSpPr>
        <p:spPr>
          <a:xfrm>
            <a:off x="2819351" y="1461798"/>
            <a:ext cx="1835999" cy="276881"/>
          </a:xfrm>
          <a:prstGeom prst="rect">
            <a:avLst/>
          </a:prstGeom>
          <a:solidFill>
            <a:srgbClr val="02003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PROJECTS</a:t>
            </a:r>
          </a:p>
        </p:txBody>
      </p:sp>
      <p:pic>
        <p:nvPicPr>
          <p:cNvPr id="1026" name="Picture 2" descr="Government launches 2024 UK R&amp;I workforce survey - The Science Council ~ :  The Science Council ~">
            <a:extLst>
              <a:ext uri="{FF2B5EF4-FFF2-40B4-BE49-F238E27FC236}">
                <a16:creationId xmlns:a16="http://schemas.microsoft.com/office/drawing/2014/main" id="{588F7383-AD4F-FA06-8058-3C370387FB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6721" y="1826195"/>
            <a:ext cx="864000" cy="37991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A logo with text overlay&#10;&#10;Description automatically generated">
            <a:extLst>
              <a:ext uri="{FF2B5EF4-FFF2-40B4-BE49-F238E27FC236}">
                <a16:creationId xmlns:a16="http://schemas.microsoft.com/office/drawing/2014/main" id="{008CA3AC-2361-0E8E-3B68-DA089BDEBEB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66721" y="2397861"/>
            <a:ext cx="1128990" cy="432000"/>
          </a:xfrm>
          <a:prstGeom prst="rect">
            <a:avLst/>
          </a:prstGeom>
        </p:spPr>
      </p:pic>
      <p:pic>
        <p:nvPicPr>
          <p:cNvPr id="53" name="Picture 52" descr="A blue and green logo&#10;&#10;Description automatically generated">
            <a:extLst>
              <a:ext uri="{FF2B5EF4-FFF2-40B4-BE49-F238E27FC236}">
                <a16:creationId xmlns:a16="http://schemas.microsoft.com/office/drawing/2014/main" id="{7C309AF4-581F-A609-75ED-EA21D77068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05153" y="1939236"/>
            <a:ext cx="731917" cy="568280"/>
          </a:xfrm>
          <a:prstGeom prst="rect">
            <a:avLst/>
          </a:prstGeom>
        </p:spPr>
      </p:pic>
      <p:pic>
        <p:nvPicPr>
          <p:cNvPr id="54" name="Picture 53" descr="A blue text on a black background&#10;&#10;Description automatically generated">
            <a:extLst>
              <a:ext uri="{FF2B5EF4-FFF2-40B4-BE49-F238E27FC236}">
                <a16:creationId xmlns:a16="http://schemas.microsoft.com/office/drawing/2014/main" id="{9B6C514F-31BB-4485-7C95-F485F0C0DDB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66745" y="2731667"/>
            <a:ext cx="670325" cy="468000"/>
          </a:xfrm>
          <a:prstGeom prst="rect">
            <a:avLst/>
          </a:prstGeom>
        </p:spPr>
      </p:pic>
      <p:pic>
        <p:nvPicPr>
          <p:cNvPr id="55" name="Picture 54" descr="A black and blue text with blue letters&#10;&#10;Description automatically generated with medium confidence">
            <a:extLst>
              <a:ext uri="{FF2B5EF4-FFF2-40B4-BE49-F238E27FC236}">
                <a16:creationId xmlns:a16="http://schemas.microsoft.com/office/drawing/2014/main" id="{3383E575-BD10-DF3B-7C0B-0CA69EF8840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29592" y="3399163"/>
            <a:ext cx="1107478" cy="304958"/>
          </a:xfrm>
          <a:prstGeom prst="rect">
            <a:avLst/>
          </a:prstGeom>
        </p:spPr>
      </p:pic>
      <p:pic>
        <p:nvPicPr>
          <p:cNvPr id="1028" name="Picture 4" descr="Map Portal">
            <a:extLst>
              <a:ext uri="{FF2B5EF4-FFF2-40B4-BE49-F238E27FC236}">
                <a16:creationId xmlns:a16="http://schemas.microsoft.com/office/drawing/2014/main" id="{7F650BB2-7DF1-A6CB-3026-151F45E14DD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66721" y="3751586"/>
            <a:ext cx="1028901" cy="3334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Branding | University of Strathclyde">
            <a:extLst>
              <a:ext uri="{FF2B5EF4-FFF2-40B4-BE49-F238E27FC236}">
                <a16:creationId xmlns:a16="http://schemas.microsoft.com/office/drawing/2014/main" id="{BF68E19C-4154-71B1-983D-BC1F4B81BAD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66721" y="4528467"/>
            <a:ext cx="1028902" cy="51445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A black background with blue text and colorful circles&#10;&#10;Description automatically generated">
            <a:extLst>
              <a:ext uri="{FF2B5EF4-FFF2-40B4-BE49-F238E27FC236}">
                <a16:creationId xmlns:a16="http://schemas.microsoft.com/office/drawing/2014/main" id="{4DAB56BD-3595-5856-EAAB-1DA3BD8022E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85789" y="2872006"/>
            <a:ext cx="428282" cy="704594"/>
          </a:xfrm>
          <a:prstGeom prst="rect">
            <a:avLst/>
          </a:prstGeom>
        </p:spPr>
      </p:pic>
      <p:pic>
        <p:nvPicPr>
          <p:cNvPr id="59" name="Picture 4" descr="Vodafone Logo, symbol, meaning, history, PNG, brand">
            <a:extLst>
              <a:ext uri="{FF2B5EF4-FFF2-40B4-BE49-F238E27FC236}">
                <a16:creationId xmlns:a16="http://schemas.microsoft.com/office/drawing/2014/main" id="{8A4F453E-A3F9-DC3F-A47D-F7F971865B8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85719" y="5590847"/>
            <a:ext cx="725664" cy="40818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a:extLst>
              <a:ext uri="{FF2B5EF4-FFF2-40B4-BE49-F238E27FC236}">
                <a16:creationId xmlns:a16="http://schemas.microsoft.com/office/drawing/2014/main" id="{3021620B-2D89-22AD-368F-507D5543C200}"/>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633330" y="5930742"/>
            <a:ext cx="900000" cy="41142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A black and grey logo&#10;&#10;Description automatically generated">
            <a:extLst>
              <a:ext uri="{FF2B5EF4-FFF2-40B4-BE49-F238E27FC236}">
                <a16:creationId xmlns:a16="http://schemas.microsoft.com/office/drawing/2014/main" id="{73D24AD7-A03E-EE6A-9CF9-36B027D69BA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821256" y="4192583"/>
            <a:ext cx="815814" cy="557314"/>
          </a:xfrm>
          <a:prstGeom prst="rect">
            <a:avLst/>
          </a:prstGeom>
        </p:spPr>
      </p:pic>
      <p:pic>
        <p:nvPicPr>
          <p:cNvPr id="62" name="Picture 61" descr="A blue and white sign with white text&#10;&#10;Description automatically generated">
            <a:extLst>
              <a:ext uri="{FF2B5EF4-FFF2-40B4-BE49-F238E27FC236}">
                <a16:creationId xmlns:a16="http://schemas.microsoft.com/office/drawing/2014/main" id="{2E53B16E-38DB-47C4-2C87-B0853B803F8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529591" y="5074463"/>
            <a:ext cx="1107479" cy="474634"/>
          </a:xfrm>
          <a:prstGeom prst="rect">
            <a:avLst/>
          </a:prstGeom>
        </p:spPr>
      </p:pic>
      <p:grpSp>
        <p:nvGrpSpPr>
          <p:cNvPr id="1075" name="Group 1074">
            <a:extLst>
              <a:ext uri="{FF2B5EF4-FFF2-40B4-BE49-F238E27FC236}">
                <a16:creationId xmlns:a16="http://schemas.microsoft.com/office/drawing/2014/main" id="{12540966-B2ED-7ECE-14D4-E00F66BC536F}"/>
              </a:ext>
            </a:extLst>
          </p:cNvPr>
          <p:cNvGrpSpPr/>
          <p:nvPr/>
        </p:nvGrpSpPr>
        <p:grpSpPr>
          <a:xfrm>
            <a:off x="9096135" y="2814693"/>
            <a:ext cx="1800463" cy="461665"/>
            <a:chOff x="9096135" y="2652072"/>
            <a:chExt cx="1800463" cy="461665"/>
          </a:xfrm>
        </p:grpSpPr>
        <p:sp>
          <p:nvSpPr>
            <p:cNvPr id="13" name="TextBox 12">
              <a:extLst>
                <a:ext uri="{FF2B5EF4-FFF2-40B4-BE49-F238E27FC236}">
                  <a16:creationId xmlns:a16="http://schemas.microsoft.com/office/drawing/2014/main" id="{18D2DE63-DB1A-0663-31D8-6D05D42E76A4}"/>
                </a:ext>
              </a:extLst>
            </p:cNvPr>
            <p:cNvSpPr txBox="1"/>
            <p:nvPr/>
          </p:nvSpPr>
          <p:spPr>
            <a:xfrm>
              <a:off x="9636598" y="2652072"/>
              <a:ext cx="1260000" cy="461665"/>
            </a:xfrm>
            <a:prstGeom prst="rect">
              <a:avLst/>
            </a:prstGeom>
            <a:solidFill>
              <a:srgbClr val="02003F">
                <a:alpha val="25098"/>
              </a:srgbClr>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2003F"/>
                  </a:solidFill>
                  <a:effectLst/>
                  <a:uLnTx/>
                  <a:uFillTx/>
                  <a:latin typeface="Urbane Medium"/>
                  <a:ea typeface="+mn-ea"/>
                  <a:cs typeface="+mn-cs"/>
                </a:rPr>
                <a:t>Innovation Ecosystem</a:t>
              </a:r>
            </a:p>
          </p:txBody>
        </p:sp>
        <p:grpSp>
          <p:nvGrpSpPr>
            <p:cNvPr id="1024" name="Group 1023">
              <a:extLst>
                <a:ext uri="{FF2B5EF4-FFF2-40B4-BE49-F238E27FC236}">
                  <a16:creationId xmlns:a16="http://schemas.microsoft.com/office/drawing/2014/main" id="{00CE1436-5A50-F8CF-07A4-0B14786D51C6}"/>
                </a:ext>
              </a:extLst>
            </p:cNvPr>
            <p:cNvGrpSpPr/>
            <p:nvPr/>
          </p:nvGrpSpPr>
          <p:grpSpPr>
            <a:xfrm>
              <a:off x="9096135" y="2668958"/>
              <a:ext cx="432000" cy="432000"/>
              <a:chOff x="3982252" y="1272629"/>
              <a:chExt cx="630000" cy="630000"/>
            </a:xfrm>
          </p:grpSpPr>
          <p:sp>
            <p:nvSpPr>
              <p:cNvPr id="1025" name="Oval 1024">
                <a:extLst>
                  <a:ext uri="{FF2B5EF4-FFF2-40B4-BE49-F238E27FC236}">
                    <a16:creationId xmlns:a16="http://schemas.microsoft.com/office/drawing/2014/main" id="{0989AD6C-9FA4-3EDD-2141-5159FFBFEEE9}"/>
                  </a:ext>
                </a:extLst>
              </p:cNvPr>
              <p:cNvSpPr/>
              <p:nvPr/>
            </p:nvSpPr>
            <p:spPr>
              <a:xfrm>
                <a:off x="3982252" y="1272629"/>
                <a:ext cx="624578" cy="630000"/>
              </a:xfrm>
              <a:prstGeom prst="ellipse">
                <a:avLst/>
              </a:prstGeom>
              <a:solidFill>
                <a:schemeClr val="bg1"/>
              </a:solidFill>
              <a:ln>
                <a:solidFill>
                  <a:srgbClr val="02003F">
                    <a:alpha val="25098"/>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7" name="Picture 1026">
                <a:extLst>
                  <a:ext uri="{FF2B5EF4-FFF2-40B4-BE49-F238E27FC236}">
                    <a16:creationId xmlns:a16="http://schemas.microsoft.com/office/drawing/2014/main" id="{AF4B0BBE-DEB2-83CF-6952-F3306F6263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0445" y="1272629"/>
                <a:ext cx="511807" cy="502437"/>
              </a:xfrm>
              <a:prstGeom prst="rect">
                <a:avLst/>
              </a:prstGeom>
            </p:spPr>
          </p:pic>
        </p:grpSp>
      </p:grpSp>
      <p:grpSp>
        <p:nvGrpSpPr>
          <p:cNvPr id="1076" name="Group 1075">
            <a:extLst>
              <a:ext uri="{FF2B5EF4-FFF2-40B4-BE49-F238E27FC236}">
                <a16:creationId xmlns:a16="http://schemas.microsoft.com/office/drawing/2014/main" id="{1F41B9E8-29C9-59A0-4522-C142948EF2A4}"/>
              </a:ext>
            </a:extLst>
          </p:cNvPr>
          <p:cNvGrpSpPr/>
          <p:nvPr/>
        </p:nvGrpSpPr>
        <p:grpSpPr>
          <a:xfrm>
            <a:off x="9096135" y="3794866"/>
            <a:ext cx="1800463" cy="461665"/>
            <a:chOff x="9096135" y="3650469"/>
            <a:chExt cx="1800463" cy="461665"/>
          </a:xfrm>
        </p:grpSpPr>
        <p:sp>
          <p:nvSpPr>
            <p:cNvPr id="17" name="TextBox 16">
              <a:extLst>
                <a:ext uri="{FF2B5EF4-FFF2-40B4-BE49-F238E27FC236}">
                  <a16:creationId xmlns:a16="http://schemas.microsoft.com/office/drawing/2014/main" id="{624A3027-47D0-509A-8E2D-D434A8E4E04C}"/>
                </a:ext>
              </a:extLst>
            </p:cNvPr>
            <p:cNvSpPr txBox="1"/>
            <p:nvPr/>
          </p:nvSpPr>
          <p:spPr>
            <a:xfrm>
              <a:off x="9636598" y="3650469"/>
              <a:ext cx="1260000" cy="461665"/>
            </a:xfrm>
            <a:prstGeom prst="rect">
              <a:avLst/>
            </a:prstGeom>
            <a:solidFill>
              <a:srgbClr val="02003F">
                <a:alpha val="25098"/>
              </a:srgbClr>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2003F"/>
                  </a:solidFill>
                  <a:effectLst/>
                  <a:uLnTx/>
                  <a:uFillTx/>
                  <a:latin typeface="Urbane Medium"/>
                  <a:ea typeface="+mn-ea"/>
                  <a:cs typeface="+mn-cs"/>
                </a:rPr>
                <a:t>Economic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2003F"/>
                  </a:solidFill>
                  <a:effectLst/>
                  <a:uLnTx/>
                  <a:uFillTx/>
                  <a:latin typeface="Urbane Medium"/>
                  <a:ea typeface="+mn-ea"/>
                  <a:cs typeface="+mn-cs"/>
                </a:rPr>
                <a:t>Growth</a:t>
              </a:r>
            </a:p>
          </p:txBody>
        </p:sp>
        <p:grpSp>
          <p:nvGrpSpPr>
            <p:cNvPr id="1029" name="Group 1028">
              <a:extLst>
                <a:ext uri="{FF2B5EF4-FFF2-40B4-BE49-F238E27FC236}">
                  <a16:creationId xmlns:a16="http://schemas.microsoft.com/office/drawing/2014/main" id="{2EEAAED2-8163-20D9-8FBA-E701E158F33E}"/>
                </a:ext>
              </a:extLst>
            </p:cNvPr>
            <p:cNvGrpSpPr/>
            <p:nvPr/>
          </p:nvGrpSpPr>
          <p:grpSpPr>
            <a:xfrm>
              <a:off x="9096135" y="3665701"/>
              <a:ext cx="432000" cy="432000"/>
              <a:chOff x="3982252" y="1272629"/>
              <a:chExt cx="630000" cy="630000"/>
            </a:xfrm>
          </p:grpSpPr>
          <p:sp>
            <p:nvSpPr>
              <p:cNvPr id="1030" name="Oval 1029">
                <a:extLst>
                  <a:ext uri="{FF2B5EF4-FFF2-40B4-BE49-F238E27FC236}">
                    <a16:creationId xmlns:a16="http://schemas.microsoft.com/office/drawing/2014/main" id="{A2E1FFCD-C10E-D763-BCD0-6B2357BA9482}"/>
                  </a:ext>
                </a:extLst>
              </p:cNvPr>
              <p:cNvSpPr/>
              <p:nvPr/>
            </p:nvSpPr>
            <p:spPr>
              <a:xfrm>
                <a:off x="3982252" y="1272629"/>
                <a:ext cx="624578" cy="630000"/>
              </a:xfrm>
              <a:prstGeom prst="ellipse">
                <a:avLst/>
              </a:prstGeom>
              <a:solidFill>
                <a:schemeClr val="bg1"/>
              </a:solidFill>
              <a:ln>
                <a:solidFill>
                  <a:srgbClr val="02003F">
                    <a:alpha val="25098"/>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1" name="Picture 1030">
                <a:extLst>
                  <a:ext uri="{FF2B5EF4-FFF2-40B4-BE49-F238E27FC236}">
                    <a16:creationId xmlns:a16="http://schemas.microsoft.com/office/drawing/2014/main" id="{9642BBFD-E30C-EBB6-1D21-06FFC04DC5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0445" y="1272629"/>
                <a:ext cx="511807" cy="502437"/>
              </a:xfrm>
              <a:prstGeom prst="rect">
                <a:avLst/>
              </a:prstGeom>
            </p:spPr>
          </p:pic>
        </p:grpSp>
      </p:grpSp>
      <p:grpSp>
        <p:nvGrpSpPr>
          <p:cNvPr id="1077" name="Group 1076">
            <a:extLst>
              <a:ext uri="{FF2B5EF4-FFF2-40B4-BE49-F238E27FC236}">
                <a16:creationId xmlns:a16="http://schemas.microsoft.com/office/drawing/2014/main" id="{3D3FBD5A-11DD-842F-86E7-4E58DEE9FEC4}"/>
              </a:ext>
            </a:extLst>
          </p:cNvPr>
          <p:cNvGrpSpPr/>
          <p:nvPr/>
        </p:nvGrpSpPr>
        <p:grpSpPr>
          <a:xfrm>
            <a:off x="9096135" y="4775039"/>
            <a:ext cx="1800463" cy="461665"/>
            <a:chOff x="9096135" y="4648866"/>
            <a:chExt cx="1800463" cy="461665"/>
          </a:xfrm>
        </p:grpSpPr>
        <p:sp>
          <p:nvSpPr>
            <p:cNvPr id="18" name="TextBox 17">
              <a:extLst>
                <a:ext uri="{FF2B5EF4-FFF2-40B4-BE49-F238E27FC236}">
                  <a16:creationId xmlns:a16="http://schemas.microsoft.com/office/drawing/2014/main" id="{7246F58F-D51B-8F03-DD6A-19F319E355E8}"/>
                </a:ext>
              </a:extLst>
            </p:cNvPr>
            <p:cNvSpPr txBox="1"/>
            <p:nvPr/>
          </p:nvSpPr>
          <p:spPr>
            <a:xfrm>
              <a:off x="9636598" y="4648866"/>
              <a:ext cx="1260000" cy="461665"/>
            </a:xfrm>
            <a:prstGeom prst="rect">
              <a:avLst/>
            </a:prstGeom>
            <a:solidFill>
              <a:srgbClr val="02003F">
                <a:alpha val="25098"/>
              </a:srgbClr>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2003F"/>
                  </a:solidFill>
                  <a:effectLst/>
                  <a:uLnTx/>
                  <a:uFillTx/>
                  <a:latin typeface="Urbane Medium"/>
                  <a:ea typeface="+mn-ea"/>
                  <a:cs typeface="+mn-cs"/>
                </a:rPr>
                <a:t>Skills &amp; Talent Development</a:t>
              </a:r>
            </a:p>
          </p:txBody>
        </p:sp>
        <p:grpSp>
          <p:nvGrpSpPr>
            <p:cNvPr id="1032" name="Group 1031">
              <a:extLst>
                <a:ext uri="{FF2B5EF4-FFF2-40B4-BE49-F238E27FC236}">
                  <a16:creationId xmlns:a16="http://schemas.microsoft.com/office/drawing/2014/main" id="{1EADA9BF-8474-3977-65FF-84C1DC215BA5}"/>
                </a:ext>
              </a:extLst>
            </p:cNvPr>
            <p:cNvGrpSpPr/>
            <p:nvPr/>
          </p:nvGrpSpPr>
          <p:grpSpPr>
            <a:xfrm>
              <a:off x="9096135" y="4662444"/>
              <a:ext cx="432000" cy="432000"/>
              <a:chOff x="3982252" y="1272629"/>
              <a:chExt cx="630000" cy="630000"/>
            </a:xfrm>
          </p:grpSpPr>
          <p:sp>
            <p:nvSpPr>
              <p:cNvPr id="1033" name="Oval 1032">
                <a:extLst>
                  <a:ext uri="{FF2B5EF4-FFF2-40B4-BE49-F238E27FC236}">
                    <a16:creationId xmlns:a16="http://schemas.microsoft.com/office/drawing/2014/main" id="{AEF23E20-FAD4-46D3-B58D-83B0CF2B4350}"/>
                  </a:ext>
                </a:extLst>
              </p:cNvPr>
              <p:cNvSpPr/>
              <p:nvPr/>
            </p:nvSpPr>
            <p:spPr>
              <a:xfrm>
                <a:off x="3982252" y="1272629"/>
                <a:ext cx="624578" cy="630000"/>
              </a:xfrm>
              <a:prstGeom prst="ellipse">
                <a:avLst/>
              </a:prstGeom>
              <a:solidFill>
                <a:schemeClr val="bg1"/>
              </a:solidFill>
              <a:ln>
                <a:solidFill>
                  <a:srgbClr val="02003F">
                    <a:alpha val="25098"/>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4" name="Picture 1033">
                <a:extLst>
                  <a:ext uri="{FF2B5EF4-FFF2-40B4-BE49-F238E27FC236}">
                    <a16:creationId xmlns:a16="http://schemas.microsoft.com/office/drawing/2014/main" id="{E93D56D5-E0EF-BBDD-CDFC-683A1EC05B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0445" y="1272629"/>
                <a:ext cx="511807" cy="502437"/>
              </a:xfrm>
              <a:prstGeom prst="rect">
                <a:avLst/>
              </a:prstGeom>
            </p:spPr>
          </p:pic>
        </p:grpSp>
      </p:grpSp>
      <p:grpSp>
        <p:nvGrpSpPr>
          <p:cNvPr id="1078" name="Group 1077">
            <a:extLst>
              <a:ext uri="{FF2B5EF4-FFF2-40B4-BE49-F238E27FC236}">
                <a16:creationId xmlns:a16="http://schemas.microsoft.com/office/drawing/2014/main" id="{39BDFAAE-262E-01A8-3D55-5F6945B0934F}"/>
              </a:ext>
            </a:extLst>
          </p:cNvPr>
          <p:cNvGrpSpPr/>
          <p:nvPr/>
        </p:nvGrpSpPr>
        <p:grpSpPr>
          <a:xfrm>
            <a:off x="9093467" y="5755212"/>
            <a:ext cx="1800463" cy="461665"/>
            <a:chOff x="9093467" y="5647262"/>
            <a:chExt cx="1800463" cy="461665"/>
          </a:xfrm>
        </p:grpSpPr>
        <p:sp>
          <p:nvSpPr>
            <p:cNvPr id="19" name="TextBox 18">
              <a:extLst>
                <a:ext uri="{FF2B5EF4-FFF2-40B4-BE49-F238E27FC236}">
                  <a16:creationId xmlns:a16="http://schemas.microsoft.com/office/drawing/2014/main" id="{FCA02B04-FBE3-AD21-45B1-447DA42C0E86}"/>
                </a:ext>
              </a:extLst>
            </p:cNvPr>
            <p:cNvSpPr txBox="1"/>
            <p:nvPr/>
          </p:nvSpPr>
          <p:spPr>
            <a:xfrm>
              <a:off x="9633930" y="5647262"/>
              <a:ext cx="1260000" cy="461665"/>
            </a:xfrm>
            <a:prstGeom prst="rect">
              <a:avLst/>
            </a:prstGeom>
            <a:solidFill>
              <a:srgbClr val="02003F">
                <a:alpha val="25098"/>
              </a:srgbClr>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2003F"/>
                  </a:solidFill>
                  <a:effectLst/>
                  <a:uLnTx/>
                  <a:uFillTx/>
                  <a:latin typeface="Urbane Medium"/>
                  <a:ea typeface="+mn-ea"/>
                  <a:cs typeface="+mn-cs"/>
                </a:rPr>
                <a:t>Investment Influence</a:t>
              </a:r>
            </a:p>
          </p:txBody>
        </p:sp>
        <p:grpSp>
          <p:nvGrpSpPr>
            <p:cNvPr id="1035" name="Group 1034">
              <a:extLst>
                <a:ext uri="{FF2B5EF4-FFF2-40B4-BE49-F238E27FC236}">
                  <a16:creationId xmlns:a16="http://schemas.microsoft.com/office/drawing/2014/main" id="{0AA01799-16E5-2B48-31F7-00D581F524B2}"/>
                </a:ext>
              </a:extLst>
            </p:cNvPr>
            <p:cNvGrpSpPr/>
            <p:nvPr/>
          </p:nvGrpSpPr>
          <p:grpSpPr>
            <a:xfrm>
              <a:off x="9093467" y="5659185"/>
              <a:ext cx="432000" cy="432000"/>
              <a:chOff x="3982252" y="1272629"/>
              <a:chExt cx="630000" cy="630000"/>
            </a:xfrm>
          </p:grpSpPr>
          <p:sp>
            <p:nvSpPr>
              <p:cNvPr id="1036" name="Oval 1035">
                <a:extLst>
                  <a:ext uri="{FF2B5EF4-FFF2-40B4-BE49-F238E27FC236}">
                    <a16:creationId xmlns:a16="http://schemas.microsoft.com/office/drawing/2014/main" id="{33E36DCD-6D82-506C-D38C-32FF546A9430}"/>
                  </a:ext>
                </a:extLst>
              </p:cNvPr>
              <p:cNvSpPr/>
              <p:nvPr/>
            </p:nvSpPr>
            <p:spPr>
              <a:xfrm>
                <a:off x="3982252" y="1272629"/>
                <a:ext cx="624578" cy="630000"/>
              </a:xfrm>
              <a:prstGeom prst="ellipse">
                <a:avLst/>
              </a:prstGeom>
              <a:solidFill>
                <a:schemeClr val="bg1"/>
              </a:solidFill>
              <a:ln>
                <a:solidFill>
                  <a:srgbClr val="02003F">
                    <a:alpha val="25098"/>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7" name="Picture 1036">
                <a:extLst>
                  <a:ext uri="{FF2B5EF4-FFF2-40B4-BE49-F238E27FC236}">
                    <a16:creationId xmlns:a16="http://schemas.microsoft.com/office/drawing/2014/main" id="{FEEF6D6C-115F-CAB8-5F37-4BDD500626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0445" y="1272629"/>
                <a:ext cx="511807" cy="502437"/>
              </a:xfrm>
              <a:prstGeom prst="rect">
                <a:avLst/>
              </a:prstGeom>
            </p:spPr>
          </p:pic>
        </p:grpSp>
      </p:grpSp>
      <p:sp>
        <p:nvSpPr>
          <p:cNvPr id="1038" name="Rectangle 1037">
            <a:extLst>
              <a:ext uri="{FF2B5EF4-FFF2-40B4-BE49-F238E27FC236}">
                <a16:creationId xmlns:a16="http://schemas.microsoft.com/office/drawing/2014/main" id="{8CBED4F2-1DB0-B875-242D-044423F6176A}"/>
              </a:ext>
            </a:extLst>
          </p:cNvPr>
          <p:cNvSpPr/>
          <p:nvPr/>
        </p:nvSpPr>
        <p:spPr>
          <a:xfrm>
            <a:off x="2819351" y="1803743"/>
            <a:ext cx="1836000" cy="720000"/>
          </a:xfrm>
          <a:prstGeom prst="rect">
            <a:avLst/>
          </a:prstGeom>
          <a:solidFill>
            <a:srgbClr val="E20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descr="A white robotic arm with a red circle&#10;&#10;Description automatically generated">
            <a:extLst>
              <a:ext uri="{FF2B5EF4-FFF2-40B4-BE49-F238E27FC236}">
                <a16:creationId xmlns:a16="http://schemas.microsoft.com/office/drawing/2014/main" id="{F0AE06CA-6373-7B3D-9CD2-7A1F6810A0F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823070" y="1836054"/>
            <a:ext cx="655379" cy="655379"/>
          </a:xfrm>
          <a:prstGeom prst="rect">
            <a:avLst/>
          </a:prstGeom>
        </p:spPr>
      </p:pic>
      <p:sp>
        <p:nvSpPr>
          <p:cNvPr id="1042" name="TextBox 1041">
            <a:extLst>
              <a:ext uri="{FF2B5EF4-FFF2-40B4-BE49-F238E27FC236}">
                <a16:creationId xmlns:a16="http://schemas.microsoft.com/office/drawing/2014/main" id="{14BE32B9-3ECF-DCDB-CFE4-A2E4AFBDAC2F}"/>
              </a:ext>
            </a:extLst>
          </p:cNvPr>
          <p:cNvSpPr txBox="1"/>
          <p:nvPr/>
        </p:nvSpPr>
        <p:spPr>
          <a:xfrm>
            <a:off x="3476508" y="1886744"/>
            <a:ext cx="1128043" cy="553998"/>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Urbane Medium" pitchFamily="2" charset="77"/>
                <a:ea typeface="+mn-ea"/>
                <a:cs typeface="+mn-cs"/>
              </a:rPr>
              <a:t>Project 1: Advanced Manufacturing</a:t>
            </a:r>
          </a:p>
        </p:txBody>
      </p:sp>
      <p:sp>
        <p:nvSpPr>
          <p:cNvPr id="1045" name="Rectangle 1044">
            <a:extLst>
              <a:ext uri="{FF2B5EF4-FFF2-40B4-BE49-F238E27FC236}">
                <a16:creationId xmlns:a16="http://schemas.microsoft.com/office/drawing/2014/main" id="{94951A87-F455-DC83-A392-738E809424FF}"/>
              </a:ext>
            </a:extLst>
          </p:cNvPr>
          <p:cNvSpPr/>
          <p:nvPr/>
        </p:nvSpPr>
        <p:spPr>
          <a:xfrm>
            <a:off x="2819351" y="2573937"/>
            <a:ext cx="1836000" cy="720000"/>
          </a:xfrm>
          <a:prstGeom prst="rect">
            <a:avLst/>
          </a:prstGeom>
          <a:solidFill>
            <a:srgbClr val="0BB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7" name="TextBox 1046">
            <a:extLst>
              <a:ext uri="{FF2B5EF4-FFF2-40B4-BE49-F238E27FC236}">
                <a16:creationId xmlns:a16="http://schemas.microsoft.com/office/drawing/2014/main" id="{02380416-C125-F444-8197-0BCBF1B61B6A}"/>
              </a:ext>
            </a:extLst>
          </p:cNvPr>
          <p:cNvSpPr txBox="1"/>
          <p:nvPr/>
        </p:nvSpPr>
        <p:spPr>
          <a:xfrm>
            <a:off x="3466182" y="2656938"/>
            <a:ext cx="1201067" cy="553998"/>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Urbane Medium" pitchFamily="2" charset="77"/>
                <a:ea typeface="+mn-ea"/>
                <a:cs typeface="+mn-cs"/>
              </a:rPr>
              <a:t>Project 2: Aerospace Innovation with 5G</a:t>
            </a:r>
          </a:p>
        </p:txBody>
      </p:sp>
      <p:pic>
        <p:nvPicPr>
          <p:cNvPr id="1048" name="Picture 1047" descr="A blue circle with a white rocket and earth in the center&#10;&#10;Description automatically generated">
            <a:extLst>
              <a:ext uri="{FF2B5EF4-FFF2-40B4-BE49-F238E27FC236}">
                <a16:creationId xmlns:a16="http://schemas.microsoft.com/office/drawing/2014/main" id="{004794FD-7250-DE03-92D1-6291DDA87D9E}"/>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828650" y="2596655"/>
            <a:ext cx="655200" cy="655200"/>
          </a:xfrm>
          <a:prstGeom prst="rect">
            <a:avLst/>
          </a:prstGeom>
        </p:spPr>
      </p:pic>
      <p:sp>
        <p:nvSpPr>
          <p:cNvPr id="1049" name="Rectangle 1048">
            <a:extLst>
              <a:ext uri="{FF2B5EF4-FFF2-40B4-BE49-F238E27FC236}">
                <a16:creationId xmlns:a16="http://schemas.microsoft.com/office/drawing/2014/main" id="{86CCF136-0A06-DA2B-9A3A-D52A9CEEFCB0}"/>
              </a:ext>
            </a:extLst>
          </p:cNvPr>
          <p:cNvSpPr/>
          <p:nvPr/>
        </p:nvSpPr>
        <p:spPr>
          <a:xfrm>
            <a:off x="2819351" y="3344131"/>
            <a:ext cx="1836000" cy="720000"/>
          </a:xfrm>
          <a:prstGeom prst="rect">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0" name="TextBox 1049">
            <a:extLst>
              <a:ext uri="{FF2B5EF4-FFF2-40B4-BE49-F238E27FC236}">
                <a16:creationId xmlns:a16="http://schemas.microsoft.com/office/drawing/2014/main" id="{0E969D57-A122-01F6-A10E-80D8F903C453}"/>
              </a:ext>
            </a:extLst>
          </p:cNvPr>
          <p:cNvSpPr txBox="1"/>
          <p:nvPr/>
        </p:nvSpPr>
        <p:spPr>
          <a:xfrm>
            <a:off x="3466183" y="3433482"/>
            <a:ext cx="1176468" cy="553998"/>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Urbane Medium" pitchFamily="2" charset="77"/>
                <a:ea typeface="+mn-ea"/>
                <a:cs typeface="+mn-cs"/>
              </a:rPr>
              <a:t>Project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Urbane Medium" pitchFamily="2" charset="77"/>
                <a:ea typeface="+mn-ea"/>
                <a:cs typeface="+mn-cs"/>
              </a:rPr>
              <a:t>SME 5G/IoT Adoption</a:t>
            </a:r>
          </a:p>
        </p:txBody>
      </p:sp>
      <p:pic>
        <p:nvPicPr>
          <p:cNvPr id="1052" name="Picture 1051" descr="A pink circle with white icons and a black background&#10;&#10;Description automatically generated">
            <a:extLst>
              <a:ext uri="{FF2B5EF4-FFF2-40B4-BE49-F238E27FC236}">
                <a16:creationId xmlns:a16="http://schemas.microsoft.com/office/drawing/2014/main" id="{3116203F-07FB-3B51-D4E2-EB3E05C880EF}"/>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851469" y="3381058"/>
            <a:ext cx="655200" cy="655200"/>
          </a:xfrm>
          <a:prstGeom prst="rect">
            <a:avLst/>
          </a:prstGeom>
        </p:spPr>
      </p:pic>
      <p:sp>
        <p:nvSpPr>
          <p:cNvPr id="1053" name="Rectangle 1052">
            <a:extLst>
              <a:ext uri="{FF2B5EF4-FFF2-40B4-BE49-F238E27FC236}">
                <a16:creationId xmlns:a16="http://schemas.microsoft.com/office/drawing/2014/main" id="{8998A59B-E3C0-1168-E5A2-23FCB1070D94}"/>
              </a:ext>
            </a:extLst>
          </p:cNvPr>
          <p:cNvSpPr/>
          <p:nvPr/>
        </p:nvSpPr>
        <p:spPr>
          <a:xfrm>
            <a:off x="2819351" y="4114325"/>
            <a:ext cx="1836000" cy="720000"/>
          </a:xfrm>
          <a:prstGeom prst="rect">
            <a:avLst/>
          </a:prstGeom>
          <a:solidFill>
            <a:srgbClr val="009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4" name="TextBox 1053">
            <a:extLst>
              <a:ext uri="{FF2B5EF4-FFF2-40B4-BE49-F238E27FC236}">
                <a16:creationId xmlns:a16="http://schemas.microsoft.com/office/drawing/2014/main" id="{A8C2AE02-7EA5-969A-8C25-AAA60E6451D5}"/>
              </a:ext>
            </a:extLst>
          </p:cNvPr>
          <p:cNvSpPr txBox="1"/>
          <p:nvPr/>
        </p:nvSpPr>
        <p:spPr>
          <a:xfrm>
            <a:off x="3466183" y="4197326"/>
            <a:ext cx="1176468" cy="553998"/>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Urbane Medium" pitchFamily="2" charset="77"/>
                <a:ea typeface="+mn-ea"/>
                <a:cs typeface="+mn-cs"/>
              </a:rPr>
              <a:t>Project 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Urbane Medium" pitchFamily="2" charset="77"/>
                <a:ea typeface="+mn-ea"/>
                <a:cs typeface="+mn-cs"/>
              </a:rPr>
              <a:t>5G for Tourism and Events</a:t>
            </a:r>
          </a:p>
        </p:txBody>
      </p:sp>
      <p:pic>
        <p:nvPicPr>
          <p:cNvPr id="1056" name="Picture 1055">
            <a:extLst>
              <a:ext uri="{FF2B5EF4-FFF2-40B4-BE49-F238E27FC236}">
                <a16:creationId xmlns:a16="http://schemas.microsoft.com/office/drawing/2014/main" id="{64851439-BAF3-0396-4AC6-2615503B41FF}"/>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2840567" y="4137805"/>
            <a:ext cx="655200" cy="655200"/>
          </a:xfrm>
          <a:prstGeom prst="rect">
            <a:avLst/>
          </a:prstGeom>
        </p:spPr>
      </p:pic>
      <p:sp>
        <p:nvSpPr>
          <p:cNvPr id="1057" name="Rectangle 1056">
            <a:extLst>
              <a:ext uri="{FF2B5EF4-FFF2-40B4-BE49-F238E27FC236}">
                <a16:creationId xmlns:a16="http://schemas.microsoft.com/office/drawing/2014/main" id="{B0D5A034-229A-6D33-05A4-4130AC305EE9}"/>
              </a:ext>
            </a:extLst>
          </p:cNvPr>
          <p:cNvSpPr/>
          <p:nvPr/>
        </p:nvSpPr>
        <p:spPr>
          <a:xfrm>
            <a:off x="2819351" y="4884519"/>
            <a:ext cx="1836000" cy="720000"/>
          </a:xfrm>
          <a:prstGeom prst="rect">
            <a:avLst/>
          </a:prstGeom>
          <a:solidFill>
            <a:srgbClr val="6E2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8" name="TextBox 1057">
            <a:extLst>
              <a:ext uri="{FF2B5EF4-FFF2-40B4-BE49-F238E27FC236}">
                <a16:creationId xmlns:a16="http://schemas.microsoft.com/office/drawing/2014/main" id="{4EDF8A21-D43E-2CDA-8BB3-B4890D89988A}"/>
              </a:ext>
            </a:extLst>
          </p:cNvPr>
          <p:cNvSpPr txBox="1"/>
          <p:nvPr/>
        </p:nvSpPr>
        <p:spPr>
          <a:xfrm>
            <a:off x="3466183" y="4967520"/>
            <a:ext cx="1176468" cy="553998"/>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Urbane Medium" pitchFamily="2" charset="77"/>
                <a:ea typeface="+mn-ea"/>
                <a:cs typeface="+mn-cs"/>
              </a:rPr>
              <a:t>Project 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Urbane Medium" pitchFamily="2" charset="77"/>
                <a:ea typeface="+mn-ea"/>
                <a:cs typeface="+mn-cs"/>
              </a:rPr>
              <a:t>Immersive Learning</a:t>
            </a:r>
          </a:p>
        </p:txBody>
      </p:sp>
      <p:pic>
        <p:nvPicPr>
          <p:cNvPr id="1060" name="Picture 1059" descr="A computer with a stack of papers&#10;&#10;Description automatically generated">
            <a:extLst>
              <a:ext uri="{FF2B5EF4-FFF2-40B4-BE49-F238E27FC236}">
                <a16:creationId xmlns:a16="http://schemas.microsoft.com/office/drawing/2014/main" id="{C9873A71-8900-A0F3-9AD5-FA971EF0E522}"/>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850237" y="4916919"/>
            <a:ext cx="655200" cy="655200"/>
          </a:xfrm>
          <a:prstGeom prst="rect">
            <a:avLst/>
          </a:prstGeom>
        </p:spPr>
      </p:pic>
      <p:sp>
        <p:nvSpPr>
          <p:cNvPr id="1061" name="Rectangle 1060">
            <a:extLst>
              <a:ext uri="{FF2B5EF4-FFF2-40B4-BE49-F238E27FC236}">
                <a16:creationId xmlns:a16="http://schemas.microsoft.com/office/drawing/2014/main" id="{4B0C7A63-0A67-B746-9BA1-1C6486AE4F67}"/>
              </a:ext>
            </a:extLst>
          </p:cNvPr>
          <p:cNvSpPr/>
          <p:nvPr/>
        </p:nvSpPr>
        <p:spPr>
          <a:xfrm>
            <a:off x="2819351" y="5654714"/>
            <a:ext cx="1836000" cy="720000"/>
          </a:xfrm>
          <a:prstGeom prst="rect">
            <a:avLst/>
          </a:prstGeom>
          <a:solidFill>
            <a:srgbClr val="F58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2" name="TextBox 1061">
            <a:extLst>
              <a:ext uri="{FF2B5EF4-FFF2-40B4-BE49-F238E27FC236}">
                <a16:creationId xmlns:a16="http://schemas.microsoft.com/office/drawing/2014/main" id="{14754303-F337-8ED2-E808-9D19F53D9288}"/>
              </a:ext>
            </a:extLst>
          </p:cNvPr>
          <p:cNvSpPr txBox="1"/>
          <p:nvPr/>
        </p:nvSpPr>
        <p:spPr>
          <a:xfrm>
            <a:off x="3466183" y="5654713"/>
            <a:ext cx="1176468" cy="70788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Urbane Medium" pitchFamily="2" charset="77"/>
                <a:ea typeface="+mn-ea"/>
                <a:cs typeface="+mn-cs"/>
              </a:rPr>
              <a:t>Crosscutting workstream 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Urbane Medium" pitchFamily="2" charset="77"/>
                <a:ea typeface="+mn-ea"/>
                <a:cs typeface="+mn-cs"/>
              </a:rPr>
              <a:t>5G Ecosystem Development</a:t>
            </a:r>
          </a:p>
        </p:txBody>
      </p:sp>
      <p:pic>
        <p:nvPicPr>
          <p:cNvPr id="1065" name="Picture 1064">
            <a:extLst>
              <a:ext uri="{FF2B5EF4-FFF2-40B4-BE49-F238E27FC236}">
                <a16:creationId xmlns:a16="http://schemas.microsoft.com/office/drawing/2014/main" id="{110A47C0-4CDD-FA13-7525-31A3490CEEBB}"/>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861158" y="5684270"/>
            <a:ext cx="655200" cy="655200"/>
          </a:xfrm>
          <a:prstGeom prst="rect">
            <a:avLst/>
          </a:prstGeom>
        </p:spPr>
      </p:pic>
      <p:sp>
        <p:nvSpPr>
          <p:cNvPr id="1072" name="Rectangle 1071">
            <a:extLst>
              <a:ext uri="{FF2B5EF4-FFF2-40B4-BE49-F238E27FC236}">
                <a16:creationId xmlns:a16="http://schemas.microsoft.com/office/drawing/2014/main" id="{7791874E-ABC1-59AA-5DD7-99AB09FA8309}"/>
              </a:ext>
            </a:extLst>
          </p:cNvPr>
          <p:cNvSpPr/>
          <p:nvPr/>
        </p:nvSpPr>
        <p:spPr>
          <a:xfrm>
            <a:off x="4981583" y="1461798"/>
            <a:ext cx="1044000" cy="276881"/>
          </a:xfrm>
          <a:prstGeom prst="rect">
            <a:avLst/>
          </a:prstGeom>
          <a:solidFill>
            <a:srgbClr val="02003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USE CASES</a:t>
            </a:r>
          </a:p>
        </p:txBody>
      </p:sp>
      <p:sp>
        <p:nvSpPr>
          <p:cNvPr id="1073" name="Rectangle 1072">
            <a:extLst>
              <a:ext uri="{FF2B5EF4-FFF2-40B4-BE49-F238E27FC236}">
                <a16:creationId xmlns:a16="http://schemas.microsoft.com/office/drawing/2014/main" id="{2B1BD89C-BB43-C6E4-E0C0-65A9D3F42706}"/>
              </a:ext>
            </a:extLst>
          </p:cNvPr>
          <p:cNvSpPr/>
          <p:nvPr/>
        </p:nvSpPr>
        <p:spPr>
          <a:xfrm>
            <a:off x="6351816" y="1461798"/>
            <a:ext cx="2357473" cy="276881"/>
          </a:xfrm>
          <a:prstGeom prst="rect">
            <a:avLst/>
          </a:prstGeom>
          <a:solidFill>
            <a:srgbClr val="02003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MEDIUM TERM OUTCOMES</a:t>
            </a:r>
          </a:p>
        </p:txBody>
      </p:sp>
      <p:sp>
        <p:nvSpPr>
          <p:cNvPr id="1079" name="Rectangle 1078">
            <a:extLst>
              <a:ext uri="{FF2B5EF4-FFF2-40B4-BE49-F238E27FC236}">
                <a16:creationId xmlns:a16="http://schemas.microsoft.com/office/drawing/2014/main" id="{1163994D-A6AC-2E9C-5ECB-B3BFC831EF97}"/>
              </a:ext>
            </a:extLst>
          </p:cNvPr>
          <p:cNvSpPr/>
          <p:nvPr/>
        </p:nvSpPr>
        <p:spPr>
          <a:xfrm>
            <a:off x="9057928" y="1461798"/>
            <a:ext cx="1836001" cy="276881"/>
          </a:xfrm>
          <a:prstGeom prst="rect">
            <a:avLst/>
          </a:prstGeom>
          <a:solidFill>
            <a:srgbClr val="02003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LONG TERM AIMS</a:t>
            </a:r>
          </a:p>
        </p:txBody>
      </p:sp>
      <p:sp>
        <p:nvSpPr>
          <p:cNvPr id="1081" name="Rectangle 1080">
            <a:extLst>
              <a:ext uri="{FF2B5EF4-FFF2-40B4-BE49-F238E27FC236}">
                <a16:creationId xmlns:a16="http://schemas.microsoft.com/office/drawing/2014/main" id="{93188C44-8722-90CB-D722-B7EF8D815099}"/>
              </a:ext>
            </a:extLst>
          </p:cNvPr>
          <p:cNvSpPr/>
          <p:nvPr/>
        </p:nvSpPr>
        <p:spPr>
          <a:xfrm rot="16200000">
            <a:off x="3226001" y="3575131"/>
            <a:ext cx="4555167" cy="10439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3003E"/>
                </a:solidFill>
                <a:effectLst/>
                <a:uLnTx/>
                <a:uFillTx/>
                <a:latin typeface="Urbane Medium"/>
                <a:ea typeface="+mn-ea"/>
                <a:cs typeface="+mn-cs"/>
              </a:rPr>
              <a:t>Individual Project Uses Cases</a:t>
            </a:r>
          </a:p>
        </p:txBody>
      </p:sp>
      <p:sp>
        <p:nvSpPr>
          <p:cNvPr id="1082" name="Isosceles Triangle 1081">
            <a:extLst>
              <a:ext uri="{FF2B5EF4-FFF2-40B4-BE49-F238E27FC236}">
                <a16:creationId xmlns:a16="http://schemas.microsoft.com/office/drawing/2014/main" id="{B2FEB636-B1EE-4602-490D-566659C8B158}"/>
              </a:ext>
            </a:extLst>
          </p:cNvPr>
          <p:cNvSpPr/>
          <p:nvPr/>
        </p:nvSpPr>
        <p:spPr>
          <a:xfrm rot="5400000">
            <a:off x="4655444" y="1140428"/>
            <a:ext cx="277200" cy="277200"/>
          </a:xfrm>
          <a:prstGeom prst="triangle">
            <a:avLst/>
          </a:prstGeom>
          <a:solidFill>
            <a:srgbClr val="030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3" name="Isosceles Triangle 1082">
            <a:extLst>
              <a:ext uri="{FF2B5EF4-FFF2-40B4-BE49-F238E27FC236}">
                <a16:creationId xmlns:a16="http://schemas.microsoft.com/office/drawing/2014/main" id="{DFAF3A4E-1CB3-DB1D-738E-F24464CE3007}"/>
              </a:ext>
            </a:extLst>
          </p:cNvPr>
          <p:cNvSpPr/>
          <p:nvPr/>
        </p:nvSpPr>
        <p:spPr>
          <a:xfrm rot="5400000">
            <a:off x="6025582" y="1140428"/>
            <a:ext cx="277200" cy="277200"/>
          </a:xfrm>
          <a:prstGeom prst="triangle">
            <a:avLst/>
          </a:prstGeom>
          <a:solidFill>
            <a:srgbClr val="030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6" name="Isosceles Triangle 1085">
            <a:extLst>
              <a:ext uri="{FF2B5EF4-FFF2-40B4-BE49-F238E27FC236}">
                <a16:creationId xmlns:a16="http://schemas.microsoft.com/office/drawing/2014/main" id="{84406153-825D-F865-0630-648993A4F565}"/>
              </a:ext>
            </a:extLst>
          </p:cNvPr>
          <p:cNvSpPr/>
          <p:nvPr/>
        </p:nvSpPr>
        <p:spPr>
          <a:xfrm rot="5400000">
            <a:off x="8709289" y="1140428"/>
            <a:ext cx="277200" cy="277200"/>
          </a:xfrm>
          <a:prstGeom prst="triangle">
            <a:avLst/>
          </a:prstGeom>
          <a:solidFill>
            <a:srgbClr val="030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screenshot of a video game&#10;&#10;Description automatically generated">
            <a:extLst>
              <a:ext uri="{FF2B5EF4-FFF2-40B4-BE49-F238E27FC236}">
                <a16:creationId xmlns:a16="http://schemas.microsoft.com/office/drawing/2014/main" id="{E274EF57-8501-676F-61D4-8110DE913982}"/>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2809257" y="1754384"/>
            <a:ext cx="784962" cy="902235"/>
          </a:xfrm>
          <a:prstGeom prst="rect">
            <a:avLst/>
          </a:prstGeom>
        </p:spPr>
      </p:pic>
      <p:pic>
        <p:nvPicPr>
          <p:cNvPr id="5" name="Picture 4" descr="A screenshot of a video game&#10;&#10;Description automatically generated">
            <a:extLst>
              <a:ext uri="{FF2B5EF4-FFF2-40B4-BE49-F238E27FC236}">
                <a16:creationId xmlns:a16="http://schemas.microsoft.com/office/drawing/2014/main" id="{00261872-7265-2E85-CA74-7CD2C49099A1}"/>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2790233" y="2503374"/>
            <a:ext cx="795470" cy="902235"/>
          </a:xfrm>
          <a:prstGeom prst="rect">
            <a:avLst/>
          </a:prstGeom>
        </p:spPr>
      </p:pic>
      <p:pic>
        <p:nvPicPr>
          <p:cNvPr id="6" name="Picture 5" descr="A screenshot of a video game&#10;&#10;Description automatically generated">
            <a:extLst>
              <a:ext uri="{FF2B5EF4-FFF2-40B4-BE49-F238E27FC236}">
                <a16:creationId xmlns:a16="http://schemas.microsoft.com/office/drawing/2014/main" id="{C1946A12-D51B-9A1D-A9D5-17B0076F28E4}"/>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2732634" y="3287517"/>
            <a:ext cx="877747" cy="902235"/>
          </a:xfrm>
          <a:prstGeom prst="rect">
            <a:avLst/>
          </a:prstGeom>
        </p:spPr>
      </p:pic>
      <p:pic>
        <p:nvPicPr>
          <p:cNvPr id="7" name="Picture 6" descr="A screenshot of a video game&#10;&#10;Description automatically generated">
            <a:extLst>
              <a:ext uri="{FF2B5EF4-FFF2-40B4-BE49-F238E27FC236}">
                <a16:creationId xmlns:a16="http://schemas.microsoft.com/office/drawing/2014/main" id="{EECB8890-26BD-DC51-A4EE-D715A4AA1CA5}"/>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2814585" y="4110378"/>
            <a:ext cx="730434" cy="739268"/>
          </a:xfrm>
          <a:prstGeom prst="rect">
            <a:avLst/>
          </a:prstGeom>
        </p:spPr>
      </p:pic>
      <p:pic>
        <p:nvPicPr>
          <p:cNvPr id="8" name="Picture 7" descr="A screenshot of a video game&#10;&#10;Description automatically generated">
            <a:extLst>
              <a:ext uri="{FF2B5EF4-FFF2-40B4-BE49-F238E27FC236}">
                <a16:creationId xmlns:a16="http://schemas.microsoft.com/office/drawing/2014/main" id="{38912846-ECF7-FE76-EF9B-C8E21E36D1DC}"/>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2715566" y="4863583"/>
            <a:ext cx="885451" cy="739268"/>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43AD7B35-20B2-FC5E-92B4-DB5D5A58F0D1}"/>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2781301" y="5640846"/>
            <a:ext cx="790878" cy="739268"/>
          </a:xfrm>
          <a:prstGeom prst="rect">
            <a:avLst/>
          </a:prstGeom>
        </p:spPr>
      </p:pic>
    </p:spTree>
    <p:extLst>
      <p:ext uri="{BB962C8B-B14F-4D97-AF65-F5344CB8AC3E}">
        <p14:creationId xmlns:p14="http://schemas.microsoft.com/office/powerpoint/2010/main" val="36683259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4FCC6CE-203F-0584-DA68-3B6DB47AB590}"/>
              </a:ext>
            </a:extLst>
          </p:cNvPr>
          <p:cNvSpPr txBox="1"/>
          <p:nvPr/>
        </p:nvSpPr>
        <p:spPr>
          <a:xfrm>
            <a:off x="838200" y="1490663"/>
            <a:ext cx="6840000" cy="390876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03003F"/>
                </a:solidFill>
                <a:effectLst/>
                <a:uLnTx/>
                <a:uFillTx/>
                <a:latin typeface="Urbane Light" pitchFamily="2" charset="77"/>
                <a:ea typeface="+mn-ea"/>
                <a:cs typeface="+mn-cs"/>
              </a:rPr>
              <a:t>ABOUT THE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lumMod val="85000"/>
                    <a:lumOff val="15000"/>
                  </a:prstClr>
                </a:solidFill>
                <a:effectLst/>
                <a:uLnTx/>
                <a:uFillTx/>
                <a:latin typeface="Urbane Light"/>
                <a:ea typeface="+mn-ea"/>
                <a:cs typeface="+mn-cs"/>
              </a:rPr>
              <a:t>Led by East Ayrshire Council and the Scotland 5G Centre, this project aims to deliver grant funding to multiple SMEs across the region, which will demonstrate the use cases and applications of 5G and other advanced wireless technologies. Focussing on the Food &amp; Drink Production, Manufacturing and Logistics sectors these grant funded projects aim to increase awareness of digital solutions and drive economic growth, influence investment and create jobs across Ayrshire.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03003F"/>
                </a:solidFill>
                <a:effectLst/>
                <a:uLnTx/>
                <a:uFillTx/>
                <a:latin typeface="Urbane Light" pitchFamily="2" charset="77"/>
                <a:ea typeface="+mn-ea"/>
                <a:cs typeface="+mn-cs"/>
              </a:rPr>
              <a:t>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03003F"/>
                </a:solidFill>
                <a:effectLst/>
                <a:uLnTx/>
                <a:uFillTx/>
                <a:latin typeface="Urbane Light" pitchFamily="2" charset="77"/>
                <a:ea typeface="+mn-ea"/>
                <a:cs typeface="+mn-cs"/>
              </a:rPr>
              <a:t>PROJECT AIMS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Urbane Light" pitchFamily="2" charset="77"/>
              <a:ea typeface="+mn-ea"/>
              <a:cs typeface="+mn-cs"/>
            </a:endParaRPr>
          </a:p>
        </p:txBody>
      </p:sp>
      <p:pic>
        <p:nvPicPr>
          <p:cNvPr id="4" name="Picture 3" descr="A person sitting at a desk with a computer and papers&#10;&#10;Description automatically generated">
            <a:extLst>
              <a:ext uri="{FF2B5EF4-FFF2-40B4-BE49-F238E27FC236}">
                <a16:creationId xmlns:a16="http://schemas.microsoft.com/office/drawing/2014/main" id="{E8338938-1B67-B652-49E5-28BA9D6307BC}"/>
              </a:ext>
            </a:extLst>
          </p:cNvPr>
          <p:cNvPicPr>
            <a:picLocks/>
          </p:cNvPicPr>
          <p:nvPr/>
        </p:nvPicPr>
        <p:blipFill>
          <a:blip r:embed="rId3" cstate="screen">
            <a:extLst>
              <a:ext uri="{28A0092B-C50C-407E-A947-70E740481C1C}">
                <a14:useLocalDpi xmlns:a14="http://schemas.microsoft.com/office/drawing/2010/main"/>
              </a:ext>
            </a:extLst>
          </a:blip>
          <a:srcRect/>
          <a:stretch/>
        </p:blipFill>
        <p:spPr>
          <a:xfrm>
            <a:off x="8223048" y="0"/>
            <a:ext cx="3960000" cy="6858000"/>
          </a:xfrm>
          <a:prstGeom prst="rect">
            <a:avLst/>
          </a:prstGeom>
        </p:spPr>
      </p:pic>
      <p:sp>
        <p:nvSpPr>
          <p:cNvPr id="5" name="Rectangle 4">
            <a:extLst>
              <a:ext uri="{FF2B5EF4-FFF2-40B4-BE49-F238E27FC236}">
                <a16:creationId xmlns:a16="http://schemas.microsoft.com/office/drawing/2014/main" id="{A04E1808-B9E0-AF34-758F-94C4B0B3B3AB}"/>
              </a:ext>
            </a:extLst>
          </p:cNvPr>
          <p:cNvSpPr/>
          <p:nvPr/>
        </p:nvSpPr>
        <p:spPr>
          <a:xfrm>
            <a:off x="0" y="546446"/>
            <a:ext cx="10800522" cy="703234"/>
          </a:xfrm>
          <a:prstGeom prst="rect">
            <a:avLst/>
          </a:prstGeom>
          <a:solidFill>
            <a:srgbClr val="E6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nk circle with white icons and a black background&#10;&#10;Description automatically generated">
            <a:extLst>
              <a:ext uri="{FF2B5EF4-FFF2-40B4-BE49-F238E27FC236}">
                <a16:creationId xmlns:a16="http://schemas.microsoft.com/office/drawing/2014/main" id="{F366A6DC-A868-3D41-C533-0A35051359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9429" y="283551"/>
            <a:ext cx="1207558" cy="1207558"/>
          </a:xfrm>
          <a:prstGeom prst="rect">
            <a:avLst/>
          </a:prstGeom>
        </p:spPr>
      </p:pic>
      <p:sp>
        <p:nvSpPr>
          <p:cNvPr id="11" name="Title 1">
            <a:extLst>
              <a:ext uri="{FF2B5EF4-FFF2-40B4-BE49-F238E27FC236}">
                <a16:creationId xmlns:a16="http://schemas.microsoft.com/office/drawing/2014/main" id="{3725E346-9BF2-AF37-42B3-F10446614C80}"/>
              </a:ext>
            </a:extLst>
          </p:cNvPr>
          <p:cNvSpPr txBox="1">
            <a:spLocks/>
          </p:cNvSpPr>
          <p:nvPr/>
        </p:nvSpPr>
        <p:spPr>
          <a:xfrm>
            <a:off x="838200" y="2848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Urbane Medium"/>
                <a:ea typeface="+mj-ea"/>
                <a:cs typeface="+mj-cs"/>
              </a:rPr>
              <a:t>Project 1a and 3 – SME 5G/IoT Adoption</a:t>
            </a:r>
          </a:p>
        </p:txBody>
      </p:sp>
      <p:pic>
        <p:nvPicPr>
          <p:cNvPr id="3" name="Picture 2" descr="A black and grey logo&#10;&#10;Description automatically generated">
            <a:extLst>
              <a:ext uri="{FF2B5EF4-FFF2-40B4-BE49-F238E27FC236}">
                <a16:creationId xmlns:a16="http://schemas.microsoft.com/office/drawing/2014/main" id="{CE1FC37E-3B51-8AF2-B0FF-2AD5D13360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65467" y="3801251"/>
            <a:ext cx="905634" cy="562142"/>
          </a:xfrm>
          <a:prstGeom prst="rect">
            <a:avLst/>
          </a:prstGeom>
        </p:spPr>
      </p:pic>
      <p:pic>
        <p:nvPicPr>
          <p:cNvPr id="8" name="Picture 7" descr="A black background with blue text and colorful circles&#10;&#10;Description automatically generated">
            <a:extLst>
              <a:ext uri="{FF2B5EF4-FFF2-40B4-BE49-F238E27FC236}">
                <a16:creationId xmlns:a16="http://schemas.microsoft.com/office/drawing/2014/main" id="{92B2A999-508D-AA62-0277-F28A04E65B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18762" y="3398506"/>
            <a:ext cx="726338" cy="959525"/>
          </a:xfrm>
          <a:prstGeom prst="rect">
            <a:avLst/>
          </a:prstGeom>
        </p:spPr>
      </p:pic>
      <p:pic>
        <p:nvPicPr>
          <p:cNvPr id="12" name="Picture 11" descr="A black and blue text with blue letters&#10;&#10;Description automatically generated with medium confidence">
            <a:extLst>
              <a:ext uri="{FF2B5EF4-FFF2-40B4-BE49-F238E27FC236}">
                <a16:creationId xmlns:a16="http://schemas.microsoft.com/office/drawing/2014/main" id="{0C8666D7-4F4D-0A6D-5482-4DC552ACCD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80207" y="3802808"/>
            <a:ext cx="1702427" cy="473450"/>
          </a:xfrm>
          <a:prstGeom prst="rect">
            <a:avLst/>
          </a:prstGeom>
        </p:spPr>
      </p:pic>
      <p:sp>
        <p:nvSpPr>
          <p:cNvPr id="2" name="Rectangle 1">
            <a:extLst>
              <a:ext uri="{FF2B5EF4-FFF2-40B4-BE49-F238E27FC236}">
                <a16:creationId xmlns:a16="http://schemas.microsoft.com/office/drawing/2014/main" id="{3A912D4F-2788-ED1B-43CE-DC925B7E4936}"/>
              </a:ext>
            </a:extLst>
          </p:cNvPr>
          <p:cNvSpPr/>
          <p:nvPr/>
        </p:nvSpPr>
        <p:spPr>
          <a:xfrm>
            <a:off x="942808" y="5036668"/>
            <a:ext cx="2358000" cy="360000"/>
          </a:xfrm>
          <a:prstGeom prst="rect">
            <a:avLst/>
          </a:prstGeom>
          <a:solidFill>
            <a:srgbClr val="EF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Urbane Medium"/>
                <a:ea typeface="+mn-ea"/>
                <a:cs typeface="+mn-cs"/>
              </a:rPr>
              <a:t>5G Ecosystem Development</a:t>
            </a:r>
          </a:p>
        </p:txBody>
      </p:sp>
      <p:sp>
        <p:nvSpPr>
          <p:cNvPr id="7" name="Rectangle 6">
            <a:extLst>
              <a:ext uri="{FF2B5EF4-FFF2-40B4-BE49-F238E27FC236}">
                <a16:creationId xmlns:a16="http://schemas.microsoft.com/office/drawing/2014/main" id="{3F586479-722F-CCEE-8AD1-AF77BCA88EE1}"/>
              </a:ext>
            </a:extLst>
          </p:cNvPr>
          <p:cNvSpPr/>
          <p:nvPr/>
        </p:nvSpPr>
        <p:spPr>
          <a:xfrm>
            <a:off x="942808" y="5422111"/>
            <a:ext cx="2358000" cy="432000"/>
          </a:xfrm>
          <a:prstGeom prst="rect">
            <a:avLst/>
          </a:prstGeom>
          <a:solidFill>
            <a:srgbClr val="EF7D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3003F"/>
                </a:solidFill>
                <a:effectLst/>
                <a:uLnTx/>
                <a:uFillTx/>
                <a:latin typeface="Urbane Medium"/>
                <a:ea typeface="+mn-ea"/>
                <a:cs typeface="+mn-cs"/>
              </a:rPr>
              <a:t>Improving partnership working across key stakeholders</a:t>
            </a:r>
          </a:p>
        </p:txBody>
      </p:sp>
      <p:sp>
        <p:nvSpPr>
          <p:cNvPr id="9" name="Rectangle 8">
            <a:extLst>
              <a:ext uri="{FF2B5EF4-FFF2-40B4-BE49-F238E27FC236}">
                <a16:creationId xmlns:a16="http://schemas.microsoft.com/office/drawing/2014/main" id="{1C816F4F-2455-7C82-80D3-7CDF7EA7BB25}"/>
              </a:ext>
            </a:extLst>
          </p:cNvPr>
          <p:cNvSpPr/>
          <p:nvPr/>
        </p:nvSpPr>
        <p:spPr>
          <a:xfrm>
            <a:off x="942807" y="5879554"/>
            <a:ext cx="2358000" cy="432000"/>
          </a:xfrm>
          <a:prstGeom prst="rect">
            <a:avLst/>
          </a:prstGeom>
          <a:solidFill>
            <a:srgbClr val="EF7D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3003F"/>
                </a:solidFill>
                <a:effectLst/>
                <a:uLnTx/>
                <a:uFillTx/>
                <a:latin typeface="Urbane Medium"/>
                <a:ea typeface="+mn-ea"/>
                <a:cs typeface="+mn-cs"/>
              </a:rPr>
              <a:t>Increasing collaboration between the public sector, businesses and mobile industry suppliers</a:t>
            </a:r>
          </a:p>
        </p:txBody>
      </p:sp>
      <p:sp>
        <p:nvSpPr>
          <p:cNvPr id="15" name="Rectangle 14">
            <a:extLst>
              <a:ext uri="{FF2B5EF4-FFF2-40B4-BE49-F238E27FC236}">
                <a16:creationId xmlns:a16="http://schemas.microsoft.com/office/drawing/2014/main" id="{945D822B-D47B-339F-ADFC-C8AAE2BAB50D}"/>
              </a:ext>
            </a:extLst>
          </p:cNvPr>
          <p:cNvSpPr/>
          <p:nvPr/>
        </p:nvSpPr>
        <p:spPr>
          <a:xfrm>
            <a:off x="3355797" y="5036668"/>
            <a:ext cx="2358000" cy="360000"/>
          </a:xfrm>
          <a:prstGeom prst="rect">
            <a:avLst/>
          </a:prstGeom>
          <a:solidFill>
            <a:srgbClr val="009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Urbane Medium"/>
                <a:ea typeface="+mn-ea"/>
                <a:cs typeface="+mn-cs"/>
              </a:rPr>
              <a:t>Improving knowledge and nurturing innovation in businesses</a:t>
            </a:r>
          </a:p>
        </p:txBody>
      </p:sp>
      <p:sp>
        <p:nvSpPr>
          <p:cNvPr id="20" name="Rectangle 19">
            <a:extLst>
              <a:ext uri="{FF2B5EF4-FFF2-40B4-BE49-F238E27FC236}">
                <a16:creationId xmlns:a16="http://schemas.microsoft.com/office/drawing/2014/main" id="{BD4CAA66-F34F-5C3E-7165-1456D873762B}"/>
              </a:ext>
            </a:extLst>
          </p:cNvPr>
          <p:cNvSpPr/>
          <p:nvPr/>
        </p:nvSpPr>
        <p:spPr>
          <a:xfrm>
            <a:off x="3355797" y="5422111"/>
            <a:ext cx="2358000" cy="432000"/>
          </a:xfrm>
          <a:prstGeom prst="rect">
            <a:avLst/>
          </a:prstGeom>
          <a:solidFill>
            <a:srgbClr val="009EB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3003F"/>
                </a:solidFill>
                <a:effectLst/>
                <a:uLnTx/>
                <a:uFillTx/>
                <a:latin typeface="Urbane Medium"/>
                <a:ea typeface="+mn-ea"/>
                <a:cs typeface="+mn-cs"/>
              </a:rPr>
              <a:t>Enhance businesses’ understand of advanced wireless technologies</a:t>
            </a:r>
          </a:p>
        </p:txBody>
      </p:sp>
      <p:sp>
        <p:nvSpPr>
          <p:cNvPr id="23" name="Rectangle 22">
            <a:extLst>
              <a:ext uri="{FF2B5EF4-FFF2-40B4-BE49-F238E27FC236}">
                <a16:creationId xmlns:a16="http://schemas.microsoft.com/office/drawing/2014/main" id="{2D42FDDA-B9CF-E58E-8570-F4348662F180}"/>
              </a:ext>
            </a:extLst>
          </p:cNvPr>
          <p:cNvSpPr/>
          <p:nvPr/>
        </p:nvSpPr>
        <p:spPr>
          <a:xfrm>
            <a:off x="5768787" y="5033296"/>
            <a:ext cx="2358000" cy="360000"/>
          </a:xfrm>
          <a:prstGeom prst="rect">
            <a:avLst/>
          </a:prstGeom>
          <a:solidFill>
            <a:srgbClr val="414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Urbane Medium"/>
                <a:ea typeface="+mn-ea"/>
                <a:cs typeface="+mn-cs"/>
              </a:rPr>
              <a:t>Upskilling workers and students in advanced wireless and digital connectivity technologies</a:t>
            </a:r>
          </a:p>
        </p:txBody>
      </p:sp>
      <p:sp>
        <p:nvSpPr>
          <p:cNvPr id="25" name="Rectangle 24">
            <a:extLst>
              <a:ext uri="{FF2B5EF4-FFF2-40B4-BE49-F238E27FC236}">
                <a16:creationId xmlns:a16="http://schemas.microsoft.com/office/drawing/2014/main" id="{D0674D3F-E3DF-3A04-1BEC-517F3E6E4F4B}"/>
              </a:ext>
            </a:extLst>
          </p:cNvPr>
          <p:cNvSpPr/>
          <p:nvPr/>
        </p:nvSpPr>
        <p:spPr>
          <a:xfrm>
            <a:off x="5768787" y="5422111"/>
            <a:ext cx="2358000" cy="432000"/>
          </a:xfrm>
          <a:prstGeom prst="rect">
            <a:avLst/>
          </a:prstGeom>
          <a:solidFill>
            <a:srgbClr val="414999">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3003F"/>
                </a:solidFill>
                <a:effectLst/>
                <a:uLnTx/>
                <a:uFillTx/>
                <a:latin typeface="Urbane Medium"/>
                <a:ea typeface="+mn-ea"/>
                <a:cs typeface="+mn-cs"/>
              </a:rPr>
              <a:t>Ensuring the future competitiveness of the Ayrshire economy</a:t>
            </a:r>
          </a:p>
        </p:txBody>
      </p:sp>
      <p:sp>
        <p:nvSpPr>
          <p:cNvPr id="26" name="Rectangle 25">
            <a:extLst>
              <a:ext uri="{FF2B5EF4-FFF2-40B4-BE49-F238E27FC236}">
                <a16:creationId xmlns:a16="http://schemas.microsoft.com/office/drawing/2014/main" id="{DB65E351-F387-A043-B720-FAAAF3AA3B54}"/>
              </a:ext>
            </a:extLst>
          </p:cNvPr>
          <p:cNvSpPr/>
          <p:nvPr/>
        </p:nvSpPr>
        <p:spPr>
          <a:xfrm>
            <a:off x="3355797" y="5879554"/>
            <a:ext cx="2358000" cy="432000"/>
          </a:xfrm>
          <a:prstGeom prst="rect">
            <a:avLst/>
          </a:prstGeom>
          <a:solidFill>
            <a:srgbClr val="009EB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3003F"/>
                </a:solidFill>
                <a:effectLst/>
                <a:uLnTx/>
                <a:uFillTx/>
                <a:latin typeface="Urbane Medium"/>
                <a:ea typeface="+mn-ea"/>
                <a:cs typeface="+mn-cs"/>
              </a:rPr>
              <a:t>Developing economic development leads knowledge of digital connectivity solutions to drive innovation with business</a:t>
            </a:r>
          </a:p>
        </p:txBody>
      </p:sp>
      <p:pic>
        <p:nvPicPr>
          <p:cNvPr id="13" name="Picture 12" descr="A screenshot of a video game&#10;&#10;Description automatically generated">
            <a:extLst>
              <a:ext uri="{FF2B5EF4-FFF2-40B4-BE49-F238E27FC236}">
                <a16:creationId xmlns:a16="http://schemas.microsoft.com/office/drawing/2014/main" id="{C4D5764D-D63D-8150-63B5-DA0FCB72390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279822" y="11451"/>
            <a:ext cx="1620078" cy="1847000"/>
          </a:xfrm>
          <a:prstGeom prst="rect">
            <a:avLst/>
          </a:prstGeom>
        </p:spPr>
      </p:pic>
    </p:spTree>
    <p:extLst>
      <p:ext uri="{BB962C8B-B14F-4D97-AF65-F5344CB8AC3E}">
        <p14:creationId xmlns:p14="http://schemas.microsoft.com/office/powerpoint/2010/main" val="1635852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D32BBC7-9B6A-BB20-36B6-F428D66397FB}"/>
              </a:ext>
            </a:extLst>
          </p:cNvPr>
          <p:cNvGrpSpPr/>
          <p:nvPr/>
        </p:nvGrpSpPr>
        <p:grpSpPr>
          <a:xfrm>
            <a:off x="2430062" y="870954"/>
            <a:ext cx="7008524" cy="2332680"/>
            <a:chOff x="89393" y="2922302"/>
            <a:chExt cx="5550916" cy="1993730"/>
          </a:xfrm>
        </p:grpSpPr>
        <p:sp>
          <p:nvSpPr>
            <p:cNvPr id="8" name="Rectangle 7">
              <a:extLst>
                <a:ext uri="{FF2B5EF4-FFF2-40B4-BE49-F238E27FC236}">
                  <a16:creationId xmlns:a16="http://schemas.microsoft.com/office/drawing/2014/main" id="{4D6E2917-A964-95D5-5475-F41A12C55688}"/>
                </a:ext>
              </a:extLst>
            </p:cNvPr>
            <p:cNvSpPr/>
            <p:nvPr/>
          </p:nvSpPr>
          <p:spPr>
            <a:xfrm>
              <a:off x="89393" y="2922302"/>
              <a:ext cx="5550916" cy="1993730"/>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4 x Sustainability Reports</a:t>
              </a:r>
            </a:p>
          </p:txBody>
        </p:sp>
        <p:sp>
          <p:nvSpPr>
            <p:cNvPr id="9" name="Rectangle 8">
              <a:extLst>
                <a:ext uri="{FF2B5EF4-FFF2-40B4-BE49-F238E27FC236}">
                  <a16:creationId xmlns:a16="http://schemas.microsoft.com/office/drawing/2014/main" id="{97F604FD-60B7-1BB0-E52D-915522BC2228}"/>
                </a:ext>
              </a:extLst>
            </p:cNvPr>
            <p:cNvSpPr/>
            <p:nvPr/>
          </p:nvSpPr>
          <p:spPr>
            <a:xfrm>
              <a:off x="184632" y="3248575"/>
              <a:ext cx="1308857" cy="1415071"/>
            </a:xfrm>
            <a:prstGeom prst="rect">
              <a:avLst/>
            </a:prstGeom>
            <a:solidFill>
              <a:schemeClr val="accent2"/>
            </a:solidFill>
            <a:ln>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Smart Social Assets</a:t>
              </a:r>
            </a:p>
          </p:txBody>
        </p:sp>
        <p:sp>
          <p:nvSpPr>
            <p:cNvPr id="10" name="Rectangle 9">
              <a:extLst>
                <a:ext uri="{FF2B5EF4-FFF2-40B4-BE49-F238E27FC236}">
                  <a16:creationId xmlns:a16="http://schemas.microsoft.com/office/drawing/2014/main" id="{BD52776B-37EE-9FCA-EC96-1035C118E969}"/>
                </a:ext>
              </a:extLst>
            </p:cNvPr>
            <p:cNvSpPr/>
            <p:nvPr/>
          </p:nvSpPr>
          <p:spPr>
            <a:xfrm>
              <a:off x="1528783" y="3248575"/>
              <a:ext cx="1308857" cy="1415071"/>
            </a:xfrm>
            <a:prstGeom prst="rect">
              <a:avLst/>
            </a:prstGeom>
            <a:solidFill>
              <a:schemeClr val="accent5"/>
            </a:solidFill>
            <a:ln>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Connected Care &amp; Wellbeing</a:t>
              </a:r>
            </a:p>
          </p:txBody>
        </p:sp>
        <p:sp>
          <p:nvSpPr>
            <p:cNvPr id="11" name="Rectangle 10">
              <a:extLst>
                <a:ext uri="{FF2B5EF4-FFF2-40B4-BE49-F238E27FC236}">
                  <a16:creationId xmlns:a16="http://schemas.microsoft.com/office/drawing/2014/main" id="{427E28FD-BF22-6785-4D56-96C83B8BA2AE}"/>
                </a:ext>
              </a:extLst>
            </p:cNvPr>
            <p:cNvSpPr/>
            <p:nvPr/>
          </p:nvSpPr>
          <p:spPr>
            <a:xfrm>
              <a:off x="2872934" y="3248574"/>
              <a:ext cx="1308857" cy="1415071"/>
            </a:xfrm>
            <a:prstGeom prst="rect">
              <a:avLst/>
            </a:prstGeom>
            <a:solidFill>
              <a:schemeClr val="accent4"/>
            </a:solidFill>
            <a:ln>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Net-Zero Social Assets</a:t>
              </a:r>
            </a:p>
          </p:txBody>
        </p:sp>
        <p:sp>
          <p:nvSpPr>
            <p:cNvPr id="12" name="Rectangle 11">
              <a:extLst>
                <a:ext uri="{FF2B5EF4-FFF2-40B4-BE49-F238E27FC236}">
                  <a16:creationId xmlns:a16="http://schemas.microsoft.com/office/drawing/2014/main" id="{DA4DBA75-90B2-3ECF-5F77-EAD7D455D938}"/>
                </a:ext>
              </a:extLst>
            </p:cNvPr>
            <p:cNvSpPr/>
            <p:nvPr/>
          </p:nvSpPr>
          <p:spPr>
            <a:xfrm>
              <a:off x="4222802" y="3248573"/>
              <a:ext cx="1308857" cy="1415071"/>
            </a:xfrm>
            <a:prstGeom prst="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Data Aggregation &amp; Business Intelligence</a:t>
              </a:r>
            </a:p>
          </p:txBody>
        </p:sp>
      </p:grpSp>
      <p:sp>
        <p:nvSpPr>
          <p:cNvPr id="5" name="Rectangle 4">
            <a:extLst>
              <a:ext uri="{FF2B5EF4-FFF2-40B4-BE49-F238E27FC236}">
                <a16:creationId xmlns:a16="http://schemas.microsoft.com/office/drawing/2014/main" id="{01C1F8DB-6D90-C3E0-BE75-7597FDD4D310}"/>
              </a:ext>
            </a:extLst>
          </p:cNvPr>
          <p:cNvSpPr/>
          <p:nvPr/>
        </p:nvSpPr>
        <p:spPr>
          <a:xfrm>
            <a:off x="2460285" y="3443282"/>
            <a:ext cx="7008524" cy="2461495"/>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Sustainability Report Contents</a:t>
            </a:r>
          </a:p>
        </p:txBody>
      </p:sp>
      <p:sp>
        <p:nvSpPr>
          <p:cNvPr id="16" name="Rectangle 15">
            <a:extLst>
              <a:ext uri="{FF2B5EF4-FFF2-40B4-BE49-F238E27FC236}">
                <a16:creationId xmlns:a16="http://schemas.microsoft.com/office/drawing/2014/main" id="{920A8A72-C911-E5C8-8C33-6B5AA1153F26}"/>
              </a:ext>
            </a:extLst>
          </p:cNvPr>
          <p:cNvSpPr/>
          <p:nvPr/>
        </p:nvSpPr>
        <p:spPr>
          <a:xfrm>
            <a:off x="2797080" y="3812239"/>
            <a:ext cx="6330183" cy="1170473"/>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Outline Business Case (5 Case Model) </a:t>
            </a:r>
          </a:p>
        </p:txBody>
      </p:sp>
      <p:sp>
        <p:nvSpPr>
          <p:cNvPr id="17" name="Rectangle 16">
            <a:extLst>
              <a:ext uri="{FF2B5EF4-FFF2-40B4-BE49-F238E27FC236}">
                <a16:creationId xmlns:a16="http://schemas.microsoft.com/office/drawing/2014/main" id="{73C52F6A-1051-5B1D-CE8E-65393AF11053}"/>
              </a:ext>
            </a:extLst>
          </p:cNvPr>
          <p:cNvSpPr/>
          <p:nvPr/>
        </p:nvSpPr>
        <p:spPr>
          <a:xfrm>
            <a:off x="2986361" y="4135412"/>
            <a:ext cx="1137279" cy="304804"/>
          </a:xfrm>
          <a:prstGeom prst="rect">
            <a:avLst/>
          </a:prstGeom>
          <a:solidFill>
            <a:schemeClr val="bg2">
              <a:lumMod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a:solidFill>
                  <a:prstClr val="white"/>
                </a:solidFill>
                <a:latin typeface="Tahoma" panose="020B0604030504040204" pitchFamily="34" charset="0"/>
                <a:ea typeface="Tahoma" panose="020B0604030504040204" pitchFamily="34" charset="0"/>
                <a:cs typeface="Tahoma" panose="020B0604030504040204" pitchFamily="34" charset="0"/>
              </a:rPr>
              <a:t>Strategic</a:t>
            </a:r>
          </a:p>
        </p:txBody>
      </p:sp>
      <p:sp>
        <p:nvSpPr>
          <p:cNvPr id="18" name="Rectangle 17">
            <a:extLst>
              <a:ext uri="{FF2B5EF4-FFF2-40B4-BE49-F238E27FC236}">
                <a16:creationId xmlns:a16="http://schemas.microsoft.com/office/drawing/2014/main" id="{E19C4214-7030-496C-4CAF-CE283D8BB4C2}"/>
              </a:ext>
            </a:extLst>
          </p:cNvPr>
          <p:cNvSpPr/>
          <p:nvPr/>
        </p:nvSpPr>
        <p:spPr>
          <a:xfrm>
            <a:off x="4152178" y="4130594"/>
            <a:ext cx="1137279" cy="304804"/>
          </a:xfrm>
          <a:prstGeom prst="rect">
            <a:avLst/>
          </a:prstGeom>
          <a:solidFill>
            <a:schemeClr val="bg2">
              <a:lumMod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a:solidFill>
                  <a:prstClr val="white"/>
                </a:solidFill>
                <a:latin typeface="Tahoma" panose="020B0604030504040204" pitchFamily="34" charset="0"/>
                <a:ea typeface="Tahoma" panose="020B0604030504040204" pitchFamily="34" charset="0"/>
                <a:cs typeface="Tahoma" panose="020B0604030504040204" pitchFamily="34" charset="0"/>
              </a:rPr>
              <a:t>Economic</a:t>
            </a:r>
          </a:p>
        </p:txBody>
      </p:sp>
      <p:sp>
        <p:nvSpPr>
          <p:cNvPr id="19" name="Rectangle 18">
            <a:extLst>
              <a:ext uri="{FF2B5EF4-FFF2-40B4-BE49-F238E27FC236}">
                <a16:creationId xmlns:a16="http://schemas.microsoft.com/office/drawing/2014/main" id="{CC033CEB-0F2C-C34F-CD3D-07D4DB71280D}"/>
              </a:ext>
            </a:extLst>
          </p:cNvPr>
          <p:cNvSpPr/>
          <p:nvPr/>
        </p:nvSpPr>
        <p:spPr>
          <a:xfrm>
            <a:off x="5324389" y="4124901"/>
            <a:ext cx="1137279" cy="304804"/>
          </a:xfrm>
          <a:prstGeom prst="rect">
            <a:avLst/>
          </a:prstGeom>
          <a:solidFill>
            <a:schemeClr val="bg2">
              <a:lumMod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a:solidFill>
                  <a:prstClr val="white"/>
                </a:solidFill>
                <a:latin typeface="Tahoma" panose="020B0604030504040204" pitchFamily="34" charset="0"/>
                <a:ea typeface="Tahoma" panose="020B0604030504040204" pitchFamily="34" charset="0"/>
                <a:cs typeface="Tahoma" panose="020B0604030504040204" pitchFamily="34" charset="0"/>
              </a:rPr>
              <a:t>Financial</a:t>
            </a:r>
          </a:p>
        </p:txBody>
      </p:sp>
      <p:sp>
        <p:nvSpPr>
          <p:cNvPr id="20" name="Rectangle 19">
            <a:extLst>
              <a:ext uri="{FF2B5EF4-FFF2-40B4-BE49-F238E27FC236}">
                <a16:creationId xmlns:a16="http://schemas.microsoft.com/office/drawing/2014/main" id="{789D32DB-76AF-8E81-E827-CB0B69123569}"/>
              </a:ext>
            </a:extLst>
          </p:cNvPr>
          <p:cNvSpPr/>
          <p:nvPr/>
        </p:nvSpPr>
        <p:spPr>
          <a:xfrm>
            <a:off x="6496600" y="4124901"/>
            <a:ext cx="1295225" cy="304804"/>
          </a:xfrm>
          <a:prstGeom prst="rect">
            <a:avLst/>
          </a:prstGeom>
          <a:solidFill>
            <a:schemeClr val="bg2">
              <a:lumMod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a:solidFill>
                  <a:prstClr val="white"/>
                </a:solidFill>
                <a:latin typeface="Tahoma" panose="020B0604030504040204" pitchFamily="34" charset="0"/>
                <a:ea typeface="Tahoma" panose="020B0604030504040204" pitchFamily="34" charset="0"/>
                <a:cs typeface="Tahoma" panose="020B0604030504040204" pitchFamily="34" charset="0"/>
              </a:rPr>
              <a:t>Commercial</a:t>
            </a:r>
          </a:p>
        </p:txBody>
      </p:sp>
      <p:sp>
        <p:nvSpPr>
          <p:cNvPr id="21" name="Rectangle 20">
            <a:extLst>
              <a:ext uri="{FF2B5EF4-FFF2-40B4-BE49-F238E27FC236}">
                <a16:creationId xmlns:a16="http://schemas.microsoft.com/office/drawing/2014/main" id="{C39B7982-093D-80FE-37F2-0F6BA6AE9396}"/>
              </a:ext>
            </a:extLst>
          </p:cNvPr>
          <p:cNvSpPr/>
          <p:nvPr/>
        </p:nvSpPr>
        <p:spPr>
          <a:xfrm>
            <a:off x="7846017" y="4124901"/>
            <a:ext cx="1137279" cy="304804"/>
          </a:xfrm>
          <a:prstGeom prst="rect">
            <a:avLst/>
          </a:prstGeom>
          <a:solidFill>
            <a:schemeClr val="bg2">
              <a:lumMod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a:solidFill>
                  <a:prstClr val="white"/>
                </a:solidFill>
                <a:latin typeface="Tahoma" panose="020B0604030504040204" pitchFamily="34" charset="0"/>
                <a:ea typeface="Tahoma" panose="020B0604030504040204" pitchFamily="34" charset="0"/>
                <a:cs typeface="Tahoma" panose="020B0604030504040204" pitchFamily="34" charset="0"/>
              </a:rPr>
              <a:t>Management</a:t>
            </a:r>
          </a:p>
        </p:txBody>
      </p:sp>
      <p:sp>
        <p:nvSpPr>
          <p:cNvPr id="22" name="Rectangle 21">
            <a:extLst>
              <a:ext uri="{FF2B5EF4-FFF2-40B4-BE49-F238E27FC236}">
                <a16:creationId xmlns:a16="http://schemas.microsoft.com/office/drawing/2014/main" id="{0C382004-037C-C50D-9E5B-510A3635599F}"/>
              </a:ext>
            </a:extLst>
          </p:cNvPr>
          <p:cNvSpPr/>
          <p:nvPr/>
        </p:nvSpPr>
        <p:spPr>
          <a:xfrm>
            <a:off x="2986360" y="4522644"/>
            <a:ext cx="1320406" cy="304804"/>
          </a:xfrm>
          <a:prstGeom prst="rect">
            <a:avLst/>
          </a:prstGeom>
          <a:solidFill>
            <a:schemeClr val="bg2">
              <a:lumMod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a:solidFill>
                  <a:prstClr val="white"/>
                </a:solidFill>
                <a:latin typeface="Tahoma" panose="020B0604030504040204" pitchFamily="34" charset="0"/>
                <a:ea typeface="Tahoma" panose="020B0604030504040204" pitchFamily="34" charset="0"/>
                <a:cs typeface="Tahoma" panose="020B0604030504040204" pitchFamily="34" charset="0"/>
              </a:rPr>
              <a:t>Use Case 1</a:t>
            </a:r>
          </a:p>
        </p:txBody>
      </p:sp>
      <p:sp>
        <p:nvSpPr>
          <p:cNvPr id="23" name="Rectangle 22">
            <a:extLst>
              <a:ext uri="{FF2B5EF4-FFF2-40B4-BE49-F238E27FC236}">
                <a16:creationId xmlns:a16="http://schemas.microsoft.com/office/drawing/2014/main" id="{46D67885-99D8-D733-DE06-04681C05585A}"/>
              </a:ext>
            </a:extLst>
          </p:cNvPr>
          <p:cNvSpPr/>
          <p:nvPr/>
        </p:nvSpPr>
        <p:spPr>
          <a:xfrm>
            <a:off x="4496047" y="4527219"/>
            <a:ext cx="1320406" cy="304804"/>
          </a:xfrm>
          <a:prstGeom prst="rect">
            <a:avLst/>
          </a:prstGeom>
          <a:solidFill>
            <a:schemeClr val="bg2">
              <a:lumMod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a:solidFill>
                  <a:prstClr val="white"/>
                </a:solidFill>
                <a:latin typeface="Tahoma" panose="020B0604030504040204" pitchFamily="34" charset="0"/>
                <a:ea typeface="Tahoma" panose="020B0604030504040204" pitchFamily="34" charset="0"/>
                <a:cs typeface="Tahoma" panose="020B0604030504040204" pitchFamily="34" charset="0"/>
              </a:rPr>
              <a:t>Use Case 2</a:t>
            </a:r>
          </a:p>
        </p:txBody>
      </p:sp>
      <p:sp>
        <p:nvSpPr>
          <p:cNvPr id="24" name="Rectangle 23">
            <a:extLst>
              <a:ext uri="{FF2B5EF4-FFF2-40B4-BE49-F238E27FC236}">
                <a16:creationId xmlns:a16="http://schemas.microsoft.com/office/drawing/2014/main" id="{C214659A-E806-C845-1A63-D363C742BD20}"/>
              </a:ext>
            </a:extLst>
          </p:cNvPr>
          <p:cNvSpPr/>
          <p:nvPr/>
        </p:nvSpPr>
        <p:spPr>
          <a:xfrm>
            <a:off x="6079359" y="4527219"/>
            <a:ext cx="1320406" cy="304804"/>
          </a:xfrm>
          <a:prstGeom prst="rect">
            <a:avLst/>
          </a:prstGeom>
          <a:solidFill>
            <a:schemeClr val="bg2">
              <a:lumMod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a:solidFill>
                  <a:prstClr val="white"/>
                </a:solidFill>
                <a:latin typeface="Tahoma" panose="020B0604030504040204" pitchFamily="34" charset="0"/>
                <a:ea typeface="Tahoma" panose="020B0604030504040204" pitchFamily="34" charset="0"/>
                <a:cs typeface="Tahoma" panose="020B0604030504040204" pitchFamily="34" charset="0"/>
              </a:rPr>
              <a:t>Use Case 3</a:t>
            </a:r>
          </a:p>
        </p:txBody>
      </p:sp>
      <p:sp>
        <p:nvSpPr>
          <p:cNvPr id="25" name="Rectangle 24">
            <a:extLst>
              <a:ext uri="{FF2B5EF4-FFF2-40B4-BE49-F238E27FC236}">
                <a16:creationId xmlns:a16="http://schemas.microsoft.com/office/drawing/2014/main" id="{007621E0-BED3-9DF8-6B3F-7645FA0ACA00}"/>
              </a:ext>
            </a:extLst>
          </p:cNvPr>
          <p:cNvSpPr/>
          <p:nvPr/>
        </p:nvSpPr>
        <p:spPr>
          <a:xfrm>
            <a:off x="7670966" y="4527219"/>
            <a:ext cx="1320406" cy="304804"/>
          </a:xfrm>
          <a:prstGeom prst="rect">
            <a:avLst/>
          </a:prstGeom>
          <a:solidFill>
            <a:schemeClr val="bg2">
              <a:lumMod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a:solidFill>
                  <a:prstClr val="white"/>
                </a:solidFill>
                <a:latin typeface="Tahoma" panose="020B0604030504040204" pitchFamily="34" charset="0"/>
                <a:ea typeface="Tahoma" panose="020B0604030504040204" pitchFamily="34" charset="0"/>
                <a:cs typeface="Tahoma" panose="020B0604030504040204" pitchFamily="34" charset="0"/>
              </a:rPr>
              <a:t>Use Case 4</a:t>
            </a:r>
          </a:p>
        </p:txBody>
      </p:sp>
      <p:sp>
        <p:nvSpPr>
          <p:cNvPr id="26" name="Rectangle 25">
            <a:extLst>
              <a:ext uri="{FF2B5EF4-FFF2-40B4-BE49-F238E27FC236}">
                <a16:creationId xmlns:a16="http://schemas.microsoft.com/office/drawing/2014/main" id="{8CC7D377-46C6-48BB-3C0A-9F025241FBBA}"/>
              </a:ext>
            </a:extLst>
          </p:cNvPr>
          <p:cNvSpPr/>
          <p:nvPr/>
        </p:nvSpPr>
        <p:spPr>
          <a:xfrm>
            <a:off x="2797080" y="5074533"/>
            <a:ext cx="3019374" cy="618585"/>
          </a:xfrm>
          <a:prstGeom prst="rect">
            <a:avLst/>
          </a:prstGeom>
          <a:solidFill>
            <a:schemeClr val="tx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Benefits Realisation &amp; Monitoring Plan</a:t>
            </a:r>
          </a:p>
        </p:txBody>
      </p:sp>
      <p:sp>
        <p:nvSpPr>
          <p:cNvPr id="27" name="Rectangle 26">
            <a:extLst>
              <a:ext uri="{FF2B5EF4-FFF2-40B4-BE49-F238E27FC236}">
                <a16:creationId xmlns:a16="http://schemas.microsoft.com/office/drawing/2014/main" id="{3C97CE8F-F34E-A1EA-44C8-690476B0A5A0}"/>
              </a:ext>
            </a:extLst>
          </p:cNvPr>
          <p:cNvSpPr/>
          <p:nvPr/>
        </p:nvSpPr>
        <p:spPr>
          <a:xfrm>
            <a:off x="6107888" y="5070045"/>
            <a:ext cx="3019374" cy="618585"/>
          </a:xfrm>
          <a:prstGeom prst="rec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Lessons Identified &amp; Evidence Gathered</a:t>
            </a:r>
          </a:p>
        </p:txBody>
      </p:sp>
      <p:sp>
        <p:nvSpPr>
          <p:cNvPr id="3" name="TextBox 2">
            <a:extLst>
              <a:ext uri="{FF2B5EF4-FFF2-40B4-BE49-F238E27FC236}">
                <a16:creationId xmlns:a16="http://schemas.microsoft.com/office/drawing/2014/main" id="{AAD84B2C-954E-20D9-B478-F13F3EE78232}"/>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dirty="0">
                <a:solidFill>
                  <a:srgbClr val="7030A0"/>
                </a:solidFill>
                <a:latin typeface="Calibri"/>
                <a:ea typeface="Tahoma" panose="020B0604030504040204" pitchFamily="34" charset="0"/>
                <a:cs typeface="Tahoma" panose="020B0604030504040204" pitchFamily="34" charset="0"/>
              </a:rPr>
              <a:t>SCSP Programme Outputs</a:t>
            </a:r>
            <a:endParaRPr lang="en-GB" sz="2400" dirty="0">
              <a:solidFill>
                <a:srgbClr val="4F81BD">
                  <a:lumMod val="75000"/>
                </a:srgbClr>
              </a:solidFill>
              <a:latin typeface="Calibri"/>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60614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43192D-E60B-0CFA-BF01-E0E990F87C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073276-CB74-3F9E-2D8F-47C86DFE309E}"/>
              </a:ext>
            </a:extLst>
          </p:cNvPr>
          <p:cNvSpPr txBox="1">
            <a:spLocks/>
          </p:cNvSpPr>
          <p:nvPr/>
        </p:nvSpPr>
        <p:spPr>
          <a:xfrm>
            <a:off x="685800" y="1350551"/>
            <a:ext cx="10515600" cy="35563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Calibri Light" panose="020F0302020204030204"/>
                <a:ea typeface="+mj-ea"/>
                <a:cs typeface="+mj-cs"/>
              </a:rPr>
              <a:t>Arthur Smith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Light" panose="020F0302020204030204"/>
                <a:ea typeface="+mj-ea"/>
                <a:cs typeface="+mj-cs"/>
              </a:rPr>
              <a:t>Programme Director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Light" panose="020F0302020204030204"/>
                <a:ea typeface="+mj-ea"/>
                <a:cs typeface="+mj-cs"/>
              </a:rPr>
              <a:t>Scotland 5G Centre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Light" panose="020F0302020204030204"/>
                <a:ea typeface="+mj-ea"/>
                <a:cs typeface="+mj-cs"/>
              </a:rPr>
              <a:t>#Ayrshire5GIR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Calibri Light" panose="020F0302020204030204"/>
                <a:ea typeface="+mj-ea"/>
                <a:cs typeface="+mj-cs"/>
                <a:hlinkClick r:id="rId4"/>
              </a:rPr>
              <a:t>Arthur Smith | LinkedIn</a:t>
            </a:r>
            <a:endParaRPr kumimoji="0" lang="en-GB" sz="6000" b="0" i="0" u="none" strike="noStrike" kern="1200" cap="none" spc="0" normalizeH="0" baseline="0" noProof="0">
              <a:ln>
                <a:noFill/>
              </a:ln>
              <a:solidFill>
                <a:prstClr val="white"/>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8178275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D997A-D7A0-FC41-B4F1-6CE7BF83E8AF}"/>
              </a:ext>
            </a:extLst>
          </p:cNvPr>
          <p:cNvSpPr>
            <a:spLocks noGrp="1"/>
          </p:cNvSpPr>
          <p:nvPr>
            <p:ph type="ctrTitle"/>
          </p:nvPr>
        </p:nvSpPr>
        <p:spPr>
          <a:xfrm>
            <a:off x="805211" y="723711"/>
            <a:ext cx="7404100" cy="1981746"/>
          </a:xfrm>
        </p:spPr>
        <p:txBody>
          <a:bodyPr>
            <a:normAutofit/>
          </a:bodyPr>
          <a:lstStyle/>
          <a:p>
            <a:r>
              <a:rPr lang="en-US">
                <a:cs typeface="Arial" panose="020B0604020202020204" pitchFamily="34" charset="0"/>
              </a:rPr>
              <a:t>The Scotland 5G Centre</a:t>
            </a:r>
            <a:br>
              <a:rPr lang="en-GB"/>
            </a:br>
            <a:endParaRPr lang="en-US" sz="4000" spc="-150">
              <a:latin typeface="+mn-lt"/>
              <a:cs typeface="Arial" panose="020B0604020202020204" pitchFamily="34" charset="0"/>
            </a:endParaRPr>
          </a:p>
        </p:txBody>
      </p:sp>
      <p:sp>
        <p:nvSpPr>
          <p:cNvPr id="4" name="TextBox 3">
            <a:extLst>
              <a:ext uri="{FF2B5EF4-FFF2-40B4-BE49-F238E27FC236}">
                <a16:creationId xmlns:a16="http://schemas.microsoft.com/office/drawing/2014/main" id="{93B7F00E-E65D-FA26-AB3F-E5DCE4094ABC}"/>
              </a:ext>
            </a:extLst>
          </p:cNvPr>
          <p:cNvSpPr txBox="1"/>
          <p:nvPr/>
        </p:nvSpPr>
        <p:spPr>
          <a:xfrm>
            <a:off x="301691" y="2390193"/>
            <a:ext cx="712236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“The Ayrshire 5GIR programme is a bold initiative, that is set to transform the regions and place it at the forefront of digital manufacturing. The Scotland 5G Centre is proud to be part of this important programme” </a:t>
            </a:r>
          </a:p>
        </p:txBody>
      </p:sp>
    </p:spTree>
    <p:extLst>
      <p:ext uri="{BB962C8B-B14F-4D97-AF65-F5344CB8AC3E}">
        <p14:creationId xmlns:p14="http://schemas.microsoft.com/office/powerpoint/2010/main" val="31168331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id="{C6981877-9E15-4533-BA3C-49742966D190}"/>
              </a:ext>
            </a:extLst>
          </p:cNvPr>
          <p:cNvSpPr/>
          <p:nvPr/>
        </p:nvSpPr>
        <p:spPr>
          <a:xfrm flipH="1">
            <a:off x="6095998" y="416560"/>
            <a:ext cx="6096001" cy="6441440"/>
          </a:xfrm>
          <a:prstGeom prst="round1Rect">
            <a:avLst>
              <a:gd name="adj" fmla="val 20402"/>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757DEAC-FC13-4797-AF0D-5CA16C5A4114}"/>
              </a:ext>
            </a:extLst>
          </p:cNvPr>
          <p:cNvSpPr/>
          <p:nvPr/>
        </p:nvSpPr>
        <p:spPr>
          <a:xfrm>
            <a:off x="448891" y="442344"/>
            <a:ext cx="703071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Who we are</a:t>
            </a:r>
          </a:p>
        </p:txBody>
      </p:sp>
      <p:sp>
        <p:nvSpPr>
          <p:cNvPr id="9" name="TextBox 8">
            <a:extLst>
              <a:ext uri="{FF2B5EF4-FFF2-40B4-BE49-F238E27FC236}">
                <a16:creationId xmlns:a16="http://schemas.microsoft.com/office/drawing/2014/main" id="{3FC9505F-683C-42F3-966F-954B52C7EF73}"/>
              </a:ext>
            </a:extLst>
          </p:cNvPr>
          <p:cNvSpPr txBox="1"/>
          <p:nvPr/>
        </p:nvSpPr>
        <p:spPr>
          <a:xfrm>
            <a:off x="516807" y="1245114"/>
            <a:ext cx="468138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rPr>
              <a:t>The Scotland 5G Centre </a:t>
            </a:r>
            <a:r>
              <a:rPr kumimoji="0" lang="en-GB" sz="1800" b="1" i="0" u="none" strike="noStrike" kern="1200" cap="none" spc="0" normalizeH="0" baseline="0" noProof="0">
                <a:ln>
                  <a:noFill/>
                </a:ln>
                <a:solidFill>
                  <a:srgbClr val="24BBBC"/>
                </a:solidFill>
                <a:effectLst/>
                <a:uLnTx/>
                <a:uFillTx/>
                <a:latin typeface="Calibri Light" panose="020F0302020204030204"/>
                <a:ea typeface="+mn-ea"/>
                <a:cs typeface="+mn-cs"/>
              </a:rPr>
              <a:t>provides expert advice, support and test facilities </a:t>
            </a:r>
            <a:r>
              <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rPr>
              <a:t>to enable the realisation of the benefits brought by adopting advanced wireless communication solutions.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4BBBC"/>
                </a:solidFill>
                <a:effectLst/>
                <a:uLnTx/>
                <a:uFillTx/>
                <a:latin typeface="Calibri Light" panose="020F0302020204030204"/>
                <a:ea typeface="+mn-ea"/>
                <a:cs typeface="+mn-cs"/>
              </a:rPr>
              <a:t>We work with Scotland’s Local Authorities, Businesses and Public Sector,</a:t>
            </a:r>
            <a:r>
              <a:rPr kumimoji="0" lang="en-GB" sz="1800" b="1" i="0" u="none" strike="noStrike" kern="1200" cap="none" spc="0" normalizeH="0" baseline="0" noProof="0">
                <a:ln>
                  <a:noFill/>
                </a:ln>
                <a:solidFill>
                  <a:srgbClr val="25BCBD"/>
                </a:solidFill>
                <a:effectLst/>
                <a:uLnTx/>
                <a:uFillTx/>
                <a:latin typeface="Calibri Light" panose="020F0302020204030204"/>
                <a:ea typeface="+mn-ea"/>
                <a:cs typeface="+mn-cs"/>
              </a:rPr>
              <a:t> </a:t>
            </a:r>
            <a:r>
              <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rPr>
              <a:t>to support and enable digital transformation.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5BCBD"/>
                </a:solidFill>
                <a:effectLst/>
                <a:uLnTx/>
                <a:uFillTx/>
                <a:latin typeface="Calibri Light" panose="020F0302020204030204"/>
                <a:ea typeface="+mn-ea"/>
                <a:cs typeface="+mn-cs"/>
              </a:rPr>
              <a:t>We have extensive expertise in network deployment </a:t>
            </a:r>
            <a:r>
              <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rPr>
              <a:t>(mobile and fixed) and access to 5G testbeds in Scotland to support you on your digital journey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7" name="Rectangle: Single Corner Rounded 6">
            <a:extLst>
              <a:ext uri="{FF2B5EF4-FFF2-40B4-BE49-F238E27FC236}">
                <a16:creationId xmlns:a16="http://schemas.microsoft.com/office/drawing/2014/main" id="{A1EFF3DF-46A5-4DC2-955B-C9B9F5E77D93}"/>
              </a:ext>
            </a:extLst>
          </p:cNvPr>
          <p:cNvSpPr/>
          <p:nvPr/>
        </p:nvSpPr>
        <p:spPr>
          <a:xfrm>
            <a:off x="0" y="5711733"/>
            <a:ext cx="5715000" cy="1146267"/>
          </a:xfrm>
          <a:prstGeom prst="round1Rect">
            <a:avLst>
              <a:gd name="adj" fmla="val 41398"/>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E2DCED1-C1EF-4CD9-A149-6B2F8AA30D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0213" y="5949306"/>
            <a:ext cx="2087287" cy="412393"/>
          </a:xfrm>
          <a:prstGeom prst="rect">
            <a:avLst/>
          </a:prstGeom>
        </p:spPr>
      </p:pic>
    </p:spTree>
    <p:extLst>
      <p:ext uri="{BB962C8B-B14F-4D97-AF65-F5344CB8AC3E}">
        <p14:creationId xmlns:p14="http://schemas.microsoft.com/office/powerpoint/2010/main" val="20261989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ircle: Hollow 30">
            <a:extLst>
              <a:ext uri="{FF2B5EF4-FFF2-40B4-BE49-F238E27FC236}">
                <a16:creationId xmlns:a16="http://schemas.microsoft.com/office/drawing/2014/main" id="{E7282B1B-9E67-495B-9EB2-EC97B76358DB}"/>
              </a:ext>
            </a:extLst>
          </p:cNvPr>
          <p:cNvSpPr/>
          <p:nvPr/>
        </p:nvSpPr>
        <p:spPr>
          <a:xfrm>
            <a:off x="5584195" y="1294024"/>
            <a:ext cx="5582620" cy="5051394"/>
          </a:xfrm>
          <a:prstGeom prst="donut">
            <a:avLst>
              <a:gd name="adj" fmla="val 12170"/>
            </a:avLst>
          </a:prstGeom>
          <a:gradFill flip="none" rotWithShape="1">
            <a:gsLst>
              <a:gs pos="49000">
                <a:srgbClr val="00507D"/>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DF9D4B3-FC08-412D-A4E0-926D7DADB57D}"/>
              </a:ext>
            </a:extLst>
          </p:cNvPr>
          <p:cNvSpPr txBox="1"/>
          <p:nvPr/>
        </p:nvSpPr>
        <p:spPr>
          <a:xfrm>
            <a:off x="462224" y="532563"/>
            <a:ext cx="98565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Our Role in the Ayrshire 5GIR – Building a platform</a:t>
            </a:r>
          </a:p>
        </p:txBody>
      </p:sp>
      <p:sp>
        <p:nvSpPr>
          <p:cNvPr id="6" name="TextBox 5">
            <a:extLst>
              <a:ext uri="{FF2B5EF4-FFF2-40B4-BE49-F238E27FC236}">
                <a16:creationId xmlns:a16="http://schemas.microsoft.com/office/drawing/2014/main" id="{19387D2D-D664-4532-BD71-1033305817F2}"/>
              </a:ext>
            </a:extLst>
          </p:cNvPr>
          <p:cNvSpPr txBox="1"/>
          <p:nvPr/>
        </p:nvSpPr>
        <p:spPr>
          <a:xfrm>
            <a:off x="7220414" y="1126678"/>
            <a:ext cx="2445147" cy="1200329"/>
          </a:xfrm>
          <a:prstGeom prst="rect">
            <a:avLst/>
          </a:prstGeom>
          <a:solidFill>
            <a:schemeClr val="bg1">
              <a:lumMod val="95000"/>
              <a:alpha val="88000"/>
            </a:schemeClr>
          </a:solidFill>
          <a:ln>
            <a:noFill/>
          </a:ln>
          <a:effectLst>
            <a:softEdge rad="889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rPr>
              <a:t>We are committed to </a:t>
            </a:r>
            <a:r>
              <a:rPr kumimoji="0" lang="en-GB" sz="1800" b="1" i="0" u="none" strike="noStrike" kern="1200" cap="none" spc="0" normalizeH="0" baseline="0" noProof="0">
                <a:ln>
                  <a:noFill/>
                </a:ln>
                <a:solidFill>
                  <a:srgbClr val="24BBBC"/>
                </a:solidFill>
                <a:effectLst/>
                <a:uLnTx/>
                <a:uFillTx/>
                <a:latin typeface="Calibri Light" panose="020F0302020204030204"/>
                <a:ea typeface="+mn-ea"/>
                <a:cs typeface="+mn-cs"/>
              </a:rPr>
              <a:t>supporting the region’s aspirations </a:t>
            </a:r>
            <a:r>
              <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rPr>
              <a:t>for a thriving digital future</a:t>
            </a:r>
          </a:p>
        </p:txBody>
      </p:sp>
      <p:pic>
        <p:nvPicPr>
          <p:cNvPr id="7" name="Picture 6">
            <a:extLst>
              <a:ext uri="{FF2B5EF4-FFF2-40B4-BE49-F238E27FC236}">
                <a16:creationId xmlns:a16="http://schemas.microsoft.com/office/drawing/2014/main" id="{A5DA9C8A-8377-4C6C-8E05-775F88FC50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87068" y="268032"/>
            <a:ext cx="648381" cy="921576"/>
          </a:xfrm>
          <a:prstGeom prst="rect">
            <a:avLst/>
          </a:prstGeom>
        </p:spPr>
      </p:pic>
      <p:sp>
        <p:nvSpPr>
          <p:cNvPr id="8" name="TextBox 7">
            <a:extLst>
              <a:ext uri="{FF2B5EF4-FFF2-40B4-BE49-F238E27FC236}">
                <a16:creationId xmlns:a16="http://schemas.microsoft.com/office/drawing/2014/main" id="{D019CA6D-9848-45BA-89B3-6C656FDEC45E}"/>
              </a:ext>
            </a:extLst>
          </p:cNvPr>
          <p:cNvSpPr txBox="1"/>
          <p:nvPr/>
        </p:nvSpPr>
        <p:spPr>
          <a:xfrm>
            <a:off x="9629455" y="4442467"/>
            <a:ext cx="2133699" cy="923330"/>
          </a:xfrm>
          <a:prstGeom prst="rect">
            <a:avLst/>
          </a:prstGeom>
          <a:solidFill>
            <a:schemeClr val="bg1">
              <a:lumMod val="95000"/>
              <a:alpha val="88000"/>
            </a:schemeClr>
          </a:solidFill>
          <a:ln>
            <a:noFill/>
          </a:ln>
          <a:effectLst>
            <a:softEdge rad="88900"/>
          </a:effectLst>
        </p:spPr>
        <p:txBody>
          <a:bodyPr wrap="square" rtlCol="0">
            <a:spAutoFit/>
          </a:bodyPr>
          <a:lstStyle>
            <a:defPPr>
              <a:defRPr lang="en-US"/>
            </a:defPPr>
            <a:lvl1pPr algn="ctr">
              <a:defRPr>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rPr>
              <a:t>We are involved in </a:t>
            </a:r>
            <a:r>
              <a:rPr kumimoji="0" lang="en-GB" sz="1800" b="1" i="0" u="none" strike="noStrike" kern="1200" cap="none" spc="0" normalizeH="0" baseline="0" noProof="0">
                <a:ln>
                  <a:noFill/>
                </a:ln>
                <a:solidFill>
                  <a:srgbClr val="24BBBC"/>
                </a:solidFill>
                <a:effectLst/>
                <a:uLnTx/>
                <a:uFillTx/>
                <a:latin typeface="Calibri Light" panose="020F0302020204030204"/>
                <a:ea typeface="+mn-ea"/>
                <a:cs typeface="+mn-cs"/>
              </a:rPr>
              <a:t>multiple aspects </a:t>
            </a:r>
            <a:r>
              <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rPr>
              <a:t>of the programme</a:t>
            </a:r>
          </a:p>
        </p:txBody>
      </p:sp>
      <p:sp>
        <p:nvSpPr>
          <p:cNvPr id="11" name="TextBox 10">
            <a:extLst>
              <a:ext uri="{FF2B5EF4-FFF2-40B4-BE49-F238E27FC236}">
                <a16:creationId xmlns:a16="http://schemas.microsoft.com/office/drawing/2014/main" id="{501CCA17-47FE-4D1A-9CFF-073531F78D24}"/>
              </a:ext>
            </a:extLst>
          </p:cNvPr>
          <p:cNvSpPr txBox="1"/>
          <p:nvPr/>
        </p:nvSpPr>
        <p:spPr>
          <a:xfrm>
            <a:off x="9519316" y="2312703"/>
            <a:ext cx="2243838" cy="1200329"/>
          </a:xfrm>
          <a:prstGeom prst="rect">
            <a:avLst/>
          </a:prstGeom>
          <a:solidFill>
            <a:schemeClr val="bg1">
              <a:lumMod val="95000"/>
              <a:alpha val="88000"/>
            </a:schemeClr>
          </a:solidFill>
          <a:ln>
            <a:noFill/>
          </a:ln>
          <a:effectLst>
            <a:softEdge rad="88900"/>
          </a:effectLst>
        </p:spPr>
        <p:txBody>
          <a:bodyPr wrap="square" rtlCol="0">
            <a:spAutoFit/>
          </a:bodyPr>
          <a:lstStyle>
            <a:defPPr>
              <a:defRPr lang="en-US"/>
            </a:defPPr>
            <a:lvl1pPr algn="ctr">
              <a:defRPr>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rPr>
              <a:t>Adopted a </a:t>
            </a:r>
            <a:r>
              <a:rPr kumimoji="0" lang="en-GB" sz="1800" b="1" i="0" u="none" strike="noStrike" kern="1200" cap="none" spc="0" normalizeH="0" baseline="0" noProof="0">
                <a:ln>
                  <a:noFill/>
                </a:ln>
                <a:solidFill>
                  <a:srgbClr val="24BBBC"/>
                </a:solidFill>
                <a:effectLst/>
                <a:uLnTx/>
                <a:uFillTx/>
                <a:latin typeface="Calibri Light" panose="020F0302020204030204"/>
                <a:ea typeface="+mn-ea"/>
                <a:cs typeface="+mn-cs"/>
              </a:rPr>
              <a:t>flexible approach </a:t>
            </a:r>
            <a:r>
              <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rPr>
              <a:t>to providing support to the programme </a:t>
            </a:r>
          </a:p>
        </p:txBody>
      </p:sp>
      <p:sp>
        <p:nvSpPr>
          <p:cNvPr id="12" name="TextBox 11">
            <a:extLst>
              <a:ext uri="{FF2B5EF4-FFF2-40B4-BE49-F238E27FC236}">
                <a16:creationId xmlns:a16="http://schemas.microsoft.com/office/drawing/2014/main" id="{58DBEA3B-2832-4340-B5D0-8602D47E86A9}"/>
              </a:ext>
            </a:extLst>
          </p:cNvPr>
          <p:cNvSpPr txBox="1"/>
          <p:nvPr/>
        </p:nvSpPr>
        <p:spPr>
          <a:xfrm>
            <a:off x="7624573" y="5387638"/>
            <a:ext cx="2133699" cy="1477328"/>
          </a:xfrm>
          <a:prstGeom prst="rect">
            <a:avLst/>
          </a:prstGeom>
          <a:solidFill>
            <a:schemeClr val="bg1">
              <a:lumMod val="95000"/>
              <a:alpha val="88000"/>
            </a:schemeClr>
          </a:solidFill>
          <a:ln>
            <a:noFill/>
          </a:ln>
          <a:effectLst>
            <a:softEdge rad="88900"/>
          </a:effectLst>
        </p:spPr>
        <p:txBody>
          <a:bodyPr wrap="square" rtlCol="0">
            <a:spAutoFit/>
          </a:bodyPr>
          <a:lstStyle>
            <a:defPPr>
              <a:defRPr lang="en-US"/>
            </a:defPPr>
            <a:lvl1pPr algn="ctr">
              <a:defRPr>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rPr>
              <a:t>We are working with all the </a:t>
            </a:r>
            <a:r>
              <a:rPr kumimoji="0" lang="en-GB" sz="1800" b="1" i="0" u="none" strike="noStrike" kern="1200" cap="none" spc="0" normalizeH="0" baseline="0" noProof="0">
                <a:ln>
                  <a:noFill/>
                </a:ln>
                <a:solidFill>
                  <a:srgbClr val="24BBBC"/>
                </a:solidFill>
                <a:effectLst/>
                <a:uLnTx/>
                <a:uFillTx/>
                <a:latin typeface="Calibri Light" panose="020F0302020204030204"/>
                <a:ea typeface="+mn-ea"/>
                <a:cs typeface="+mn-cs"/>
              </a:rPr>
              <a:t>various regional stakeholders </a:t>
            </a:r>
            <a:r>
              <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rPr>
              <a:t>also involved in the project</a:t>
            </a:r>
          </a:p>
        </p:txBody>
      </p:sp>
      <p:sp>
        <p:nvSpPr>
          <p:cNvPr id="14" name="TextBox 13">
            <a:extLst>
              <a:ext uri="{FF2B5EF4-FFF2-40B4-BE49-F238E27FC236}">
                <a16:creationId xmlns:a16="http://schemas.microsoft.com/office/drawing/2014/main" id="{17B7B7DE-5ACB-47BF-AE83-2997F725706E}"/>
              </a:ext>
            </a:extLst>
          </p:cNvPr>
          <p:cNvSpPr txBox="1"/>
          <p:nvPr/>
        </p:nvSpPr>
        <p:spPr>
          <a:xfrm>
            <a:off x="4922404" y="2397903"/>
            <a:ext cx="2760340" cy="1200329"/>
          </a:xfrm>
          <a:prstGeom prst="rect">
            <a:avLst/>
          </a:prstGeom>
          <a:solidFill>
            <a:schemeClr val="bg1">
              <a:lumMod val="95000"/>
              <a:alpha val="88000"/>
            </a:schemeClr>
          </a:solidFill>
          <a:ln>
            <a:noFill/>
          </a:ln>
          <a:effectLst>
            <a:softEdge rad="88900"/>
          </a:effectLst>
        </p:spPr>
        <p:txBody>
          <a:bodyPr wrap="square" rtlCol="0">
            <a:spAutoFit/>
          </a:bodyPr>
          <a:lstStyle>
            <a:defPPr>
              <a:defRPr lang="en-US"/>
            </a:defPPr>
            <a:lvl1pPr algn="ctr">
              <a:defRPr>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rPr>
              <a:t>This programme is the start of an ambitious journey of </a:t>
            </a:r>
            <a:r>
              <a:rPr kumimoji="0" lang="en-GB" sz="1800" b="1" i="0" u="none" strike="noStrike" kern="1200" cap="none" spc="0" normalizeH="0" baseline="0" noProof="0">
                <a:ln>
                  <a:noFill/>
                </a:ln>
                <a:solidFill>
                  <a:srgbClr val="24BBBC"/>
                </a:solidFill>
                <a:effectLst/>
                <a:uLnTx/>
                <a:uFillTx/>
                <a:latin typeface="Calibri Light" panose="020F0302020204030204"/>
                <a:ea typeface="+mn-ea"/>
                <a:cs typeface="+mn-cs"/>
              </a:rPr>
              <a:t>economic development for the Region</a:t>
            </a:r>
          </a:p>
        </p:txBody>
      </p:sp>
      <p:sp>
        <p:nvSpPr>
          <p:cNvPr id="15" name="TextBox 14">
            <a:extLst>
              <a:ext uri="{FF2B5EF4-FFF2-40B4-BE49-F238E27FC236}">
                <a16:creationId xmlns:a16="http://schemas.microsoft.com/office/drawing/2014/main" id="{55B836A5-78EC-474E-A5F4-1ADAF6012513}"/>
              </a:ext>
            </a:extLst>
          </p:cNvPr>
          <p:cNvSpPr txBox="1"/>
          <p:nvPr/>
        </p:nvSpPr>
        <p:spPr>
          <a:xfrm>
            <a:off x="4567293" y="4324889"/>
            <a:ext cx="2787150" cy="1477328"/>
          </a:xfrm>
          <a:prstGeom prst="rect">
            <a:avLst/>
          </a:prstGeom>
          <a:solidFill>
            <a:schemeClr val="bg1">
              <a:lumMod val="95000"/>
              <a:alpha val="88000"/>
            </a:schemeClr>
          </a:solidFill>
          <a:ln>
            <a:noFill/>
          </a:ln>
          <a:effectLst>
            <a:softEdge rad="88900"/>
          </a:effectLst>
        </p:spPr>
        <p:txBody>
          <a:bodyPr wrap="square" rtlCol="0">
            <a:spAutoFit/>
          </a:bodyPr>
          <a:lstStyle>
            <a:defPPr>
              <a:defRPr lang="en-US"/>
            </a:defPPr>
            <a:lvl1pPr algn="ctr">
              <a:defRPr>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rPr>
              <a:t>We are helping ensuring that there is a </a:t>
            </a:r>
            <a:r>
              <a:rPr kumimoji="0" lang="en-GB" sz="1800" b="1" i="0" u="none" strike="noStrike" kern="1200" cap="none" spc="0" normalizeH="0" baseline="0" noProof="0">
                <a:ln>
                  <a:noFill/>
                </a:ln>
                <a:solidFill>
                  <a:srgbClr val="24BBBC"/>
                </a:solidFill>
                <a:effectLst/>
                <a:uLnTx/>
                <a:uFillTx/>
                <a:latin typeface="Calibri Light" panose="020F0302020204030204"/>
                <a:ea typeface="+mn-ea"/>
                <a:cs typeface="+mn-cs"/>
              </a:rPr>
              <a:t>sustainable digital innovation ecosystem </a:t>
            </a:r>
            <a:r>
              <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rPr>
              <a:t>in place to support the region’s ambitions</a:t>
            </a:r>
          </a:p>
        </p:txBody>
      </p:sp>
      <p:sp>
        <p:nvSpPr>
          <p:cNvPr id="21" name="Oval 20">
            <a:extLst>
              <a:ext uri="{FF2B5EF4-FFF2-40B4-BE49-F238E27FC236}">
                <a16:creationId xmlns:a16="http://schemas.microsoft.com/office/drawing/2014/main" id="{6D94B688-202C-4F04-8C04-6C162083B770}"/>
              </a:ext>
            </a:extLst>
          </p:cNvPr>
          <p:cNvSpPr/>
          <p:nvPr/>
        </p:nvSpPr>
        <p:spPr>
          <a:xfrm>
            <a:off x="7601629" y="3062659"/>
            <a:ext cx="1659000" cy="1514123"/>
          </a:xfrm>
          <a:prstGeom prst="ellipse">
            <a:avLst/>
          </a:prstGeom>
          <a:gradFill>
            <a:gsLst>
              <a:gs pos="0">
                <a:srgbClr val="24BBBC">
                  <a:alpha val="29000"/>
                </a:srgbClr>
              </a:gs>
              <a:gs pos="100000">
                <a:srgbClr val="24BBBC">
                  <a:alpha val="6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507D"/>
                </a:solidFill>
                <a:effectLst/>
                <a:uLnTx/>
                <a:uFillTx/>
                <a:latin typeface="Calibri Light" panose="020F0302020204030204"/>
                <a:ea typeface="+mn-ea"/>
                <a:cs typeface="+mn-cs"/>
              </a:rPr>
              <a:t>Building the Ecosystem</a:t>
            </a:r>
          </a:p>
        </p:txBody>
      </p:sp>
      <p:pic>
        <p:nvPicPr>
          <p:cNvPr id="28" name="Picture 27">
            <a:extLst>
              <a:ext uri="{FF2B5EF4-FFF2-40B4-BE49-F238E27FC236}">
                <a16:creationId xmlns:a16="http://schemas.microsoft.com/office/drawing/2014/main" id="{A13FF969-9407-4521-93C0-97F14D2884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3085" y="1655946"/>
            <a:ext cx="3978564" cy="2211805"/>
          </a:xfrm>
          <a:prstGeom prst="rect">
            <a:avLst/>
          </a:prstGeom>
          <a:effectLst>
            <a:softEdge rad="38100"/>
          </a:effectLst>
        </p:spPr>
      </p:pic>
      <p:pic>
        <p:nvPicPr>
          <p:cNvPr id="29" name="Picture 28">
            <a:extLst>
              <a:ext uri="{FF2B5EF4-FFF2-40B4-BE49-F238E27FC236}">
                <a16:creationId xmlns:a16="http://schemas.microsoft.com/office/drawing/2014/main" id="{F21EB971-C059-4F22-A7E5-E2D820EB68B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3085" y="4248196"/>
            <a:ext cx="4035279" cy="1714866"/>
          </a:xfrm>
          <a:prstGeom prst="rect">
            <a:avLst/>
          </a:prstGeom>
          <a:effectLst>
            <a:softEdge rad="25400"/>
          </a:effectLst>
        </p:spPr>
      </p:pic>
    </p:spTree>
    <p:extLst>
      <p:ext uri="{BB962C8B-B14F-4D97-AF65-F5344CB8AC3E}">
        <p14:creationId xmlns:p14="http://schemas.microsoft.com/office/powerpoint/2010/main" val="39022684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F9D4B3-FC08-412D-A4E0-926D7DADB57D}"/>
              </a:ext>
            </a:extLst>
          </p:cNvPr>
          <p:cNvSpPr txBox="1"/>
          <p:nvPr/>
        </p:nvSpPr>
        <p:spPr>
          <a:xfrm>
            <a:off x="462224" y="532563"/>
            <a:ext cx="98565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Our role in the Ayrshire 5GIR – Supporting SMEs</a:t>
            </a:r>
          </a:p>
        </p:txBody>
      </p:sp>
      <p:grpSp>
        <p:nvGrpSpPr>
          <p:cNvPr id="49" name="Group 48">
            <a:extLst>
              <a:ext uri="{FF2B5EF4-FFF2-40B4-BE49-F238E27FC236}">
                <a16:creationId xmlns:a16="http://schemas.microsoft.com/office/drawing/2014/main" id="{05C86BFD-075B-4364-8103-AB45160890F8}"/>
              </a:ext>
            </a:extLst>
          </p:cNvPr>
          <p:cNvGrpSpPr/>
          <p:nvPr/>
        </p:nvGrpSpPr>
        <p:grpSpPr>
          <a:xfrm>
            <a:off x="496292" y="1786710"/>
            <a:ext cx="11199415" cy="4105540"/>
            <a:chOff x="496292" y="1786710"/>
            <a:chExt cx="11199415" cy="4105540"/>
          </a:xfrm>
        </p:grpSpPr>
        <p:sp>
          <p:nvSpPr>
            <p:cNvPr id="6" name="TextBox 5">
              <a:extLst>
                <a:ext uri="{FF2B5EF4-FFF2-40B4-BE49-F238E27FC236}">
                  <a16:creationId xmlns:a16="http://schemas.microsoft.com/office/drawing/2014/main" id="{19387D2D-D664-4532-BD71-1033305817F2}"/>
                </a:ext>
              </a:extLst>
            </p:cNvPr>
            <p:cNvSpPr txBox="1"/>
            <p:nvPr/>
          </p:nvSpPr>
          <p:spPr>
            <a:xfrm>
              <a:off x="496292" y="1786710"/>
              <a:ext cx="111994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507D"/>
                  </a:solidFill>
                  <a:effectLst/>
                  <a:uLnTx/>
                  <a:uFillTx/>
                  <a:latin typeface="Calibri Light" panose="020F0302020204030204"/>
                  <a:ea typeface="+mn-ea"/>
                  <a:cs typeface="Arial" panose="020B0604020202020204" pitchFamily="34" charset="0"/>
                </a:rPr>
                <a:t>SME 5G and IoT Adoption (with East and North Ayrshire Councils and NMIS)</a:t>
              </a:r>
            </a:p>
          </p:txBody>
        </p:sp>
        <p:grpSp>
          <p:nvGrpSpPr>
            <p:cNvPr id="43" name="Group 42">
              <a:extLst>
                <a:ext uri="{FF2B5EF4-FFF2-40B4-BE49-F238E27FC236}">
                  <a16:creationId xmlns:a16="http://schemas.microsoft.com/office/drawing/2014/main" id="{A0919EE6-BF0E-47AC-875C-842130F9BEE4}"/>
                </a:ext>
              </a:extLst>
            </p:cNvPr>
            <p:cNvGrpSpPr/>
            <p:nvPr/>
          </p:nvGrpSpPr>
          <p:grpSpPr>
            <a:xfrm>
              <a:off x="745399" y="2605147"/>
              <a:ext cx="10555378" cy="3287103"/>
              <a:chOff x="528297" y="2622903"/>
              <a:chExt cx="10555378" cy="3287103"/>
            </a:xfrm>
          </p:grpSpPr>
          <p:sp>
            <p:nvSpPr>
              <p:cNvPr id="8" name="Rounded Rectangle 9">
                <a:extLst>
                  <a:ext uri="{FF2B5EF4-FFF2-40B4-BE49-F238E27FC236}">
                    <a16:creationId xmlns:a16="http://schemas.microsoft.com/office/drawing/2014/main" id="{8167B474-56DD-4AB1-AADC-4EA4C7715490}"/>
                  </a:ext>
                </a:extLst>
              </p:cNvPr>
              <p:cNvSpPr/>
              <p:nvPr/>
            </p:nvSpPr>
            <p:spPr>
              <a:xfrm>
                <a:off x="2648221" y="2709909"/>
                <a:ext cx="1803724" cy="3156596"/>
              </a:xfrm>
              <a:prstGeom prst="roundRect">
                <a:avLst>
                  <a:gd name="adj" fmla="val 50000"/>
                </a:avLst>
              </a:prstGeom>
              <a:gradFill>
                <a:gsLst>
                  <a:gs pos="0">
                    <a:srgbClr val="00507D"/>
                  </a:gs>
                  <a:gs pos="99000">
                    <a:srgbClr val="00507D">
                      <a:alpha val="73000"/>
                    </a:srgbClr>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9">
                <a:extLst>
                  <a:ext uri="{FF2B5EF4-FFF2-40B4-BE49-F238E27FC236}">
                    <a16:creationId xmlns:a16="http://schemas.microsoft.com/office/drawing/2014/main" id="{60A900DF-7D9B-4052-A162-A8F1A951C6A0}"/>
                  </a:ext>
                </a:extLst>
              </p:cNvPr>
              <p:cNvSpPr/>
              <p:nvPr/>
            </p:nvSpPr>
            <p:spPr>
              <a:xfrm>
                <a:off x="4834720" y="2666406"/>
                <a:ext cx="1887589" cy="3243600"/>
              </a:xfrm>
              <a:prstGeom prst="roundRect">
                <a:avLst>
                  <a:gd name="adj" fmla="val 50000"/>
                </a:avLst>
              </a:prstGeom>
              <a:gradFill>
                <a:gsLst>
                  <a:gs pos="0">
                    <a:srgbClr val="24BBBC"/>
                  </a:gs>
                  <a:gs pos="99000">
                    <a:srgbClr val="24BBBC">
                      <a:alpha val="61000"/>
                    </a:srgbClr>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F07A5FA5-90E4-46D7-9AE0-8CE892F4DB05}"/>
                  </a:ext>
                </a:extLst>
              </p:cNvPr>
              <p:cNvSpPr/>
              <p:nvPr/>
            </p:nvSpPr>
            <p:spPr>
              <a:xfrm>
                <a:off x="9224196" y="2622903"/>
                <a:ext cx="1784475" cy="3243600"/>
              </a:xfrm>
              <a:prstGeom prst="roundRect">
                <a:avLst>
                  <a:gd name="adj" fmla="val 50000"/>
                </a:avLst>
              </a:prstGeom>
              <a:gradFill>
                <a:gsLst>
                  <a:gs pos="0">
                    <a:srgbClr val="24BBBC"/>
                  </a:gs>
                  <a:gs pos="99000">
                    <a:srgbClr val="24BBBC">
                      <a:alpha val="61000"/>
                    </a:srgbClr>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9">
                <a:extLst>
                  <a:ext uri="{FF2B5EF4-FFF2-40B4-BE49-F238E27FC236}">
                    <a16:creationId xmlns:a16="http://schemas.microsoft.com/office/drawing/2014/main" id="{66DA14F7-AFD8-4B68-AA44-04DB83E0CF38}"/>
                  </a:ext>
                </a:extLst>
              </p:cNvPr>
              <p:cNvSpPr/>
              <p:nvPr/>
            </p:nvSpPr>
            <p:spPr>
              <a:xfrm>
                <a:off x="7071882" y="2709909"/>
                <a:ext cx="1784474" cy="3156594"/>
              </a:xfrm>
              <a:prstGeom prst="roundRect">
                <a:avLst>
                  <a:gd name="adj" fmla="val 50000"/>
                </a:avLst>
              </a:prstGeom>
              <a:gradFill>
                <a:gsLst>
                  <a:gs pos="0">
                    <a:srgbClr val="00507D"/>
                  </a:gs>
                  <a:gs pos="99000">
                    <a:srgbClr val="00507D">
                      <a:alpha val="73000"/>
                    </a:srgbClr>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9">
                <a:extLst>
                  <a:ext uri="{FF2B5EF4-FFF2-40B4-BE49-F238E27FC236}">
                    <a16:creationId xmlns:a16="http://schemas.microsoft.com/office/drawing/2014/main" id="{412017B6-A394-4837-B9D7-1299043D1782}"/>
                  </a:ext>
                </a:extLst>
              </p:cNvPr>
              <p:cNvSpPr/>
              <p:nvPr/>
            </p:nvSpPr>
            <p:spPr>
              <a:xfrm>
                <a:off x="528297" y="2709909"/>
                <a:ext cx="1803724" cy="3156594"/>
              </a:xfrm>
              <a:prstGeom prst="roundRect">
                <a:avLst>
                  <a:gd name="adj" fmla="val 50000"/>
                </a:avLst>
              </a:prstGeom>
              <a:gradFill>
                <a:gsLst>
                  <a:gs pos="0">
                    <a:srgbClr val="24BBBC"/>
                  </a:gs>
                  <a:gs pos="99000">
                    <a:srgbClr val="24BBBC">
                      <a:alpha val="61000"/>
                    </a:srgbClr>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A711749-3D06-43F4-AFD5-9E0394BE289E}"/>
                  </a:ext>
                </a:extLst>
              </p:cNvPr>
              <p:cNvSpPr txBox="1"/>
              <p:nvPr/>
            </p:nvSpPr>
            <p:spPr>
              <a:xfrm>
                <a:off x="584485" y="3304833"/>
                <a:ext cx="171151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Overall management of these Industry focussed projects</a:t>
                </a:r>
                <a:endParaRPr kumimoji="0" lang="en-GB" sz="1400" b="1"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4" name="TextBox 23">
                <a:extLst>
                  <a:ext uri="{FF2B5EF4-FFF2-40B4-BE49-F238E27FC236}">
                    <a16:creationId xmlns:a16="http://schemas.microsoft.com/office/drawing/2014/main" id="{A727FDD7-9871-4194-96D9-D05F7679E3F9}"/>
                  </a:ext>
                </a:extLst>
              </p:cNvPr>
              <p:cNvSpPr txBox="1"/>
              <p:nvPr/>
            </p:nvSpPr>
            <p:spPr>
              <a:xfrm>
                <a:off x="2699146" y="3058613"/>
                <a:ext cx="176789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Use of 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in-depth understanding and knowledge of the application of 5G to business needs</a:t>
                </a:r>
                <a:endParaRPr kumimoji="0" lang="en-GB" sz="1600" b="1"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5" name="TextBox 24">
                <a:extLst>
                  <a:ext uri="{FF2B5EF4-FFF2-40B4-BE49-F238E27FC236}">
                    <a16:creationId xmlns:a16="http://schemas.microsoft.com/office/drawing/2014/main" id="{59C24983-424C-4EE7-981E-18152ED8DB4C}"/>
                  </a:ext>
                </a:extLst>
              </p:cNvPr>
              <p:cNvSpPr txBox="1"/>
              <p:nvPr/>
            </p:nvSpPr>
            <p:spPr>
              <a:xfrm>
                <a:off x="4913753" y="3058613"/>
                <a:ext cx="174174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Supporting the Council’s digital business advisors to on sell the benefits of 5G to local companies</a:t>
                </a:r>
              </a:p>
            </p:txBody>
          </p:sp>
          <p:sp>
            <p:nvSpPr>
              <p:cNvPr id="26" name="TextBox 25">
                <a:extLst>
                  <a:ext uri="{FF2B5EF4-FFF2-40B4-BE49-F238E27FC236}">
                    <a16:creationId xmlns:a16="http://schemas.microsoft.com/office/drawing/2014/main" id="{74BD29C6-21BC-4C0A-9309-2A403264721E}"/>
                  </a:ext>
                </a:extLst>
              </p:cNvPr>
              <p:cNvSpPr txBox="1"/>
              <p:nvPr/>
            </p:nvSpPr>
            <p:spPr>
              <a:xfrm>
                <a:off x="7134325" y="3181723"/>
                <a:ext cx="167785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Delivery of digital innovation challenge programme for local SMEs</a:t>
                </a:r>
              </a:p>
            </p:txBody>
          </p:sp>
          <p:sp>
            <p:nvSpPr>
              <p:cNvPr id="27" name="TextBox 26">
                <a:extLst>
                  <a:ext uri="{FF2B5EF4-FFF2-40B4-BE49-F238E27FC236}">
                    <a16:creationId xmlns:a16="http://schemas.microsoft.com/office/drawing/2014/main" id="{415D46B4-9AC1-407D-A0F2-8F555CC1BC37}"/>
                  </a:ext>
                </a:extLst>
              </p:cNvPr>
              <p:cNvSpPr txBox="1"/>
              <p:nvPr/>
            </p:nvSpPr>
            <p:spPr>
              <a:xfrm>
                <a:off x="9190457" y="3135790"/>
                <a:ext cx="18932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Appraisal and selection of SME’s proposed digital innovation project fund applications </a:t>
                </a:r>
              </a:p>
            </p:txBody>
          </p:sp>
          <p:pic>
            <p:nvPicPr>
              <p:cNvPr id="3" name="Graphic 2" descr="Factory">
                <a:extLst>
                  <a:ext uri="{FF2B5EF4-FFF2-40B4-BE49-F238E27FC236}">
                    <a16:creationId xmlns:a16="http://schemas.microsoft.com/office/drawing/2014/main" id="{114FD0E6-6D9B-4913-B6E6-DA4BCCAE354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6942" y="4653091"/>
                <a:ext cx="914400" cy="914400"/>
              </a:xfrm>
              <a:prstGeom prst="rect">
                <a:avLst/>
              </a:prstGeom>
            </p:spPr>
          </p:pic>
          <p:pic>
            <p:nvPicPr>
              <p:cNvPr id="40" name="Graphic 39" descr="Satellite dish">
                <a:extLst>
                  <a:ext uri="{FF2B5EF4-FFF2-40B4-BE49-F238E27FC236}">
                    <a16:creationId xmlns:a16="http://schemas.microsoft.com/office/drawing/2014/main" id="{C21BD20E-6C64-4E1B-8B20-838C739C58D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13752" y="4628273"/>
                <a:ext cx="914400" cy="914400"/>
              </a:xfrm>
              <a:prstGeom prst="rect">
                <a:avLst/>
              </a:prstGeom>
            </p:spPr>
          </p:pic>
          <p:pic>
            <p:nvPicPr>
              <p:cNvPr id="42" name="Graphic 41" descr="Users">
                <a:extLst>
                  <a:ext uri="{FF2B5EF4-FFF2-40B4-BE49-F238E27FC236}">
                    <a16:creationId xmlns:a16="http://schemas.microsoft.com/office/drawing/2014/main" id="{821AF064-B145-46FE-8516-7F3821F1FAB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309402" y="4628273"/>
                <a:ext cx="914400" cy="914400"/>
              </a:xfrm>
              <a:prstGeom prst="rect">
                <a:avLst/>
              </a:prstGeom>
            </p:spPr>
          </p:pic>
        </p:grpSp>
        <p:pic>
          <p:nvPicPr>
            <p:cNvPr id="45" name="Graphic 44" descr="Lightbulb">
              <a:extLst>
                <a:ext uri="{FF2B5EF4-FFF2-40B4-BE49-F238E27FC236}">
                  <a16:creationId xmlns:a16="http://schemas.microsoft.com/office/drawing/2014/main" id="{BA6F33FA-2E87-4E42-BF9F-753C44C7027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98092" y="4655378"/>
              <a:ext cx="914400" cy="914400"/>
            </a:xfrm>
            <a:prstGeom prst="rect">
              <a:avLst/>
            </a:prstGeom>
          </p:spPr>
        </p:pic>
        <p:pic>
          <p:nvPicPr>
            <p:cNvPr id="47" name="Graphic 46" descr="Bullseye">
              <a:extLst>
                <a:ext uri="{FF2B5EF4-FFF2-40B4-BE49-F238E27FC236}">
                  <a16:creationId xmlns:a16="http://schemas.microsoft.com/office/drawing/2014/main" id="{75860710-0F03-4494-9B63-92678E0D1B3E}"/>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928948" y="4639470"/>
              <a:ext cx="914400" cy="914400"/>
            </a:xfrm>
            <a:prstGeom prst="rect">
              <a:avLst/>
            </a:prstGeom>
          </p:spPr>
        </p:pic>
      </p:grpSp>
      <p:pic>
        <p:nvPicPr>
          <p:cNvPr id="48" name="Picture 47">
            <a:extLst>
              <a:ext uri="{FF2B5EF4-FFF2-40B4-BE49-F238E27FC236}">
                <a16:creationId xmlns:a16="http://schemas.microsoft.com/office/drawing/2014/main" id="{D70A15B2-3207-41EC-8131-C5D461C88DE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987068" y="268032"/>
            <a:ext cx="648381" cy="921576"/>
          </a:xfrm>
          <a:prstGeom prst="rect">
            <a:avLst/>
          </a:prstGeom>
        </p:spPr>
      </p:pic>
    </p:spTree>
    <p:extLst>
      <p:ext uri="{BB962C8B-B14F-4D97-AF65-F5344CB8AC3E}">
        <p14:creationId xmlns:p14="http://schemas.microsoft.com/office/powerpoint/2010/main" val="34632749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c 8">
            <a:extLst>
              <a:ext uri="{FF2B5EF4-FFF2-40B4-BE49-F238E27FC236}">
                <a16:creationId xmlns:a16="http://schemas.microsoft.com/office/drawing/2014/main" id="{05EA95BD-266B-48AB-BC19-15AFE5E747F8}"/>
              </a:ext>
            </a:extLst>
          </p:cNvPr>
          <p:cNvSpPr/>
          <p:nvPr/>
        </p:nvSpPr>
        <p:spPr>
          <a:xfrm>
            <a:off x="-1171593" y="2087471"/>
            <a:ext cx="2625489" cy="4233614"/>
          </a:xfrm>
          <a:prstGeom prst="arc">
            <a:avLst>
              <a:gd name="adj1" fmla="val 16200000"/>
              <a:gd name="adj2" fmla="val 5256049"/>
            </a:avLst>
          </a:prstGeom>
          <a:ln w="57150">
            <a:solidFill>
              <a:srgbClr val="24BBB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DF9D4B3-FC08-412D-A4E0-926D7DADB57D}"/>
              </a:ext>
            </a:extLst>
          </p:cNvPr>
          <p:cNvSpPr txBox="1"/>
          <p:nvPr/>
        </p:nvSpPr>
        <p:spPr>
          <a:xfrm>
            <a:off x="462224" y="532563"/>
            <a:ext cx="98565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Our Role in the Ayrshire 5GIR – Supporting Innovation</a:t>
            </a:r>
          </a:p>
        </p:txBody>
      </p:sp>
      <p:sp>
        <p:nvSpPr>
          <p:cNvPr id="6" name="TextBox 5">
            <a:extLst>
              <a:ext uri="{FF2B5EF4-FFF2-40B4-BE49-F238E27FC236}">
                <a16:creationId xmlns:a16="http://schemas.microsoft.com/office/drawing/2014/main" id="{19387D2D-D664-4532-BD71-1033305817F2}"/>
              </a:ext>
            </a:extLst>
          </p:cNvPr>
          <p:cNvSpPr txBox="1"/>
          <p:nvPr/>
        </p:nvSpPr>
        <p:spPr>
          <a:xfrm>
            <a:off x="549237" y="1232573"/>
            <a:ext cx="71945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24BBBC"/>
                </a:solidFill>
                <a:effectLst/>
                <a:uLnTx/>
                <a:uFillTx/>
                <a:latin typeface="Calibri Light" panose="020F0302020204030204"/>
                <a:ea typeface="+mn-ea"/>
                <a:cs typeface="Arial" panose="020B0604020202020204" pitchFamily="34" charset="0"/>
              </a:rPr>
              <a:t>Aerospace Innovation (with UWS)</a:t>
            </a:r>
          </a:p>
        </p:txBody>
      </p:sp>
      <p:pic>
        <p:nvPicPr>
          <p:cNvPr id="8" name="Picture 7">
            <a:extLst>
              <a:ext uri="{FF2B5EF4-FFF2-40B4-BE49-F238E27FC236}">
                <a16:creationId xmlns:a16="http://schemas.microsoft.com/office/drawing/2014/main" id="{923EBBCE-F038-4112-BDBE-979E5F671A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87068" y="268032"/>
            <a:ext cx="648381" cy="921576"/>
          </a:xfrm>
          <a:prstGeom prst="rect">
            <a:avLst/>
          </a:prstGeom>
        </p:spPr>
      </p:pic>
      <p:grpSp>
        <p:nvGrpSpPr>
          <p:cNvPr id="23" name="Group 22">
            <a:extLst>
              <a:ext uri="{FF2B5EF4-FFF2-40B4-BE49-F238E27FC236}">
                <a16:creationId xmlns:a16="http://schemas.microsoft.com/office/drawing/2014/main" id="{6EE47092-82D5-4095-863B-FF15696EFE9E}"/>
              </a:ext>
            </a:extLst>
          </p:cNvPr>
          <p:cNvGrpSpPr/>
          <p:nvPr/>
        </p:nvGrpSpPr>
        <p:grpSpPr>
          <a:xfrm>
            <a:off x="125413" y="1915810"/>
            <a:ext cx="7692706" cy="4576936"/>
            <a:chOff x="756349" y="2071082"/>
            <a:chExt cx="7692706" cy="4576936"/>
          </a:xfrm>
        </p:grpSpPr>
        <p:sp>
          <p:nvSpPr>
            <p:cNvPr id="11" name="TextBox 10">
              <a:extLst>
                <a:ext uri="{FF2B5EF4-FFF2-40B4-BE49-F238E27FC236}">
                  <a16:creationId xmlns:a16="http://schemas.microsoft.com/office/drawing/2014/main" id="{F6D51601-8ABC-4FFB-9399-581817D08996}"/>
                </a:ext>
              </a:extLst>
            </p:cNvPr>
            <p:cNvSpPr txBox="1"/>
            <p:nvPr/>
          </p:nvSpPr>
          <p:spPr>
            <a:xfrm>
              <a:off x="1458613" y="2108870"/>
              <a:ext cx="6990441" cy="369332"/>
            </a:xfrm>
            <a:prstGeom prst="rect">
              <a:avLst/>
            </a:prstGeom>
            <a:noFill/>
            <a:ln w="19050">
              <a:solidFill>
                <a:srgbClr val="00507D"/>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507D"/>
                  </a:solidFill>
                  <a:effectLst/>
                  <a:uLnTx/>
                  <a:uFillTx/>
                  <a:latin typeface="Calibri Light" panose="020F0302020204030204"/>
                  <a:ea typeface="+mn-ea"/>
                  <a:cs typeface="+mn-cs"/>
                </a:rPr>
                <a:t>Support in the procurement and deployment of a 5G Network for UWS.</a:t>
              </a:r>
            </a:p>
          </p:txBody>
        </p:sp>
        <p:sp>
          <p:nvSpPr>
            <p:cNvPr id="12" name="Oval 11">
              <a:extLst>
                <a:ext uri="{FF2B5EF4-FFF2-40B4-BE49-F238E27FC236}">
                  <a16:creationId xmlns:a16="http://schemas.microsoft.com/office/drawing/2014/main" id="{0E5D0FB1-CBC8-45FC-AB4B-11D0BAA2B051}"/>
                </a:ext>
              </a:extLst>
            </p:cNvPr>
            <p:cNvSpPr/>
            <p:nvPr/>
          </p:nvSpPr>
          <p:spPr>
            <a:xfrm>
              <a:off x="756349" y="2071082"/>
              <a:ext cx="508769" cy="489895"/>
            </a:xfrm>
            <a:prstGeom prst="ellipse">
              <a:avLst/>
            </a:prstGeom>
            <a:solidFill>
              <a:srgbClr val="25BCBD"/>
            </a:solidFill>
            <a:ln w="28575">
              <a:solidFill>
                <a:srgbClr val="43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13" name="Oval 12">
              <a:extLst>
                <a:ext uri="{FF2B5EF4-FFF2-40B4-BE49-F238E27FC236}">
                  <a16:creationId xmlns:a16="http://schemas.microsoft.com/office/drawing/2014/main" id="{456B016C-6C6D-40D6-A449-D1586A90178F}"/>
                </a:ext>
              </a:extLst>
            </p:cNvPr>
            <p:cNvSpPr/>
            <p:nvPr/>
          </p:nvSpPr>
          <p:spPr>
            <a:xfrm>
              <a:off x="1582154" y="2789696"/>
              <a:ext cx="508769" cy="489895"/>
            </a:xfrm>
            <a:prstGeom prst="ellipse">
              <a:avLst/>
            </a:prstGeom>
            <a:solidFill>
              <a:srgbClr val="25BCBD"/>
            </a:solidFill>
            <a:ln w="28575">
              <a:solidFill>
                <a:srgbClr val="43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14" name="Oval 13">
              <a:extLst>
                <a:ext uri="{FF2B5EF4-FFF2-40B4-BE49-F238E27FC236}">
                  <a16:creationId xmlns:a16="http://schemas.microsoft.com/office/drawing/2014/main" id="{EFCD66CC-7FB7-42BF-9ADF-72A0AEF3B50F}"/>
                </a:ext>
              </a:extLst>
            </p:cNvPr>
            <p:cNvSpPr/>
            <p:nvPr/>
          </p:nvSpPr>
          <p:spPr>
            <a:xfrm>
              <a:off x="1830447" y="3591085"/>
              <a:ext cx="508769" cy="489895"/>
            </a:xfrm>
            <a:prstGeom prst="ellipse">
              <a:avLst/>
            </a:prstGeom>
            <a:solidFill>
              <a:srgbClr val="25BCBD"/>
            </a:solidFill>
            <a:ln w="28575">
              <a:solidFill>
                <a:srgbClr val="43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5" name="Oval 14">
              <a:extLst>
                <a:ext uri="{FF2B5EF4-FFF2-40B4-BE49-F238E27FC236}">
                  <a16:creationId xmlns:a16="http://schemas.microsoft.com/office/drawing/2014/main" id="{88BA5044-D250-41F1-BB59-ADDE6CD0AC22}"/>
                </a:ext>
              </a:extLst>
            </p:cNvPr>
            <p:cNvSpPr/>
            <p:nvPr/>
          </p:nvSpPr>
          <p:spPr>
            <a:xfrm>
              <a:off x="1808211" y="4514729"/>
              <a:ext cx="508769" cy="489895"/>
            </a:xfrm>
            <a:prstGeom prst="ellipse">
              <a:avLst/>
            </a:prstGeom>
            <a:solidFill>
              <a:srgbClr val="25BCBD"/>
            </a:solidFill>
            <a:ln w="28575">
              <a:solidFill>
                <a:srgbClr val="43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F8EA9559-0478-4FF2-AA3A-5645E5928577}"/>
                </a:ext>
              </a:extLst>
            </p:cNvPr>
            <p:cNvSpPr txBox="1"/>
            <p:nvPr/>
          </p:nvSpPr>
          <p:spPr>
            <a:xfrm>
              <a:off x="2208148" y="2675799"/>
              <a:ext cx="6240907" cy="646331"/>
            </a:xfrm>
            <a:prstGeom prst="rect">
              <a:avLst/>
            </a:prstGeom>
            <a:solidFill>
              <a:schemeClr val="bg1">
                <a:lumMod val="95000"/>
              </a:schemeClr>
            </a:solidFill>
            <a:ln w="19050">
              <a:solidFill>
                <a:srgbClr val="00507D"/>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507D"/>
                  </a:solidFill>
                  <a:effectLst/>
                  <a:uLnTx/>
                  <a:uFillTx/>
                  <a:latin typeface="Calibri Light" panose="020F0302020204030204"/>
                  <a:ea typeface="+mn-ea"/>
                  <a:cs typeface="+mn-cs"/>
                </a:rPr>
                <a:t>Using expertise in network specifications, procurement and deployment, IoT integration, network use case design and testing.</a:t>
              </a:r>
            </a:p>
          </p:txBody>
        </p:sp>
        <p:sp>
          <p:nvSpPr>
            <p:cNvPr id="2" name="Rectangle 1">
              <a:extLst>
                <a:ext uri="{FF2B5EF4-FFF2-40B4-BE49-F238E27FC236}">
                  <a16:creationId xmlns:a16="http://schemas.microsoft.com/office/drawing/2014/main" id="{9565B922-7657-4C42-9F3E-0732C9638C67}"/>
                </a:ext>
              </a:extLst>
            </p:cNvPr>
            <p:cNvSpPr/>
            <p:nvPr/>
          </p:nvSpPr>
          <p:spPr>
            <a:xfrm>
              <a:off x="2555499" y="3516843"/>
              <a:ext cx="5893555" cy="646331"/>
            </a:xfrm>
            <a:prstGeom prst="rect">
              <a:avLst/>
            </a:prstGeom>
            <a:noFill/>
            <a:ln w="19050">
              <a:solidFill>
                <a:srgbClr val="00507D"/>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507D"/>
                  </a:solidFill>
                  <a:effectLst/>
                  <a:uLnTx/>
                  <a:uFillTx/>
                  <a:latin typeface="Calibri Light" panose="020F0302020204030204"/>
                  <a:ea typeface="+mn-ea"/>
                  <a:cs typeface="+mn-cs"/>
                </a:rPr>
                <a:t>Ensuring network designs are fit for purpose to meet project requirements.</a:t>
              </a:r>
            </a:p>
          </p:txBody>
        </p:sp>
        <p:sp>
          <p:nvSpPr>
            <p:cNvPr id="3" name="Rectangle 2">
              <a:extLst>
                <a:ext uri="{FF2B5EF4-FFF2-40B4-BE49-F238E27FC236}">
                  <a16:creationId xmlns:a16="http://schemas.microsoft.com/office/drawing/2014/main" id="{E50A62C8-617C-49C8-8AED-A6B8F90C96C7}"/>
                </a:ext>
              </a:extLst>
            </p:cNvPr>
            <p:cNvSpPr/>
            <p:nvPr/>
          </p:nvSpPr>
          <p:spPr>
            <a:xfrm>
              <a:off x="2480821" y="4444953"/>
              <a:ext cx="5968233" cy="646331"/>
            </a:xfrm>
            <a:prstGeom prst="rect">
              <a:avLst/>
            </a:prstGeom>
            <a:solidFill>
              <a:schemeClr val="bg1">
                <a:lumMod val="95000"/>
              </a:schemeClr>
            </a:solidFill>
            <a:ln w="19050">
              <a:solidFill>
                <a:srgbClr val="00507D"/>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507D"/>
                  </a:solidFill>
                  <a:effectLst/>
                  <a:uLnTx/>
                  <a:uFillTx/>
                  <a:latin typeface="Calibri Light" panose="020F0302020204030204"/>
                  <a:ea typeface="+mn-ea"/>
                  <a:cs typeface="+mn-cs"/>
                </a:rPr>
                <a:t>Identifying and addressing potential challenges, gaps and problem solve.</a:t>
              </a:r>
            </a:p>
          </p:txBody>
        </p:sp>
        <p:sp>
          <p:nvSpPr>
            <p:cNvPr id="4" name="Rectangle 3">
              <a:extLst>
                <a:ext uri="{FF2B5EF4-FFF2-40B4-BE49-F238E27FC236}">
                  <a16:creationId xmlns:a16="http://schemas.microsoft.com/office/drawing/2014/main" id="{B636D3B8-B83C-4850-A920-7B23F7885910}"/>
                </a:ext>
              </a:extLst>
            </p:cNvPr>
            <p:cNvSpPr/>
            <p:nvPr/>
          </p:nvSpPr>
          <p:spPr>
            <a:xfrm>
              <a:off x="2208148" y="5348128"/>
              <a:ext cx="6240906" cy="646331"/>
            </a:xfrm>
            <a:prstGeom prst="rect">
              <a:avLst/>
            </a:prstGeom>
            <a:noFill/>
            <a:ln w="19050">
              <a:solidFill>
                <a:srgbClr val="00507D"/>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507D"/>
                  </a:solidFill>
                  <a:effectLst/>
                  <a:uLnTx/>
                  <a:uFillTx/>
                  <a:latin typeface="Calibri Light" panose="020F0302020204030204"/>
                  <a:ea typeface="+mn-ea"/>
                  <a:cs typeface="+mn-cs"/>
                </a:rPr>
                <a:t>Holding technical suppliers and Mobile Network Operators (MNOs) accountable for their commitments. </a:t>
              </a:r>
            </a:p>
          </p:txBody>
        </p:sp>
        <p:sp>
          <p:nvSpPr>
            <p:cNvPr id="18" name="Rectangle 17">
              <a:extLst>
                <a:ext uri="{FF2B5EF4-FFF2-40B4-BE49-F238E27FC236}">
                  <a16:creationId xmlns:a16="http://schemas.microsoft.com/office/drawing/2014/main" id="{2B6060ED-BF51-4996-89D1-7CCC1956B104}"/>
                </a:ext>
              </a:extLst>
            </p:cNvPr>
            <p:cNvSpPr/>
            <p:nvPr/>
          </p:nvSpPr>
          <p:spPr>
            <a:xfrm>
              <a:off x="1458613" y="6235069"/>
              <a:ext cx="6974192" cy="369332"/>
            </a:xfrm>
            <a:prstGeom prst="rect">
              <a:avLst/>
            </a:prstGeom>
            <a:solidFill>
              <a:schemeClr val="bg1">
                <a:lumMod val="95000"/>
              </a:schemeClr>
            </a:solidFill>
            <a:ln w="19050">
              <a:solidFill>
                <a:srgbClr val="00507D"/>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507D"/>
                  </a:solidFill>
                  <a:effectLst/>
                  <a:uLnTx/>
                  <a:uFillTx/>
                  <a:latin typeface="Calibri Light" panose="020F0302020204030204"/>
                  <a:ea typeface="+mn-ea"/>
                  <a:cs typeface="+mn-cs"/>
                </a:rPr>
                <a:t>Upskilling UWS staff on using the networks and engaging with industry. </a:t>
              </a:r>
            </a:p>
          </p:txBody>
        </p:sp>
        <p:sp>
          <p:nvSpPr>
            <p:cNvPr id="19" name="Oval 18">
              <a:extLst>
                <a:ext uri="{FF2B5EF4-FFF2-40B4-BE49-F238E27FC236}">
                  <a16:creationId xmlns:a16="http://schemas.microsoft.com/office/drawing/2014/main" id="{C0414D5C-BBC8-465C-B645-56DE88FEF1EA}"/>
                </a:ext>
              </a:extLst>
            </p:cNvPr>
            <p:cNvSpPr/>
            <p:nvPr/>
          </p:nvSpPr>
          <p:spPr>
            <a:xfrm>
              <a:off x="1553826" y="5426345"/>
              <a:ext cx="508769" cy="489895"/>
            </a:xfrm>
            <a:prstGeom prst="ellipse">
              <a:avLst/>
            </a:prstGeom>
            <a:solidFill>
              <a:srgbClr val="25BCBD"/>
            </a:solidFill>
            <a:ln w="28575">
              <a:solidFill>
                <a:srgbClr val="43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5</a:t>
              </a:r>
            </a:p>
          </p:txBody>
        </p:sp>
        <p:sp>
          <p:nvSpPr>
            <p:cNvPr id="20" name="Oval 19">
              <a:extLst>
                <a:ext uri="{FF2B5EF4-FFF2-40B4-BE49-F238E27FC236}">
                  <a16:creationId xmlns:a16="http://schemas.microsoft.com/office/drawing/2014/main" id="{058752EB-AF5B-491E-B74C-E51F2B1AC070}"/>
                </a:ext>
              </a:extLst>
            </p:cNvPr>
            <p:cNvSpPr/>
            <p:nvPr/>
          </p:nvSpPr>
          <p:spPr>
            <a:xfrm>
              <a:off x="808239" y="6158123"/>
              <a:ext cx="508769" cy="489895"/>
            </a:xfrm>
            <a:prstGeom prst="ellipse">
              <a:avLst/>
            </a:prstGeom>
            <a:solidFill>
              <a:srgbClr val="25BCBD"/>
            </a:solidFill>
            <a:ln w="28575">
              <a:solidFill>
                <a:srgbClr val="43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n-ea"/>
                  <a:cs typeface="+mn-cs"/>
                </a:rPr>
                <a:t>6</a:t>
              </a:r>
            </a:p>
          </p:txBody>
        </p:sp>
      </p:grpSp>
      <p:pic>
        <p:nvPicPr>
          <p:cNvPr id="1026" name="Picture 2" descr="UWS | Higher Educational Institution of the Year (The Herald Higher  Education Awards 2022)">
            <a:extLst>
              <a:ext uri="{FF2B5EF4-FFF2-40B4-BE49-F238E27FC236}">
                <a16:creationId xmlns:a16="http://schemas.microsoft.com/office/drawing/2014/main" id="{E35A5CFE-AB86-433E-B16E-5D383E101C2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313724" y="4024796"/>
            <a:ext cx="3165255" cy="2565172"/>
          </a:xfrm>
          <a:prstGeom prst="rect">
            <a:avLst/>
          </a:prstGeom>
          <a:ln>
            <a:noFill/>
          </a:ln>
          <a:effectLst>
            <a:outerShdw blurRad="292100" dist="139700" dir="2700000" algn="tl" rotWithShape="0">
              <a:srgbClr val="333333">
                <a:alpha val="0"/>
              </a:srgbClr>
            </a:outerShdw>
            <a:softEdge rad="50800"/>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258D151-3A1B-492D-AD74-011E1D7F3D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6858" y="1604041"/>
            <a:ext cx="3308938" cy="2205959"/>
          </a:xfrm>
          <a:prstGeom prst="rect">
            <a:avLst/>
          </a:prstGeom>
          <a:effectLst>
            <a:outerShdw blurRad="50800" dist="50800" dir="5400000" algn="ctr" rotWithShape="0">
              <a:srgbClr val="000000">
                <a:alpha val="0"/>
              </a:srgbClr>
            </a:outerShdw>
            <a:softEdge rad="50800"/>
          </a:effectLst>
        </p:spPr>
      </p:pic>
    </p:spTree>
    <p:extLst>
      <p:ext uri="{BB962C8B-B14F-4D97-AF65-F5344CB8AC3E}">
        <p14:creationId xmlns:p14="http://schemas.microsoft.com/office/powerpoint/2010/main" val="4931963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F9D4B3-FC08-412D-A4E0-926D7DADB57D}"/>
              </a:ext>
            </a:extLst>
          </p:cNvPr>
          <p:cNvSpPr txBox="1"/>
          <p:nvPr/>
        </p:nvSpPr>
        <p:spPr>
          <a:xfrm>
            <a:off x="462224" y="532563"/>
            <a:ext cx="98565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Our Role in the Ayrshire 5GIR – Supporting Skills and Learning</a:t>
            </a:r>
          </a:p>
        </p:txBody>
      </p:sp>
      <p:pic>
        <p:nvPicPr>
          <p:cNvPr id="8" name="Picture 7">
            <a:extLst>
              <a:ext uri="{FF2B5EF4-FFF2-40B4-BE49-F238E27FC236}">
                <a16:creationId xmlns:a16="http://schemas.microsoft.com/office/drawing/2014/main" id="{75842D31-E12F-4F59-9676-7B8E930FB6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87068" y="268032"/>
            <a:ext cx="648381" cy="921576"/>
          </a:xfrm>
          <a:prstGeom prst="rect">
            <a:avLst/>
          </a:prstGeom>
        </p:spPr>
      </p:pic>
      <p:grpSp>
        <p:nvGrpSpPr>
          <p:cNvPr id="2" name="Group 1">
            <a:extLst>
              <a:ext uri="{FF2B5EF4-FFF2-40B4-BE49-F238E27FC236}">
                <a16:creationId xmlns:a16="http://schemas.microsoft.com/office/drawing/2014/main" id="{21F62F87-452D-4E26-9591-7A35C2ABE6F6}"/>
              </a:ext>
            </a:extLst>
          </p:cNvPr>
          <p:cNvGrpSpPr/>
          <p:nvPr/>
        </p:nvGrpSpPr>
        <p:grpSpPr>
          <a:xfrm>
            <a:off x="763800" y="1714231"/>
            <a:ext cx="10388695" cy="4544456"/>
            <a:chOff x="763800" y="1714231"/>
            <a:chExt cx="10388695" cy="4544456"/>
          </a:xfrm>
        </p:grpSpPr>
        <p:sp>
          <p:nvSpPr>
            <p:cNvPr id="6" name="TextBox 5">
              <a:extLst>
                <a:ext uri="{FF2B5EF4-FFF2-40B4-BE49-F238E27FC236}">
                  <a16:creationId xmlns:a16="http://schemas.microsoft.com/office/drawing/2014/main" id="{19387D2D-D664-4532-BD71-1033305817F2}"/>
                </a:ext>
              </a:extLst>
            </p:cNvPr>
            <p:cNvSpPr txBox="1"/>
            <p:nvPr/>
          </p:nvSpPr>
          <p:spPr>
            <a:xfrm>
              <a:off x="1375759" y="1714231"/>
              <a:ext cx="94404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507D"/>
                  </a:solidFill>
                  <a:effectLst/>
                  <a:uLnTx/>
                  <a:uFillTx/>
                  <a:latin typeface="Calibri Light" panose="020F0302020204030204"/>
                  <a:ea typeface="+mn-ea"/>
                  <a:cs typeface="Arial" panose="020B0604020202020204" pitchFamily="34" charset="0"/>
                </a:rPr>
                <a:t>Immersive Learning (with Ayrshire College)</a:t>
              </a:r>
            </a:p>
          </p:txBody>
        </p:sp>
        <p:sp>
          <p:nvSpPr>
            <p:cNvPr id="9" name="Oval 8">
              <a:extLst>
                <a:ext uri="{FF2B5EF4-FFF2-40B4-BE49-F238E27FC236}">
                  <a16:creationId xmlns:a16="http://schemas.microsoft.com/office/drawing/2014/main" id="{A5934266-74C7-4D96-8C3C-47D9FD4CF521}"/>
                </a:ext>
              </a:extLst>
            </p:cNvPr>
            <p:cNvSpPr/>
            <p:nvPr/>
          </p:nvSpPr>
          <p:spPr>
            <a:xfrm>
              <a:off x="6279792" y="2522421"/>
              <a:ext cx="1912983" cy="1828828"/>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w="38100">
              <a:solidFill>
                <a:srgbClr val="25BC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5BE283E-0614-4BBA-80AD-F8B9B947AFFE}"/>
                </a:ext>
              </a:extLst>
            </p:cNvPr>
            <p:cNvSpPr/>
            <p:nvPr/>
          </p:nvSpPr>
          <p:spPr>
            <a:xfrm>
              <a:off x="763800" y="4504361"/>
              <a:ext cx="1912984"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4472C4">
                    <a:lumMod val="50000"/>
                  </a:srgbClr>
                </a:buClr>
                <a:buSzTx/>
                <a:buFontTx/>
                <a:buNone/>
                <a:tabLst/>
                <a:defRPr/>
              </a:pPr>
              <a:r>
                <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rPr>
                <a:t>Provision/loan of a carrier class 5G network to underpin immersive learning project</a:t>
              </a:r>
            </a:p>
          </p:txBody>
        </p:sp>
        <p:sp>
          <p:nvSpPr>
            <p:cNvPr id="11" name="Oval 10">
              <a:extLst>
                <a:ext uri="{FF2B5EF4-FFF2-40B4-BE49-F238E27FC236}">
                  <a16:creationId xmlns:a16="http://schemas.microsoft.com/office/drawing/2014/main" id="{0C560F58-EABC-45EE-8C3F-6D8A62437363}"/>
                </a:ext>
              </a:extLst>
            </p:cNvPr>
            <p:cNvSpPr/>
            <p:nvPr/>
          </p:nvSpPr>
          <p:spPr>
            <a:xfrm>
              <a:off x="3521797" y="2522421"/>
              <a:ext cx="1912983" cy="1828828"/>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w="38100">
              <a:solidFill>
                <a:srgbClr val="25BC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27CDB13-9E16-4490-82AE-E41A642CA8BE}"/>
                </a:ext>
              </a:extLst>
            </p:cNvPr>
            <p:cNvSpPr/>
            <p:nvPr/>
          </p:nvSpPr>
          <p:spPr>
            <a:xfrm>
              <a:off x="3653404" y="4504361"/>
              <a:ext cx="164976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4472C4">
                    <a:lumMod val="50000"/>
                  </a:srgbClr>
                </a:buClr>
                <a:buSzTx/>
                <a:buFontTx/>
                <a:buNone/>
                <a:tabLst/>
                <a:defRPr/>
              </a:pPr>
              <a:r>
                <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rPr>
                <a:t>Setting up the network solution in situ for the College</a:t>
              </a:r>
            </a:p>
          </p:txBody>
        </p:sp>
        <p:sp>
          <p:nvSpPr>
            <p:cNvPr id="13" name="Oval 12">
              <a:extLst>
                <a:ext uri="{FF2B5EF4-FFF2-40B4-BE49-F238E27FC236}">
                  <a16:creationId xmlns:a16="http://schemas.microsoft.com/office/drawing/2014/main" id="{72AEE2A5-48C3-4D45-920F-8C90FFCD2393}"/>
                </a:ext>
              </a:extLst>
            </p:cNvPr>
            <p:cNvSpPr/>
            <p:nvPr/>
          </p:nvSpPr>
          <p:spPr>
            <a:xfrm>
              <a:off x="782539" y="2551168"/>
              <a:ext cx="1912983" cy="1828828"/>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w="38100">
              <a:solidFill>
                <a:srgbClr val="25BC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807515F2-C90B-477B-B780-AFDFA488E32C}"/>
                </a:ext>
              </a:extLst>
            </p:cNvPr>
            <p:cNvSpPr/>
            <p:nvPr/>
          </p:nvSpPr>
          <p:spPr>
            <a:xfrm>
              <a:off x="9239512" y="2551168"/>
              <a:ext cx="1912983" cy="1828828"/>
            </a:xfrm>
            <a:prstGeom prst="ellipse">
              <a:avLst/>
            </a:prstGeom>
            <a:blipFill dpi="0" rotWithShape="1">
              <a:blip r:embed="rId7" cstate="screen">
                <a:extLst>
                  <a:ext uri="{28A0092B-C50C-407E-A947-70E740481C1C}">
                    <a14:useLocalDpi xmlns:a14="http://schemas.microsoft.com/office/drawing/2010/main"/>
                  </a:ext>
                </a:extLst>
              </a:blip>
              <a:srcRect/>
              <a:stretch>
                <a:fillRect/>
              </a:stretch>
            </a:blipFill>
            <a:ln w="38100">
              <a:solidFill>
                <a:srgbClr val="25BC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0D367A4-FFD6-46BA-9DAF-D4627B4CF1C0}"/>
                </a:ext>
              </a:extLst>
            </p:cNvPr>
            <p:cNvSpPr/>
            <p:nvPr/>
          </p:nvSpPr>
          <p:spPr>
            <a:xfrm>
              <a:off x="6279792" y="4504360"/>
              <a:ext cx="1912982"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4472C4">
                    <a:lumMod val="50000"/>
                  </a:srgbClr>
                </a:buClr>
                <a:buSzTx/>
                <a:buFontTx/>
                <a:buNone/>
                <a:tabLst/>
                <a:defRPr/>
              </a:pPr>
              <a:r>
                <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rPr>
                <a:t>Sharing our expertise in deployment, network use case design, and testing</a:t>
              </a:r>
            </a:p>
          </p:txBody>
        </p:sp>
        <p:sp>
          <p:nvSpPr>
            <p:cNvPr id="16" name="Rectangle 15">
              <a:extLst>
                <a:ext uri="{FF2B5EF4-FFF2-40B4-BE49-F238E27FC236}">
                  <a16:creationId xmlns:a16="http://schemas.microsoft.com/office/drawing/2014/main" id="{8C102138-54AC-48BE-ABCE-2D80562478C3}"/>
                </a:ext>
              </a:extLst>
            </p:cNvPr>
            <p:cNvSpPr/>
            <p:nvPr/>
          </p:nvSpPr>
          <p:spPr>
            <a:xfrm>
              <a:off x="9371119" y="4627471"/>
              <a:ext cx="164976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4472C4">
                    <a:lumMod val="50000"/>
                  </a:srgbClr>
                </a:buClr>
                <a:buSzTx/>
                <a:buFontTx/>
                <a:buNone/>
                <a:tabLst/>
                <a:defRPr/>
              </a:pPr>
              <a:r>
                <a:rPr kumimoji="0" lang="en-GB" sz="1800" b="0" i="0" u="none" strike="noStrike" kern="1200" cap="none" spc="0" normalizeH="0" baseline="0" noProof="0">
                  <a:ln>
                    <a:noFill/>
                  </a:ln>
                  <a:solidFill>
                    <a:prstClr val="black"/>
                  </a:solidFill>
                  <a:effectLst/>
                  <a:uLnTx/>
                  <a:uFillTx/>
                  <a:latin typeface="Calibri Light" panose="020F0302020204030204"/>
                  <a:ea typeface="+mn-ea"/>
                  <a:cs typeface="+mn-cs"/>
                </a:rPr>
                <a:t>Supporting College staff use the network</a:t>
              </a:r>
            </a:p>
          </p:txBody>
        </p:sp>
      </p:grpSp>
    </p:spTree>
    <p:extLst>
      <p:ext uri="{BB962C8B-B14F-4D97-AF65-F5344CB8AC3E}">
        <p14:creationId xmlns:p14="http://schemas.microsoft.com/office/powerpoint/2010/main" val="7249616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43192D-E60B-0CFA-BF01-E0E990F87C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073276-CB74-3F9E-2D8F-47C86DFE309E}"/>
              </a:ext>
            </a:extLst>
          </p:cNvPr>
          <p:cNvSpPr txBox="1">
            <a:spLocks/>
          </p:cNvSpPr>
          <p:nvPr/>
        </p:nvSpPr>
        <p:spPr>
          <a:xfrm>
            <a:off x="685800" y="1350551"/>
            <a:ext cx="8500311" cy="3556344"/>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Calibri Light" panose="020F0302020204030204"/>
                <a:ea typeface="+mj-ea"/>
                <a:cs typeface="+mj-cs"/>
              </a:rPr>
              <a:t>David Hernandez</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Light" panose="020F0302020204030204"/>
                <a:ea typeface="+mj-ea"/>
                <a:cs typeface="+mj-cs"/>
              </a:rPr>
              <a:t>Project Manager </a:t>
            </a:r>
            <a:endParaRPr kumimoji="0" lang="en-GB" sz="4400" b="0" i="0" u="none" strike="noStrike" kern="1200" cap="none" spc="0" normalizeH="0" baseline="0" noProof="0">
              <a:ln>
                <a:noFill/>
              </a:ln>
              <a:solidFill>
                <a:prstClr val="white"/>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Light" panose="020F0302020204030204"/>
                <a:ea typeface="+mj-ea"/>
                <a:cs typeface="+mj-cs"/>
              </a:rPr>
              <a:t>University of Strathclyde – National Manufacturing Institute Scotland</a:t>
            </a:r>
            <a:endParaRPr kumimoji="0" lang="en-GB" sz="2800" b="0" i="0" u="none" strike="noStrike" kern="1200" cap="none" spc="0" normalizeH="0" baseline="0" noProof="0">
              <a:ln>
                <a:noFill/>
              </a:ln>
              <a:solidFill>
                <a:prstClr val="white"/>
              </a:solidFill>
              <a:effectLst/>
              <a:uLnTx/>
              <a:uFillTx/>
              <a:latin typeface="Calibri Light" panose="020F0302020204030204"/>
              <a:ea typeface="+mj-ea"/>
              <a:cs typeface="Calibri Light"/>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Light" panose="020F0302020204030204"/>
                <a:ea typeface="+mj-ea"/>
                <a:cs typeface="+mj-cs"/>
              </a:rPr>
              <a:t>David.hernandez@strath.ac.uk</a:t>
            </a:r>
            <a:endParaRPr kumimoji="0" lang="en-GB" sz="4400" b="0" i="0" u="none" strike="noStrike" kern="1200" cap="none" spc="0" normalizeH="0" baseline="0" noProof="0">
              <a:ln>
                <a:noFill/>
              </a:ln>
              <a:solidFill>
                <a:prstClr val="white"/>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Light" panose="020F0302020204030204"/>
                <a:ea typeface="+mj-lt"/>
                <a:cs typeface="Calibri Light" panose="020F0302020204030204"/>
                <a:hlinkClick r:id="rId4"/>
              </a:rPr>
              <a:t>https://www.linkedin.com/in/david-hernandez</a:t>
            </a:r>
            <a:endParaRPr kumimoji="0" lang="en-GB" sz="4400" b="0" i="0" u="none" strike="noStrike" kern="1200" cap="none" spc="0" normalizeH="0" baseline="0" noProof="0">
              <a:ln>
                <a:noFill/>
              </a:ln>
              <a:solidFill>
                <a:prstClr val="white"/>
              </a:solidFill>
              <a:effectLst/>
              <a:uLnTx/>
              <a:uFillTx/>
              <a:latin typeface="Calibri Light" panose="020F0302020204030204"/>
              <a:ea typeface="+mj-lt"/>
              <a:cs typeface="Calibri Light" panose="020F0302020204030204"/>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0729336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F96A11A-9A98-6F97-A8CB-85A17E588509}"/>
              </a:ext>
            </a:extLst>
          </p:cNvPr>
          <p:cNvSpPr txBox="1"/>
          <p:nvPr/>
        </p:nvSpPr>
        <p:spPr>
          <a:xfrm>
            <a:off x="838200" y="1491268"/>
            <a:ext cx="6840000" cy="34932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3003F"/>
                </a:solidFill>
                <a:effectLst/>
                <a:uLnTx/>
                <a:uFillTx/>
                <a:latin typeface="Urbane Light" pitchFamily="2" charset="77"/>
                <a:ea typeface="+mn-ea"/>
                <a:cs typeface="+mn-cs"/>
              </a:rPr>
              <a:t>ABOUT THE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lumMod val="85000"/>
                    <a:lumOff val="15000"/>
                  </a:prstClr>
                </a:solidFill>
                <a:effectLst/>
                <a:uLnTx/>
                <a:uFillTx/>
                <a:latin typeface="Urbane Light" pitchFamily="2" charset="77"/>
                <a:ea typeface="+mn-ea"/>
                <a:cs typeface="+mn-cs"/>
              </a:rPr>
              <a:t>This project, led by NMIS and hosted at Scotland’s Digital Process Manufacturing Centre aims to showcase the transformative effect of wireless connectivity and digital technologies in advanced manufacturing including food and drink and life sciences. Through engaging with businesses across the region on investing in the many advanced manufacturing use cases of 5G, including around quality control, training and data analytics. This will help to stimulate investment and economic growth across the region.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3003F"/>
                </a:solidFill>
                <a:effectLst/>
                <a:uLnTx/>
                <a:uFillTx/>
                <a:latin typeface="Urbane Light" pitchFamily="2" charset="77"/>
                <a:ea typeface="+mn-ea"/>
                <a:cs typeface="+mn-cs"/>
              </a:rPr>
              <a:t>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3003F"/>
                </a:solidFill>
                <a:effectLst/>
                <a:uLnTx/>
                <a:uFillTx/>
                <a:latin typeface="Urbane Light" pitchFamily="2" charset="77"/>
                <a:ea typeface="+mn-ea"/>
                <a:cs typeface="+mn-cs"/>
              </a:rPr>
              <a:t>PROJECT AIMS</a:t>
            </a:r>
          </a:p>
        </p:txBody>
      </p:sp>
      <p:pic>
        <p:nvPicPr>
          <p:cNvPr id="3" name="Picture 2" descr="A robotic arm welding a piece of metal&#10;&#10;Description automatically generated">
            <a:extLst>
              <a:ext uri="{FF2B5EF4-FFF2-40B4-BE49-F238E27FC236}">
                <a16:creationId xmlns:a16="http://schemas.microsoft.com/office/drawing/2014/main" id="{487D8C61-0AE9-D308-6D15-DF9639DC3E55}"/>
              </a:ext>
            </a:extLst>
          </p:cNvPr>
          <p:cNvPicPr>
            <a:picLocks/>
          </p:cNvPicPr>
          <p:nvPr/>
        </p:nvPicPr>
        <p:blipFill>
          <a:blip r:embed="rId3" cstate="screen">
            <a:extLst>
              <a:ext uri="{28A0092B-C50C-407E-A947-70E740481C1C}">
                <a14:useLocalDpi xmlns:a14="http://schemas.microsoft.com/office/drawing/2010/main"/>
              </a:ext>
            </a:extLst>
          </a:blip>
          <a:srcRect/>
          <a:stretch/>
        </p:blipFill>
        <p:spPr>
          <a:xfrm>
            <a:off x="8220758" y="0"/>
            <a:ext cx="3960000" cy="6858000"/>
          </a:xfrm>
          <a:prstGeom prst="rect">
            <a:avLst/>
          </a:prstGeom>
        </p:spPr>
      </p:pic>
      <p:sp>
        <p:nvSpPr>
          <p:cNvPr id="4" name="Rectangle 3">
            <a:extLst>
              <a:ext uri="{FF2B5EF4-FFF2-40B4-BE49-F238E27FC236}">
                <a16:creationId xmlns:a16="http://schemas.microsoft.com/office/drawing/2014/main" id="{F8E0F3B7-D716-F5B4-6D7D-9FE94BC5D961}"/>
              </a:ext>
            </a:extLst>
          </p:cNvPr>
          <p:cNvSpPr/>
          <p:nvPr/>
        </p:nvSpPr>
        <p:spPr>
          <a:xfrm>
            <a:off x="-1" y="546446"/>
            <a:ext cx="10734262" cy="703234"/>
          </a:xfrm>
          <a:prstGeom prst="rect">
            <a:avLst/>
          </a:prstGeom>
          <a:solidFill>
            <a:srgbClr val="E207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white robotic arm with a red circle&#10;&#10;Description automatically generated">
            <a:extLst>
              <a:ext uri="{FF2B5EF4-FFF2-40B4-BE49-F238E27FC236}">
                <a16:creationId xmlns:a16="http://schemas.microsoft.com/office/drawing/2014/main" id="{647ED981-FA8B-9DC1-9D2A-A968362866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06177" y="284870"/>
            <a:ext cx="1206398" cy="1206398"/>
          </a:xfrm>
          <a:prstGeom prst="rect">
            <a:avLst/>
          </a:prstGeom>
        </p:spPr>
      </p:pic>
      <p:sp>
        <p:nvSpPr>
          <p:cNvPr id="6" name="Title 1">
            <a:extLst>
              <a:ext uri="{FF2B5EF4-FFF2-40B4-BE49-F238E27FC236}">
                <a16:creationId xmlns:a16="http://schemas.microsoft.com/office/drawing/2014/main" id="{9C7BC8B6-1E0A-5084-1D95-5D67DE37EFF3}"/>
              </a:ext>
            </a:extLst>
          </p:cNvPr>
          <p:cNvSpPr txBox="1">
            <a:spLocks/>
          </p:cNvSpPr>
          <p:nvPr/>
        </p:nvSpPr>
        <p:spPr>
          <a:xfrm>
            <a:off x="838200" y="2848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Urbane Medium" pitchFamily="2" charset="77"/>
                <a:ea typeface="+mj-ea"/>
                <a:cs typeface="+mj-cs"/>
              </a:rPr>
              <a:t>Project 1 – Advanced Manufacturing</a:t>
            </a:r>
          </a:p>
        </p:txBody>
      </p:sp>
      <p:pic>
        <p:nvPicPr>
          <p:cNvPr id="7" name="Picture 6" descr="A black and blue text with blue letters&#10;&#10;Description automatically generated with medium confidence">
            <a:extLst>
              <a:ext uri="{FF2B5EF4-FFF2-40B4-BE49-F238E27FC236}">
                <a16:creationId xmlns:a16="http://schemas.microsoft.com/office/drawing/2014/main" id="{13C88502-70D3-C084-6181-E7638D75E3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4557" y="3750189"/>
            <a:ext cx="1992201" cy="548577"/>
          </a:xfrm>
          <a:prstGeom prst="rect">
            <a:avLst/>
          </a:prstGeom>
        </p:spPr>
      </p:pic>
      <p:pic>
        <p:nvPicPr>
          <p:cNvPr id="1026" name="Picture 2" descr="Branding | University of Strathclyde">
            <a:extLst>
              <a:ext uri="{FF2B5EF4-FFF2-40B4-BE49-F238E27FC236}">
                <a16:creationId xmlns:a16="http://schemas.microsoft.com/office/drawing/2014/main" id="{6618897C-9B38-CA35-9F85-FEAB2B4CD32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90176" y="3704477"/>
            <a:ext cx="1280000" cy="64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ack background with blue text and colorful circles&#10;&#10;Description automatically generated">
            <a:extLst>
              <a:ext uri="{FF2B5EF4-FFF2-40B4-BE49-F238E27FC236}">
                <a16:creationId xmlns:a16="http://schemas.microsoft.com/office/drawing/2014/main" id="{47FB123E-C80E-6FE2-DC4F-84EC8F4C77C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98142" y="3459798"/>
            <a:ext cx="535226" cy="861991"/>
          </a:xfrm>
          <a:prstGeom prst="rect">
            <a:avLst/>
          </a:prstGeom>
        </p:spPr>
      </p:pic>
      <p:pic>
        <p:nvPicPr>
          <p:cNvPr id="1028" name="Picture 4" descr="Vodafone Logo, symbol, meaning, history, PNG, brand">
            <a:extLst>
              <a:ext uri="{FF2B5EF4-FFF2-40B4-BE49-F238E27FC236}">
                <a16:creationId xmlns:a16="http://schemas.microsoft.com/office/drawing/2014/main" id="{2C4657B5-1F44-44DA-7DB7-87C71B4F6CD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252984" y="3704477"/>
            <a:ext cx="1137780" cy="6400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007992B-7CCE-06E8-A30F-3D828705B66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536422" y="3731442"/>
            <a:ext cx="1282028" cy="58607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2252DF6-A341-DE6E-0C76-8EE613F29970}"/>
              </a:ext>
            </a:extLst>
          </p:cNvPr>
          <p:cNvSpPr/>
          <p:nvPr/>
        </p:nvSpPr>
        <p:spPr>
          <a:xfrm>
            <a:off x="942808" y="5036668"/>
            <a:ext cx="2358000" cy="360000"/>
          </a:xfrm>
          <a:prstGeom prst="rect">
            <a:avLst/>
          </a:prstGeom>
          <a:solidFill>
            <a:srgbClr val="EF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Urbane Medium"/>
                <a:ea typeface="+mn-ea"/>
                <a:cs typeface="+mn-cs"/>
              </a:rPr>
              <a:t>5G Ecosystem Development</a:t>
            </a:r>
          </a:p>
        </p:txBody>
      </p:sp>
      <p:sp>
        <p:nvSpPr>
          <p:cNvPr id="9" name="Rectangle 8">
            <a:extLst>
              <a:ext uri="{FF2B5EF4-FFF2-40B4-BE49-F238E27FC236}">
                <a16:creationId xmlns:a16="http://schemas.microsoft.com/office/drawing/2014/main" id="{D5BBDC15-29E4-7B1C-7842-B555CD777A23}"/>
              </a:ext>
            </a:extLst>
          </p:cNvPr>
          <p:cNvSpPr/>
          <p:nvPr/>
        </p:nvSpPr>
        <p:spPr>
          <a:xfrm>
            <a:off x="942808" y="5422111"/>
            <a:ext cx="2358000" cy="432000"/>
          </a:xfrm>
          <a:prstGeom prst="rect">
            <a:avLst/>
          </a:prstGeom>
          <a:solidFill>
            <a:srgbClr val="EF7D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3003F"/>
                </a:solidFill>
                <a:effectLst/>
                <a:uLnTx/>
                <a:uFillTx/>
                <a:latin typeface="Urbane Medium"/>
                <a:ea typeface="+mn-ea"/>
                <a:cs typeface="+mn-cs"/>
              </a:rPr>
              <a:t>Improving partnership working across key stakeholders</a:t>
            </a:r>
          </a:p>
        </p:txBody>
      </p:sp>
      <p:sp>
        <p:nvSpPr>
          <p:cNvPr id="10" name="Rectangle 9">
            <a:extLst>
              <a:ext uri="{FF2B5EF4-FFF2-40B4-BE49-F238E27FC236}">
                <a16:creationId xmlns:a16="http://schemas.microsoft.com/office/drawing/2014/main" id="{63051EFB-9879-3398-0937-EA96D08231E0}"/>
              </a:ext>
            </a:extLst>
          </p:cNvPr>
          <p:cNvSpPr/>
          <p:nvPr/>
        </p:nvSpPr>
        <p:spPr>
          <a:xfrm>
            <a:off x="942807" y="5879554"/>
            <a:ext cx="2358000" cy="432000"/>
          </a:xfrm>
          <a:prstGeom prst="rect">
            <a:avLst/>
          </a:prstGeom>
          <a:solidFill>
            <a:srgbClr val="EF7D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3003F"/>
                </a:solidFill>
                <a:effectLst/>
                <a:uLnTx/>
                <a:uFillTx/>
                <a:latin typeface="Urbane Medium"/>
                <a:ea typeface="+mn-ea"/>
                <a:cs typeface="+mn-cs"/>
              </a:rPr>
              <a:t>Increasing collaboration between the public sector, businesses and mobile industry suppliers</a:t>
            </a:r>
          </a:p>
        </p:txBody>
      </p:sp>
      <p:sp>
        <p:nvSpPr>
          <p:cNvPr id="11" name="Rectangle 10">
            <a:extLst>
              <a:ext uri="{FF2B5EF4-FFF2-40B4-BE49-F238E27FC236}">
                <a16:creationId xmlns:a16="http://schemas.microsoft.com/office/drawing/2014/main" id="{878E245F-4E68-DCAE-1192-8351E2D39367}"/>
              </a:ext>
            </a:extLst>
          </p:cNvPr>
          <p:cNvSpPr/>
          <p:nvPr/>
        </p:nvSpPr>
        <p:spPr>
          <a:xfrm>
            <a:off x="3355797" y="5036668"/>
            <a:ext cx="2358000" cy="360000"/>
          </a:xfrm>
          <a:prstGeom prst="rect">
            <a:avLst/>
          </a:prstGeom>
          <a:solidFill>
            <a:srgbClr val="009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Urbane Medium"/>
                <a:ea typeface="+mn-ea"/>
                <a:cs typeface="+mn-cs"/>
              </a:rPr>
              <a:t>Improving knowledge and nurturing innovation in businesses</a:t>
            </a:r>
          </a:p>
        </p:txBody>
      </p:sp>
      <p:sp>
        <p:nvSpPr>
          <p:cNvPr id="12" name="Rectangle 11">
            <a:extLst>
              <a:ext uri="{FF2B5EF4-FFF2-40B4-BE49-F238E27FC236}">
                <a16:creationId xmlns:a16="http://schemas.microsoft.com/office/drawing/2014/main" id="{2A398C68-A5A2-4314-BA76-1AB87E13BEFF}"/>
              </a:ext>
            </a:extLst>
          </p:cNvPr>
          <p:cNvSpPr/>
          <p:nvPr/>
        </p:nvSpPr>
        <p:spPr>
          <a:xfrm>
            <a:off x="3355797" y="5422111"/>
            <a:ext cx="2358000" cy="432000"/>
          </a:xfrm>
          <a:prstGeom prst="rect">
            <a:avLst/>
          </a:prstGeom>
          <a:solidFill>
            <a:srgbClr val="009EB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3003F"/>
                </a:solidFill>
                <a:effectLst/>
                <a:uLnTx/>
                <a:uFillTx/>
                <a:latin typeface="Urbane Medium"/>
                <a:ea typeface="+mn-ea"/>
                <a:cs typeface="+mn-cs"/>
              </a:rPr>
              <a:t>Enhance businesses’ understand of advanced wireless technologies</a:t>
            </a:r>
          </a:p>
        </p:txBody>
      </p:sp>
      <p:sp>
        <p:nvSpPr>
          <p:cNvPr id="13" name="Rectangle 12">
            <a:extLst>
              <a:ext uri="{FF2B5EF4-FFF2-40B4-BE49-F238E27FC236}">
                <a16:creationId xmlns:a16="http://schemas.microsoft.com/office/drawing/2014/main" id="{058621D0-70C7-F4D1-1053-10AB361BE553}"/>
              </a:ext>
            </a:extLst>
          </p:cNvPr>
          <p:cNvSpPr/>
          <p:nvPr/>
        </p:nvSpPr>
        <p:spPr>
          <a:xfrm>
            <a:off x="3355797" y="5879554"/>
            <a:ext cx="2358000" cy="432000"/>
          </a:xfrm>
          <a:prstGeom prst="rect">
            <a:avLst/>
          </a:prstGeom>
          <a:solidFill>
            <a:srgbClr val="009EB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3003F"/>
                </a:solidFill>
                <a:effectLst/>
                <a:uLnTx/>
                <a:uFillTx/>
                <a:latin typeface="Urbane Medium"/>
                <a:ea typeface="+mn-ea"/>
                <a:cs typeface="+mn-cs"/>
              </a:rPr>
              <a:t>Developing economic development leads knowledge of digital connectivity solutions to drive innovation with business</a:t>
            </a:r>
          </a:p>
        </p:txBody>
      </p:sp>
      <p:sp>
        <p:nvSpPr>
          <p:cNvPr id="14" name="Rectangle 13">
            <a:extLst>
              <a:ext uri="{FF2B5EF4-FFF2-40B4-BE49-F238E27FC236}">
                <a16:creationId xmlns:a16="http://schemas.microsoft.com/office/drawing/2014/main" id="{7DD4CEE3-E31E-DA4F-D6B0-182195010B50}"/>
              </a:ext>
            </a:extLst>
          </p:cNvPr>
          <p:cNvSpPr/>
          <p:nvPr/>
        </p:nvSpPr>
        <p:spPr>
          <a:xfrm>
            <a:off x="5768787" y="5033296"/>
            <a:ext cx="2358000" cy="360000"/>
          </a:xfrm>
          <a:prstGeom prst="rect">
            <a:avLst/>
          </a:prstGeom>
          <a:solidFill>
            <a:srgbClr val="414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Urbane Medium"/>
                <a:ea typeface="+mn-ea"/>
                <a:cs typeface="+mn-cs"/>
              </a:rPr>
              <a:t>Upskilling workers and students in advanced wireless and digital connectivity technologies</a:t>
            </a:r>
          </a:p>
        </p:txBody>
      </p:sp>
      <p:sp>
        <p:nvSpPr>
          <p:cNvPr id="15" name="Rectangle 14">
            <a:extLst>
              <a:ext uri="{FF2B5EF4-FFF2-40B4-BE49-F238E27FC236}">
                <a16:creationId xmlns:a16="http://schemas.microsoft.com/office/drawing/2014/main" id="{D10F5711-3487-1CA7-9FB8-A94E577B71B0}"/>
              </a:ext>
            </a:extLst>
          </p:cNvPr>
          <p:cNvSpPr/>
          <p:nvPr/>
        </p:nvSpPr>
        <p:spPr>
          <a:xfrm>
            <a:off x="5768787" y="5418740"/>
            <a:ext cx="2358000" cy="432000"/>
          </a:xfrm>
          <a:prstGeom prst="rect">
            <a:avLst/>
          </a:prstGeom>
          <a:solidFill>
            <a:srgbClr val="414999">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3003F"/>
                </a:solidFill>
                <a:effectLst/>
                <a:uLnTx/>
                <a:uFillTx/>
                <a:latin typeface="Urbane Medium"/>
                <a:ea typeface="+mn-ea"/>
                <a:cs typeface="+mn-cs"/>
              </a:rPr>
              <a:t>Training workers in advanced digital tools and solutions</a:t>
            </a:r>
          </a:p>
        </p:txBody>
      </p:sp>
      <p:sp>
        <p:nvSpPr>
          <p:cNvPr id="16" name="Rectangle 15">
            <a:extLst>
              <a:ext uri="{FF2B5EF4-FFF2-40B4-BE49-F238E27FC236}">
                <a16:creationId xmlns:a16="http://schemas.microsoft.com/office/drawing/2014/main" id="{5C734D8E-61AF-42CC-9372-DC45240CDB42}"/>
              </a:ext>
            </a:extLst>
          </p:cNvPr>
          <p:cNvSpPr/>
          <p:nvPr/>
        </p:nvSpPr>
        <p:spPr>
          <a:xfrm>
            <a:off x="5768787" y="5876182"/>
            <a:ext cx="2358000" cy="432000"/>
          </a:xfrm>
          <a:prstGeom prst="rect">
            <a:avLst/>
          </a:prstGeom>
          <a:solidFill>
            <a:srgbClr val="414999">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3003F"/>
                </a:solidFill>
                <a:effectLst/>
                <a:uLnTx/>
                <a:uFillTx/>
                <a:latin typeface="Urbane Medium"/>
                <a:ea typeface="+mn-ea"/>
                <a:cs typeface="+mn-cs"/>
              </a:rPr>
              <a:t>Ensuring the future competitiveness of the Ayrshire economy</a:t>
            </a:r>
          </a:p>
        </p:txBody>
      </p:sp>
      <p:pic>
        <p:nvPicPr>
          <p:cNvPr id="17" name="Picture 16" descr="A screenshot of a video game&#10;&#10;Description automatically generated">
            <a:extLst>
              <a:ext uri="{FF2B5EF4-FFF2-40B4-BE49-F238E27FC236}">
                <a16:creationId xmlns:a16="http://schemas.microsoft.com/office/drawing/2014/main" id="{1102D555-B97C-9520-25E6-7E4D392552F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289432" y="24151"/>
            <a:ext cx="1606926" cy="1847000"/>
          </a:xfrm>
          <a:prstGeom prst="rect">
            <a:avLst/>
          </a:prstGeom>
        </p:spPr>
      </p:pic>
    </p:spTree>
    <p:extLst>
      <p:ext uri="{BB962C8B-B14F-4D97-AF65-F5344CB8AC3E}">
        <p14:creationId xmlns:p14="http://schemas.microsoft.com/office/powerpoint/2010/main" val="9986084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4FCC6CE-203F-0584-DA68-3B6DB47AB590}"/>
              </a:ext>
            </a:extLst>
          </p:cNvPr>
          <p:cNvSpPr txBox="1"/>
          <p:nvPr/>
        </p:nvSpPr>
        <p:spPr>
          <a:xfrm>
            <a:off x="838200" y="1490663"/>
            <a:ext cx="6840000" cy="390876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03003F"/>
                </a:solidFill>
                <a:effectLst/>
                <a:uLnTx/>
                <a:uFillTx/>
                <a:latin typeface="Urbane Light" pitchFamily="2" charset="77"/>
                <a:ea typeface="+mn-ea"/>
                <a:cs typeface="+mn-cs"/>
              </a:rPr>
              <a:t>ABOUT THE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lumMod val="85000"/>
                    <a:lumOff val="15000"/>
                  </a:prstClr>
                </a:solidFill>
                <a:effectLst/>
                <a:uLnTx/>
                <a:uFillTx/>
                <a:latin typeface="Urbane Light"/>
                <a:ea typeface="+mn-ea"/>
                <a:cs typeface="+mn-cs"/>
              </a:rPr>
              <a:t>Led by North Ayrshire Council and the Scotland 5G Centre, this project aims to deliver grant funding to multiple SMEs across the region, which will produce the use cases and applications of 5G and other advanced wireless technologies that will be showcased via the DPMC. Focussing on the Manufacturing sectors these grant funded projects aim to increase awareness of digital solutions and drive economic growth, influence investment and create jobs across Ayrshire.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03003F"/>
                </a:solidFill>
                <a:effectLst/>
                <a:uLnTx/>
                <a:uFillTx/>
                <a:latin typeface="Urbane Light" pitchFamily="2" charset="77"/>
                <a:ea typeface="+mn-ea"/>
                <a:cs typeface="+mn-cs"/>
              </a:rPr>
              <a:t>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03003F"/>
                </a:solidFill>
                <a:effectLst/>
                <a:uLnTx/>
                <a:uFillTx/>
                <a:latin typeface="Urbane Light" pitchFamily="2" charset="77"/>
                <a:ea typeface="+mn-ea"/>
                <a:cs typeface="+mn-cs"/>
              </a:rPr>
              <a:t>PROJECT AIMS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a:ln>
                <a:noFill/>
              </a:ln>
              <a:solidFill>
                <a:prstClr val="black"/>
              </a:solidFill>
              <a:effectLst/>
              <a:uLnTx/>
              <a:uFillTx/>
              <a:latin typeface="Urbane Ligh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Urbane Light" pitchFamily="2" charset="77"/>
              <a:ea typeface="+mn-ea"/>
              <a:cs typeface="+mn-cs"/>
            </a:endParaRPr>
          </a:p>
        </p:txBody>
      </p:sp>
      <p:pic>
        <p:nvPicPr>
          <p:cNvPr id="4" name="Picture 3" descr="A person sitting at a desk with a computer and papers&#10;&#10;Description automatically generated">
            <a:extLst>
              <a:ext uri="{FF2B5EF4-FFF2-40B4-BE49-F238E27FC236}">
                <a16:creationId xmlns:a16="http://schemas.microsoft.com/office/drawing/2014/main" id="{E8338938-1B67-B652-49E5-28BA9D6307BC}"/>
              </a:ext>
            </a:extLst>
          </p:cNvPr>
          <p:cNvPicPr>
            <a:picLocks/>
          </p:cNvPicPr>
          <p:nvPr/>
        </p:nvPicPr>
        <p:blipFill>
          <a:blip r:embed="rId3" cstate="screen">
            <a:extLst>
              <a:ext uri="{28A0092B-C50C-407E-A947-70E740481C1C}">
                <a14:useLocalDpi xmlns:a14="http://schemas.microsoft.com/office/drawing/2010/main"/>
              </a:ext>
            </a:extLst>
          </a:blip>
          <a:srcRect/>
          <a:stretch/>
        </p:blipFill>
        <p:spPr>
          <a:xfrm>
            <a:off x="8223048" y="0"/>
            <a:ext cx="3960000" cy="6858000"/>
          </a:xfrm>
          <a:prstGeom prst="rect">
            <a:avLst/>
          </a:prstGeom>
        </p:spPr>
      </p:pic>
      <p:sp>
        <p:nvSpPr>
          <p:cNvPr id="5" name="Rectangle 4">
            <a:extLst>
              <a:ext uri="{FF2B5EF4-FFF2-40B4-BE49-F238E27FC236}">
                <a16:creationId xmlns:a16="http://schemas.microsoft.com/office/drawing/2014/main" id="{A04E1808-B9E0-AF34-758F-94C4B0B3B3AB}"/>
              </a:ext>
            </a:extLst>
          </p:cNvPr>
          <p:cNvSpPr/>
          <p:nvPr/>
        </p:nvSpPr>
        <p:spPr>
          <a:xfrm>
            <a:off x="0" y="546446"/>
            <a:ext cx="10800522" cy="703234"/>
          </a:xfrm>
          <a:prstGeom prst="rect">
            <a:avLst/>
          </a:prstGeom>
          <a:solidFill>
            <a:srgbClr val="E6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nk circle with white icons and a black background&#10;&#10;Description automatically generated">
            <a:extLst>
              <a:ext uri="{FF2B5EF4-FFF2-40B4-BE49-F238E27FC236}">
                <a16:creationId xmlns:a16="http://schemas.microsoft.com/office/drawing/2014/main" id="{F366A6DC-A868-3D41-C533-0A35051359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9429" y="283551"/>
            <a:ext cx="1207558" cy="1207558"/>
          </a:xfrm>
          <a:prstGeom prst="rect">
            <a:avLst/>
          </a:prstGeom>
        </p:spPr>
      </p:pic>
      <p:sp>
        <p:nvSpPr>
          <p:cNvPr id="11" name="Title 1">
            <a:extLst>
              <a:ext uri="{FF2B5EF4-FFF2-40B4-BE49-F238E27FC236}">
                <a16:creationId xmlns:a16="http://schemas.microsoft.com/office/drawing/2014/main" id="{3725E346-9BF2-AF37-42B3-F10446614C80}"/>
              </a:ext>
            </a:extLst>
          </p:cNvPr>
          <p:cNvSpPr txBox="1">
            <a:spLocks/>
          </p:cNvSpPr>
          <p:nvPr/>
        </p:nvSpPr>
        <p:spPr>
          <a:xfrm>
            <a:off x="838200" y="2848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Urbane Medium"/>
                <a:ea typeface="+mj-ea"/>
                <a:cs typeface="+mj-cs"/>
              </a:rPr>
              <a:t>Project 1A – SME 5G/IoT Adoption</a:t>
            </a:r>
          </a:p>
        </p:txBody>
      </p:sp>
      <p:pic>
        <p:nvPicPr>
          <p:cNvPr id="8" name="Picture 7" descr="A black background with blue text and colorful circles&#10;&#10;Description automatically generated">
            <a:extLst>
              <a:ext uri="{FF2B5EF4-FFF2-40B4-BE49-F238E27FC236}">
                <a16:creationId xmlns:a16="http://schemas.microsoft.com/office/drawing/2014/main" id="{92B2A999-508D-AA62-0277-F28A04E65B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5636" y="3500745"/>
            <a:ext cx="586816" cy="948792"/>
          </a:xfrm>
          <a:prstGeom prst="rect">
            <a:avLst/>
          </a:prstGeom>
        </p:spPr>
      </p:pic>
      <p:pic>
        <p:nvPicPr>
          <p:cNvPr id="12" name="Picture 11" descr="A black and blue text with blue letters&#10;&#10;Description automatically generated with medium confidence">
            <a:extLst>
              <a:ext uri="{FF2B5EF4-FFF2-40B4-BE49-F238E27FC236}">
                <a16:creationId xmlns:a16="http://schemas.microsoft.com/office/drawing/2014/main" id="{0C8666D7-4F4D-0A6D-5482-4DC552ACCD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99277" y="3985259"/>
            <a:ext cx="1670230" cy="473451"/>
          </a:xfrm>
          <a:prstGeom prst="rect">
            <a:avLst/>
          </a:prstGeom>
        </p:spPr>
      </p:pic>
      <p:sp>
        <p:nvSpPr>
          <p:cNvPr id="2" name="Rectangle 1">
            <a:extLst>
              <a:ext uri="{FF2B5EF4-FFF2-40B4-BE49-F238E27FC236}">
                <a16:creationId xmlns:a16="http://schemas.microsoft.com/office/drawing/2014/main" id="{3A912D4F-2788-ED1B-43CE-DC925B7E4936}"/>
              </a:ext>
            </a:extLst>
          </p:cNvPr>
          <p:cNvSpPr/>
          <p:nvPr/>
        </p:nvSpPr>
        <p:spPr>
          <a:xfrm>
            <a:off x="942808" y="5036668"/>
            <a:ext cx="2358000" cy="360000"/>
          </a:xfrm>
          <a:prstGeom prst="rect">
            <a:avLst/>
          </a:prstGeom>
          <a:solidFill>
            <a:srgbClr val="EF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Urbane Medium"/>
                <a:ea typeface="+mn-ea"/>
                <a:cs typeface="+mn-cs"/>
              </a:rPr>
              <a:t>5G Ecosystem Development</a:t>
            </a:r>
          </a:p>
        </p:txBody>
      </p:sp>
      <p:sp>
        <p:nvSpPr>
          <p:cNvPr id="7" name="Rectangle 6">
            <a:extLst>
              <a:ext uri="{FF2B5EF4-FFF2-40B4-BE49-F238E27FC236}">
                <a16:creationId xmlns:a16="http://schemas.microsoft.com/office/drawing/2014/main" id="{3F586479-722F-CCEE-8AD1-AF77BCA88EE1}"/>
              </a:ext>
            </a:extLst>
          </p:cNvPr>
          <p:cNvSpPr/>
          <p:nvPr/>
        </p:nvSpPr>
        <p:spPr>
          <a:xfrm>
            <a:off x="942808" y="5422111"/>
            <a:ext cx="2358000" cy="432000"/>
          </a:xfrm>
          <a:prstGeom prst="rect">
            <a:avLst/>
          </a:prstGeom>
          <a:solidFill>
            <a:srgbClr val="EF7D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3003F"/>
                </a:solidFill>
                <a:effectLst/>
                <a:uLnTx/>
                <a:uFillTx/>
                <a:latin typeface="Urbane Medium"/>
                <a:ea typeface="+mn-ea"/>
                <a:cs typeface="+mn-cs"/>
              </a:rPr>
              <a:t>Improving partnership working across key stakeholders</a:t>
            </a:r>
          </a:p>
        </p:txBody>
      </p:sp>
      <p:sp>
        <p:nvSpPr>
          <p:cNvPr id="9" name="Rectangle 8">
            <a:extLst>
              <a:ext uri="{FF2B5EF4-FFF2-40B4-BE49-F238E27FC236}">
                <a16:creationId xmlns:a16="http://schemas.microsoft.com/office/drawing/2014/main" id="{1C816F4F-2455-7C82-80D3-7CDF7EA7BB25}"/>
              </a:ext>
            </a:extLst>
          </p:cNvPr>
          <p:cNvSpPr/>
          <p:nvPr/>
        </p:nvSpPr>
        <p:spPr>
          <a:xfrm>
            <a:off x="942807" y="5879554"/>
            <a:ext cx="2358000" cy="432000"/>
          </a:xfrm>
          <a:prstGeom prst="rect">
            <a:avLst/>
          </a:prstGeom>
          <a:solidFill>
            <a:srgbClr val="EF7D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3003F"/>
                </a:solidFill>
                <a:effectLst/>
                <a:uLnTx/>
                <a:uFillTx/>
                <a:latin typeface="Urbane Medium"/>
                <a:ea typeface="+mn-ea"/>
                <a:cs typeface="+mn-cs"/>
              </a:rPr>
              <a:t>Increasing collaboration between the public sector, businesses and mobile industry suppliers</a:t>
            </a:r>
          </a:p>
        </p:txBody>
      </p:sp>
      <p:sp>
        <p:nvSpPr>
          <p:cNvPr id="15" name="Rectangle 14">
            <a:extLst>
              <a:ext uri="{FF2B5EF4-FFF2-40B4-BE49-F238E27FC236}">
                <a16:creationId xmlns:a16="http://schemas.microsoft.com/office/drawing/2014/main" id="{945D822B-D47B-339F-ADFC-C8AAE2BAB50D}"/>
              </a:ext>
            </a:extLst>
          </p:cNvPr>
          <p:cNvSpPr/>
          <p:nvPr/>
        </p:nvSpPr>
        <p:spPr>
          <a:xfrm>
            <a:off x="3355797" y="5036668"/>
            <a:ext cx="2358000" cy="360000"/>
          </a:xfrm>
          <a:prstGeom prst="rect">
            <a:avLst/>
          </a:prstGeom>
          <a:solidFill>
            <a:srgbClr val="009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Urbane Medium"/>
                <a:ea typeface="+mn-ea"/>
                <a:cs typeface="+mn-cs"/>
              </a:rPr>
              <a:t>Improving knowledge and nurturing innovation in businesses</a:t>
            </a:r>
          </a:p>
        </p:txBody>
      </p:sp>
      <p:sp>
        <p:nvSpPr>
          <p:cNvPr id="20" name="Rectangle 19">
            <a:extLst>
              <a:ext uri="{FF2B5EF4-FFF2-40B4-BE49-F238E27FC236}">
                <a16:creationId xmlns:a16="http://schemas.microsoft.com/office/drawing/2014/main" id="{BD4CAA66-F34F-5C3E-7165-1456D873762B}"/>
              </a:ext>
            </a:extLst>
          </p:cNvPr>
          <p:cNvSpPr/>
          <p:nvPr/>
        </p:nvSpPr>
        <p:spPr>
          <a:xfrm>
            <a:off x="3355797" y="5422111"/>
            <a:ext cx="2358000" cy="432000"/>
          </a:xfrm>
          <a:prstGeom prst="rect">
            <a:avLst/>
          </a:prstGeom>
          <a:solidFill>
            <a:srgbClr val="009EB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3003F"/>
                </a:solidFill>
                <a:effectLst/>
                <a:uLnTx/>
                <a:uFillTx/>
                <a:latin typeface="Urbane Medium"/>
                <a:ea typeface="+mn-ea"/>
                <a:cs typeface="+mn-cs"/>
              </a:rPr>
              <a:t>Enhance businesses’ understand of advanced wireless technologies by developing </a:t>
            </a:r>
            <a:r>
              <a:rPr kumimoji="0" lang="en-GB" sz="900" b="0" i="0" u="none" strike="noStrike" kern="1200" cap="none" spc="0" normalizeH="0" baseline="0" noProof="0" dirty="0" err="1">
                <a:ln>
                  <a:noFill/>
                </a:ln>
                <a:solidFill>
                  <a:srgbClr val="03003F"/>
                </a:solidFill>
                <a:effectLst/>
                <a:uLnTx/>
                <a:uFillTx/>
                <a:latin typeface="Urbane Medium"/>
                <a:ea typeface="+mn-ea"/>
                <a:cs typeface="+mn-cs"/>
              </a:rPr>
              <a:t>Roadmapping</a:t>
            </a:r>
            <a:r>
              <a:rPr kumimoji="0" lang="en-GB" sz="900" b="0" i="0" u="none" strike="noStrike" kern="1200" cap="none" spc="0" normalizeH="0" baseline="0" noProof="0" dirty="0">
                <a:ln>
                  <a:noFill/>
                </a:ln>
                <a:solidFill>
                  <a:srgbClr val="03003F"/>
                </a:solidFill>
                <a:effectLst/>
                <a:uLnTx/>
                <a:uFillTx/>
                <a:latin typeface="Urbane Medium"/>
                <a:ea typeface="+mn-ea"/>
                <a:cs typeface="+mn-cs"/>
              </a:rPr>
              <a:t> in Digital Transformation</a:t>
            </a:r>
          </a:p>
        </p:txBody>
      </p:sp>
      <p:sp>
        <p:nvSpPr>
          <p:cNvPr id="23" name="Rectangle 22">
            <a:extLst>
              <a:ext uri="{FF2B5EF4-FFF2-40B4-BE49-F238E27FC236}">
                <a16:creationId xmlns:a16="http://schemas.microsoft.com/office/drawing/2014/main" id="{2D42FDDA-B9CF-E58E-8570-F4348662F180}"/>
              </a:ext>
            </a:extLst>
          </p:cNvPr>
          <p:cNvSpPr/>
          <p:nvPr/>
        </p:nvSpPr>
        <p:spPr>
          <a:xfrm>
            <a:off x="5768787" y="5033296"/>
            <a:ext cx="2358000" cy="360000"/>
          </a:xfrm>
          <a:prstGeom prst="rect">
            <a:avLst/>
          </a:prstGeom>
          <a:solidFill>
            <a:srgbClr val="414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Urbane Medium"/>
                <a:ea typeface="+mn-ea"/>
                <a:cs typeface="+mn-cs"/>
              </a:rPr>
              <a:t>Upskilling workers and students in advanced wireless and digital connectivity technologies</a:t>
            </a:r>
          </a:p>
        </p:txBody>
      </p:sp>
      <p:sp>
        <p:nvSpPr>
          <p:cNvPr id="25" name="Rectangle 24">
            <a:extLst>
              <a:ext uri="{FF2B5EF4-FFF2-40B4-BE49-F238E27FC236}">
                <a16:creationId xmlns:a16="http://schemas.microsoft.com/office/drawing/2014/main" id="{D0674D3F-E3DF-3A04-1BEC-517F3E6E4F4B}"/>
              </a:ext>
            </a:extLst>
          </p:cNvPr>
          <p:cNvSpPr/>
          <p:nvPr/>
        </p:nvSpPr>
        <p:spPr>
          <a:xfrm>
            <a:off x="5768787" y="5422111"/>
            <a:ext cx="2358000" cy="432000"/>
          </a:xfrm>
          <a:prstGeom prst="rect">
            <a:avLst/>
          </a:prstGeom>
          <a:solidFill>
            <a:srgbClr val="414999">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3003F"/>
                </a:solidFill>
                <a:effectLst/>
                <a:uLnTx/>
                <a:uFillTx/>
                <a:latin typeface="Urbane Medium"/>
                <a:ea typeface="+mn-ea"/>
                <a:cs typeface="+mn-cs"/>
              </a:rPr>
              <a:t>Ensuring the future competitiveness of the Ayrshire economy</a:t>
            </a:r>
          </a:p>
        </p:txBody>
      </p:sp>
      <p:sp>
        <p:nvSpPr>
          <p:cNvPr id="26" name="Rectangle 25">
            <a:extLst>
              <a:ext uri="{FF2B5EF4-FFF2-40B4-BE49-F238E27FC236}">
                <a16:creationId xmlns:a16="http://schemas.microsoft.com/office/drawing/2014/main" id="{DB65E351-F387-A043-B720-FAAAF3AA3B54}"/>
              </a:ext>
            </a:extLst>
          </p:cNvPr>
          <p:cNvSpPr/>
          <p:nvPr/>
        </p:nvSpPr>
        <p:spPr>
          <a:xfrm>
            <a:off x="3355797" y="5879554"/>
            <a:ext cx="2358000" cy="432000"/>
          </a:xfrm>
          <a:prstGeom prst="rect">
            <a:avLst/>
          </a:prstGeom>
          <a:solidFill>
            <a:srgbClr val="009EB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3003F"/>
                </a:solidFill>
                <a:effectLst/>
                <a:uLnTx/>
                <a:uFillTx/>
                <a:latin typeface="Urbane Medium"/>
                <a:ea typeface="+mn-ea"/>
                <a:cs typeface="+mn-cs"/>
              </a:rPr>
              <a:t>Developing economic development leads knowledge of digital connectivity solutions to drive innovation with business</a:t>
            </a:r>
          </a:p>
        </p:txBody>
      </p:sp>
      <p:pic>
        <p:nvPicPr>
          <p:cNvPr id="3" name="Picture 2" descr="A screenshot of a video game&#10;&#10;Description automatically generated">
            <a:extLst>
              <a:ext uri="{FF2B5EF4-FFF2-40B4-BE49-F238E27FC236}">
                <a16:creationId xmlns:a16="http://schemas.microsoft.com/office/drawing/2014/main" id="{A203712D-7676-F8EE-109C-2B30879750C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297098" y="-109567"/>
            <a:ext cx="1601550" cy="1847000"/>
          </a:xfrm>
          <a:prstGeom prst="rect">
            <a:avLst/>
          </a:prstGeom>
        </p:spPr>
      </p:pic>
    </p:spTree>
    <p:extLst>
      <p:ext uri="{BB962C8B-B14F-4D97-AF65-F5344CB8AC3E}">
        <p14:creationId xmlns:p14="http://schemas.microsoft.com/office/powerpoint/2010/main" val="2031087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C10E36-DC3A-0FF6-2643-26DF54D562DE}"/>
              </a:ext>
            </a:extLst>
          </p:cNvPr>
          <p:cNvSpPr/>
          <p:nvPr/>
        </p:nvSpPr>
        <p:spPr>
          <a:xfrm>
            <a:off x="3396836" y="1101510"/>
            <a:ext cx="5206979" cy="717038"/>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Advanced Connectivity</a:t>
            </a:r>
          </a:p>
        </p:txBody>
      </p:sp>
      <p:sp>
        <p:nvSpPr>
          <p:cNvPr id="7" name="Rectangle 6">
            <a:extLst>
              <a:ext uri="{FF2B5EF4-FFF2-40B4-BE49-F238E27FC236}">
                <a16:creationId xmlns:a16="http://schemas.microsoft.com/office/drawing/2014/main" id="{378B33A8-5D3E-0102-81FA-8B199E0523B4}"/>
              </a:ext>
            </a:extLst>
          </p:cNvPr>
          <p:cNvSpPr/>
          <p:nvPr/>
        </p:nvSpPr>
        <p:spPr>
          <a:xfrm>
            <a:off x="3396835" y="2086829"/>
            <a:ext cx="2427567" cy="1051822"/>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u="sng">
                <a:solidFill>
                  <a:prstClr val="white"/>
                </a:solidFill>
                <a:latin typeface="Tahoma" panose="020B0604030504040204" pitchFamily="34" charset="0"/>
                <a:ea typeface="Tahoma" panose="020B0604030504040204" pitchFamily="34" charset="0"/>
                <a:cs typeface="Tahoma" panose="020B0604030504040204" pitchFamily="34" charset="0"/>
              </a:rPr>
              <a:t>Solution 1</a:t>
            </a:r>
          </a:p>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IoT Sensors collecting data on heat, humidity &amp; CO2</a:t>
            </a:r>
          </a:p>
        </p:txBody>
      </p:sp>
      <p:sp>
        <p:nvSpPr>
          <p:cNvPr id="8" name="Rectangle 7">
            <a:extLst>
              <a:ext uri="{FF2B5EF4-FFF2-40B4-BE49-F238E27FC236}">
                <a16:creationId xmlns:a16="http://schemas.microsoft.com/office/drawing/2014/main" id="{5E6B25A6-9EA9-6F92-6F70-DECBCB4B902A}"/>
              </a:ext>
            </a:extLst>
          </p:cNvPr>
          <p:cNvSpPr/>
          <p:nvPr/>
        </p:nvSpPr>
        <p:spPr>
          <a:xfrm>
            <a:off x="6176248" y="2086829"/>
            <a:ext cx="2427567" cy="1051822"/>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u="sng">
                <a:solidFill>
                  <a:prstClr val="white"/>
                </a:solidFill>
                <a:latin typeface="Tahoma" panose="020B0604030504040204" pitchFamily="34" charset="0"/>
                <a:ea typeface="Tahoma" panose="020B0604030504040204" pitchFamily="34" charset="0"/>
                <a:cs typeface="Tahoma" panose="020B0604030504040204" pitchFamily="34" charset="0"/>
              </a:rPr>
              <a:t>Solution 2</a:t>
            </a:r>
          </a:p>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IoT Sensors monitoring the activation of safety devices</a:t>
            </a:r>
          </a:p>
        </p:txBody>
      </p:sp>
      <p:sp>
        <p:nvSpPr>
          <p:cNvPr id="9" name="Rectangle 8">
            <a:extLst>
              <a:ext uri="{FF2B5EF4-FFF2-40B4-BE49-F238E27FC236}">
                <a16:creationId xmlns:a16="http://schemas.microsoft.com/office/drawing/2014/main" id="{6167ADB8-1063-1850-1220-90A9CACA7025}"/>
              </a:ext>
            </a:extLst>
          </p:cNvPr>
          <p:cNvSpPr/>
          <p:nvPr/>
        </p:nvSpPr>
        <p:spPr>
          <a:xfrm>
            <a:off x="2299078" y="3622255"/>
            <a:ext cx="1635660" cy="1051823"/>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Damp &amp; Mould Monitoring &amp; Alert</a:t>
            </a:r>
          </a:p>
          <a:p>
            <a:pPr algn="ctr" defTabSz="514350"/>
            <a:endParaRPr lang="en-GB" sz="12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(Primary Use Case)</a:t>
            </a:r>
          </a:p>
        </p:txBody>
      </p:sp>
      <p:sp>
        <p:nvSpPr>
          <p:cNvPr id="10" name="Rectangle 9">
            <a:extLst>
              <a:ext uri="{FF2B5EF4-FFF2-40B4-BE49-F238E27FC236}">
                <a16:creationId xmlns:a16="http://schemas.microsoft.com/office/drawing/2014/main" id="{8EAF2632-A55C-7835-9BA5-23AE13BADE77}"/>
              </a:ext>
            </a:extLst>
          </p:cNvPr>
          <p:cNvSpPr/>
          <p:nvPr/>
        </p:nvSpPr>
        <p:spPr>
          <a:xfrm>
            <a:off x="4112316" y="3622255"/>
            <a:ext cx="1635660" cy="1051823"/>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Void Identification &amp; Alert</a:t>
            </a:r>
          </a:p>
          <a:p>
            <a:pPr algn="ctr" defTabSz="514350"/>
            <a:endParaRPr lang="en-GB" sz="12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(Primary Use Case)</a:t>
            </a:r>
          </a:p>
        </p:txBody>
      </p:sp>
      <p:sp>
        <p:nvSpPr>
          <p:cNvPr id="11" name="Rectangle 10">
            <a:extLst>
              <a:ext uri="{FF2B5EF4-FFF2-40B4-BE49-F238E27FC236}">
                <a16:creationId xmlns:a16="http://schemas.microsoft.com/office/drawing/2014/main" id="{AC2A394F-7643-89A9-F071-FD734F202C28}"/>
              </a:ext>
            </a:extLst>
          </p:cNvPr>
          <p:cNvSpPr/>
          <p:nvPr/>
        </p:nvSpPr>
        <p:spPr>
          <a:xfrm>
            <a:off x="5920481" y="3622253"/>
            <a:ext cx="1635660" cy="1051823"/>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Fuel Poverty Intervention</a:t>
            </a:r>
          </a:p>
          <a:p>
            <a:pPr algn="ctr" defTabSz="514350"/>
            <a:endParaRPr lang="en-GB" sz="12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(Secondary Use Case)</a:t>
            </a:r>
          </a:p>
        </p:txBody>
      </p:sp>
      <p:sp>
        <p:nvSpPr>
          <p:cNvPr id="12" name="Rectangle 11">
            <a:extLst>
              <a:ext uri="{FF2B5EF4-FFF2-40B4-BE49-F238E27FC236}">
                <a16:creationId xmlns:a16="http://schemas.microsoft.com/office/drawing/2014/main" id="{135C8839-8BB5-F961-A851-A161BFEDD940}"/>
              </a:ext>
            </a:extLst>
          </p:cNvPr>
          <p:cNvSpPr/>
          <p:nvPr/>
        </p:nvSpPr>
        <p:spPr>
          <a:xfrm>
            <a:off x="7728646" y="3622252"/>
            <a:ext cx="1635660" cy="1051823"/>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Fire &amp; Building Safety</a:t>
            </a:r>
          </a:p>
          <a:p>
            <a:pPr algn="ctr" defTabSz="514350"/>
            <a:endParaRPr lang="en-GB" sz="12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(Future Use Case)</a:t>
            </a:r>
          </a:p>
        </p:txBody>
      </p:sp>
      <p:cxnSp>
        <p:nvCxnSpPr>
          <p:cNvPr id="14" name="Connector: Elbow 13">
            <a:extLst>
              <a:ext uri="{FF2B5EF4-FFF2-40B4-BE49-F238E27FC236}">
                <a16:creationId xmlns:a16="http://schemas.microsoft.com/office/drawing/2014/main" id="{30BCFC12-B38F-28DB-EFE4-0C995311719C}"/>
              </a:ext>
            </a:extLst>
          </p:cNvPr>
          <p:cNvCxnSpPr>
            <a:stCxn id="6" idx="2"/>
            <a:endCxn id="7" idx="0"/>
          </p:cNvCxnSpPr>
          <p:nvPr/>
        </p:nvCxnSpPr>
        <p:spPr>
          <a:xfrm rot="5400000">
            <a:off x="5171333" y="1257836"/>
            <a:ext cx="268281" cy="1389707"/>
          </a:xfrm>
          <a:prstGeom prst="bentConnector3">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ctor: Elbow 15">
            <a:extLst>
              <a:ext uri="{FF2B5EF4-FFF2-40B4-BE49-F238E27FC236}">
                <a16:creationId xmlns:a16="http://schemas.microsoft.com/office/drawing/2014/main" id="{EA7980DC-3BE4-79DA-75C3-C23596A3FCC9}"/>
              </a:ext>
            </a:extLst>
          </p:cNvPr>
          <p:cNvCxnSpPr>
            <a:stCxn id="6" idx="2"/>
            <a:endCxn id="8" idx="0"/>
          </p:cNvCxnSpPr>
          <p:nvPr/>
        </p:nvCxnSpPr>
        <p:spPr>
          <a:xfrm rot="16200000" flipH="1">
            <a:off x="6561039" y="1257835"/>
            <a:ext cx="268281" cy="1389706"/>
          </a:xfrm>
          <a:prstGeom prst="bentConnector3">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8" name="Connector: Elbow 17">
            <a:extLst>
              <a:ext uri="{FF2B5EF4-FFF2-40B4-BE49-F238E27FC236}">
                <a16:creationId xmlns:a16="http://schemas.microsoft.com/office/drawing/2014/main" id="{855F3672-5A5E-050C-E81D-705FA75C4D07}"/>
              </a:ext>
            </a:extLst>
          </p:cNvPr>
          <p:cNvCxnSpPr>
            <a:cxnSpLocks/>
            <a:stCxn id="7" idx="2"/>
            <a:endCxn id="9" idx="0"/>
          </p:cNvCxnSpPr>
          <p:nvPr/>
        </p:nvCxnSpPr>
        <p:spPr>
          <a:xfrm rot="5400000">
            <a:off x="3621963" y="2633597"/>
            <a:ext cx="483603" cy="1493710"/>
          </a:xfrm>
          <a:prstGeom prst="bentConnector3">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1" name="Connector: Elbow 20">
            <a:extLst>
              <a:ext uri="{FF2B5EF4-FFF2-40B4-BE49-F238E27FC236}">
                <a16:creationId xmlns:a16="http://schemas.microsoft.com/office/drawing/2014/main" id="{DEFFF272-072D-A4B2-1F20-38092B094FE8}"/>
              </a:ext>
            </a:extLst>
          </p:cNvPr>
          <p:cNvCxnSpPr>
            <a:cxnSpLocks/>
            <a:stCxn id="7" idx="2"/>
            <a:endCxn id="10" idx="0"/>
          </p:cNvCxnSpPr>
          <p:nvPr/>
        </p:nvCxnSpPr>
        <p:spPr>
          <a:xfrm rot="16200000" flipH="1">
            <a:off x="4528582" y="3220688"/>
            <a:ext cx="483603" cy="319528"/>
          </a:xfrm>
          <a:prstGeom prst="bentConnector3">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3" name="Connector: Elbow 22">
            <a:extLst>
              <a:ext uri="{FF2B5EF4-FFF2-40B4-BE49-F238E27FC236}">
                <a16:creationId xmlns:a16="http://schemas.microsoft.com/office/drawing/2014/main" id="{23D5B23E-2776-96D0-5D1F-0BC71BD9067B}"/>
              </a:ext>
            </a:extLst>
          </p:cNvPr>
          <p:cNvCxnSpPr>
            <a:cxnSpLocks/>
            <a:stCxn id="7" idx="2"/>
            <a:endCxn id="11" idx="0"/>
          </p:cNvCxnSpPr>
          <p:nvPr/>
        </p:nvCxnSpPr>
        <p:spPr>
          <a:xfrm rot="16200000" flipH="1">
            <a:off x="5432665" y="2316605"/>
            <a:ext cx="483601" cy="2127693"/>
          </a:xfrm>
          <a:prstGeom prst="bentConnector3">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5" name="Connector: Elbow 24">
            <a:extLst>
              <a:ext uri="{FF2B5EF4-FFF2-40B4-BE49-F238E27FC236}">
                <a16:creationId xmlns:a16="http://schemas.microsoft.com/office/drawing/2014/main" id="{DBCECE43-67FF-7C78-6379-FB13BD1064E6}"/>
              </a:ext>
            </a:extLst>
          </p:cNvPr>
          <p:cNvCxnSpPr>
            <a:cxnSpLocks/>
            <a:stCxn id="8" idx="2"/>
            <a:endCxn id="12" idx="0"/>
          </p:cNvCxnSpPr>
          <p:nvPr/>
        </p:nvCxnSpPr>
        <p:spPr>
          <a:xfrm rot="16200000" flipH="1">
            <a:off x="7726453" y="2802229"/>
            <a:ext cx="483600" cy="1156445"/>
          </a:xfrm>
          <a:prstGeom prst="bentConnector3">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34" name="Picture 33" descr="A purple and pink logo&#10;&#10;Description automatically generated">
            <a:extLst>
              <a:ext uri="{FF2B5EF4-FFF2-40B4-BE49-F238E27FC236}">
                <a16:creationId xmlns:a16="http://schemas.microsoft.com/office/drawing/2014/main" id="{8CF207B4-BC89-73F3-0350-44A9164345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0903" y="5567866"/>
            <a:ext cx="1152011" cy="804580"/>
          </a:xfrm>
          <a:prstGeom prst="rect">
            <a:avLst/>
          </a:prstGeom>
        </p:spPr>
      </p:pic>
      <p:pic>
        <p:nvPicPr>
          <p:cNvPr id="35" name="Picture 34" descr="A yellow and black logo&#10;&#10;Description automatically generated">
            <a:extLst>
              <a:ext uri="{FF2B5EF4-FFF2-40B4-BE49-F238E27FC236}">
                <a16:creationId xmlns:a16="http://schemas.microsoft.com/office/drawing/2014/main" id="{9D61655B-FD7A-C735-AC98-3C97B31781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92772" y="5553121"/>
            <a:ext cx="1788031" cy="834068"/>
          </a:xfrm>
          <a:prstGeom prst="rect">
            <a:avLst/>
          </a:prstGeom>
        </p:spPr>
      </p:pic>
      <p:pic>
        <p:nvPicPr>
          <p:cNvPr id="36" name="Picture 35" descr="A black background with blue text&#10;&#10;Description automatically generated">
            <a:extLst>
              <a:ext uri="{FF2B5EF4-FFF2-40B4-BE49-F238E27FC236}">
                <a16:creationId xmlns:a16="http://schemas.microsoft.com/office/drawing/2014/main" id="{A94CB7AB-46C9-333D-BD53-8B2E1C70FA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6686" y="5599161"/>
            <a:ext cx="1735556" cy="741991"/>
          </a:xfrm>
          <a:prstGeom prst="rect">
            <a:avLst/>
          </a:prstGeom>
        </p:spPr>
      </p:pic>
      <p:sp>
        <p:nvSpPr>
          <p:cNvPr id="5" name="TextBox 4">
            <a:extLst>
              <a:ext uri="{FF2B5EF4-FFF2-40B4-BE49-F238E27FC236}">
                <a16:creationId xmlns:a16="http://schemas.microsoft.com/office/drawing/2014/main" id="{87761D1D-2164-AD02-179F-EB8DCFAC62F2}"/>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dirty="0">
                <a:solidFill>
                  <a:srgbClr val="7030A0"/>
                </a:solidFill>
                <a:latin typeface="Calibri"/>
                <a:ea typeface="Tahoma" panose="020B0604030504040204" pitchFamily="34" charset="0"/>
                <a:cs typeface="Tahoma" panose="020B0604030504040204" pitchFamily="34" charset="0"/>
              </a:rPr>
              <a:t>Smart Social Assets Use Cases</a:t>
            </a:r>
            <a:endParaRPr lang="en-GB" sz="2400" dirty="0">
              <a:solidFill>
                <a:srgbClr val="4F81BD">
                  <a:lumMod val="75000"/>
                </a:srgbClr>
              </a:solidFill>
              <a:latin typeface="Calibri"/>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27459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372" y="163712"/>
            <a:ext cx="3025441" cy="1622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Placeholder 2"/>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5" name="Title 4"/>
          <p:cNvSpPr>
            <a:spLocks noGrp="1"/>
          </p:cNvSpPr>
          <p:nvPr>
            <p:ph type="ctrTitle"/>
          </p:nvPr>
        </p:nvSpPr>
        <p:spPr>
          <a:xfrm>
            <a:off x="528320" y="2832258"/>
            <a:ext cx="5815330" cy="1213803"/>
          </a:xfrm>
        </p:spPr>
        <p:txBody>
          <a:bodyPr>
            <a:normAutofit fontScale="90000"/>
          </a:bodyPr>
          <a:lstStyle/>
          <a:p>
            <a:r>
              <a:rPr lang="en-GB"/>
              <a:t>Digital Process Manufacturing Centre</a:t>
            </a:r>
          </a:p>
        </p:txBody>
      </p:sp>
      <p:sp>
        <p:nvSpPr>
          <p:cNvPr id="27" name="Subtitle 26">
            <a:extLst>
              <a:ext uri="{FF2B5EF4-FFF2-40B4-BE49-F238E27FC236}">
                <a16:creationId xmlns:a16="http://schemas.microsoft.com/office/drawing/2014/main" id="{33569C3F-4464-5448-92BB-E3A54C7EDC5E}"/>
              </a:ext>
            </a:extLst>
          </p:cNvPr>
          <p:cNvSpPr>
            <a:spLocks noGrp="1"/>
          </p:cNvSpPr>
          <p:nvPr>
            <p:ph type="subTitle" idx="1"/>
          </p:nvPr>
        </p:nvSpPr>
        <p:spPr>
          <a:xfrm>
            <a:off x="528320" y="3892761"/>
            <a:ext cx="5815330" cy="1213456"/>
          </a:xfrm>
        </p:spPr>
        <p:txBody>
          <a:bodyPr>
            <a:normAutofit/>
          </a:bodyPr>
          <a:lstStyle/>
          <a:p>
            <a:endParaRPr lang="en-US"/>
          </a:p>
          <a:p>
            <a:r>
              <a:rPr lang="en-US"/>
              <a:t>30 September 2024</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674" y="223696"/>
            <a:ext cx="2531139" cy="2198469"/>
          </a:xfrm>
          <a:prstGeom prst="rect">
            <a:avLst/>
          </a:prstGeom>
        </p:spPr>
      </p:pic>
      <p:grpSp>
        <p:nvGrpSpPr>
          <p:cNvPr id="6" name="Group 5"/>
          <p:cNvGrpSpPr>
            <a:grpSpLocks noChangeAspect="1"/>
          </p:cNvGrpSpPr>
          <p:nvPr/>
        </p:nvGrpSpPr>
        <p:grpSpPr>
          <a:xfrm>
            <a:off x="619186" y="5198811"/>
            <a:ext cx="2832039" cy="611931"/>
            <a:chOff x="5133073" y="1594453"/>
            <a:chExt cx="2746897" cy="593534"/>
          </a:xfrm>
        </p:grpSpPr>
        <p:pic>
          <p:nvPicPr>
            <p:cNvPr id="8" name="Picture 7" descr="A picture containing text, queen&#10;&#10;Description automatically generated">
              <a:extLst>
                <a:ext uri="{FF2B5EF4-FFF2-40B4-BE49-F238E27FC236}">
                  <a16:creationId xmlns:a16="http://schemas.microsoft.com/office/drawing/2014/main" id="{2420812B-24A2-47BE-ADB3-10A9975F3F7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33073" y="1632394"/>
              <a:ext cx="783913" cy="548739"/>
            </a:xfrm>
            <a:prstGeom prst="rect">
              <a:avLst/>
            </a:prstGeom>
            <a:noFill/>
            <a:ln>
              <a:noFill/>
            </a:ln>
          </p:spPr>
        </p:pic>
        <p:pic>
          <p:nvPicPr>
            <p:cNvPr id="9" name="Picture 8" descr="Logo, company name&#10;&#10;Description automatically generated">
              <a:extLst>
                <a:ext uri="{FF2B5EF4-FFF2-40B4-BE49-F238E27FC236}">
                  <a16:creationId xmlns:a16="http://schemas.microsoft.com/office/drawing/2014/main" id="{EDF5D644-FE9B-4813-BAC4-2D58648656F0}"/>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16986" y="1648411"/>
              <a:ext cx="1191139" cy="539576"/>
            </a:xfrm>
            <a:prstGeom prst="rect">
              <a:avLst/>
            </a:prstGeom>
            <a:noFill/>
            <a:ln>
              <a:noFill/>
            </a:ln>
          </p:spPr>
        </p:pic>
        <p:pic>
          <p:nvPicPr>
            <p:cNvPr id="10" name="Picture 9" descr="Logo&#10;&#10;Description automatically generated">
              <a:extLst>
                <a:ext uri="{FF2B5EF4-FFF2-40B4-BE49-F238E27FC236}">
                  <a16:creationId xmlns:a16="http://schemas.microsoft.com/office/drawing/2014/main" id="{AF5B56A4-0A37-4E8D-9C52-E45C240E02F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19812" y="1594453"/>
              <a:ext cx="760158" cy="593534"/>
            </a:xfrm>
            <a:prstGeom prst="rect">
              <a:avLst/>
            </a:prstGeom>
            <a:noFill/>
            <a:ln>
              <a:noFill/>
            </a:ln>
          </p:spPr>
        </p:pic>
      </p:grpSp>
    </p:spTree>
    <p:extLst>
      <p:ext uri="{BB962C8B-B14F-4D97-AF65-F5344CB8AC3E}">
        <p14:creationId xmlns:p14="http://schemas.microsoft.com/office/powerpoint/2010/main" val="13896828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Title 2"/>
          <p:cNvSpPr>
            <a:spLocks noGrp="1"/>
          </p:cNvSpPr>
          <p:nvPr>
            <p:ph type="title"/>
          </p:nvPr>
        </p:nvSpPr>
        <p:spPr>
          <a:xfrm>
            <a:off x="543559" y="365125"/>
            <a:ext cx="10060645" cy="1325563"/>
          </a:xfrm>
        </p:spPr>
        <p:txBody>
          <a:bodyPr>
            <a:normAutofit/>
          </a:bodyPr>
          <a:lstStyle/>
          <a:p>
            <a:r>
              <a:rPr lang="en-GB" sz="4000"/>
              <a:t>National Manufacturing Institute Scotland</a:t>
            </a:r>
          </a:p>
        </p:txBody>
      </p:sp>
      <p:sp>
        <p:nvSpPr>
          <p:cNvPr id="4" name="Content Placeholder 3"/>
          <p:cNvSpPr>
            <a:spLocks noGrp="1"/>
          </p:cNvSpPr>
          <p:nvPr>
            <p:ph idx="1"/>
          </p:nvPr>
        </p:nvSpPr>
        <p:spPr>
          <a:xfrm>
            <a:off x="543559" y="1825625"/>
            <a:ext cx="8012106" cy="3930133"/>
          </a:xfrm>
        </p:spPr>
        <p:txBody>
          <a:bodyPr>
            <a:normAutofit/>
          </a:bodyPr>
          <a:lstStyle/>
          <a:p>
            <a:pPr marL="0" indent="0">
              <a:buNone/>
            </a:pPr>
            <a:r>
              <a:rPr lang="en-GB"/>
              <a:t>A group of industry-led manufacturing R&amp;D facilities </a:t>
            </a:r>
            <a:r>
              <a:rPr lang="en-GB" altLang="en-US">
                <a:cs typeface="Arial" panose="020B0604020202020204" pitchFamily="34" charset="0"/>
              </a:rPr>
              <a:t>where research, industry and the public sector work together to transform skills, productivity and innovation to attract investment and </a:t>
            </a:r>
            <a:r>
              <a:rPr lang="en-GB" altLang="en-US" b="1">
                <a:cs typeface="Arial" panose="020B0604020202020204" pitchFamily="34" charset="0"/>
              </a:rPr>
              <a:t>make Scotland a global leader in advanced manufacturing.</a:t>
            </a:r>
            <a:r>
              <a:rPr lang="en-GB" altLang="en-US">
                <a:cs typeface="Arial" panose="020B0604020202020204" pitchFamily="34" charset="0"/>
              </a:rPr>
              <a:t> </a:t>
            </a:r>
            <a:br>
              <a:rPr lang="en-GB" altLang="en-US">
                <a:latin typeface="Raleway" panose="020B0503030101060003" pitchFamily="34" charset="0"/>
                <a:cs typeface="Arial" panose="020B0604020202020204" pitchFamily="34" charset="0"/>
              </a:rPr>
            </a:br>
            <a:br>
              <a:rPr lang="en-GB" altLang="en-US">
                <a:latin typeface="Raleway" panose="020B0503030101060003" pitchFamily="34" charset="0"/>
                <a:cs typeface="Arial" panose="020B0604020202020204" pitchFamily="34" charset="0"/>
              </a:rPr>
            </a:br>
            <a:r>
              <a:rPr lang="en-GB"/>
              <a:t>The </a:t>
            </a:r>
            <a:r>
              <a:rPr lang="en-GB" b="1"/>
              <a:t>Digital Process Manufacturing Centre (DPMC)</a:t>
            </a:r>
            <a:br>
              <a:rPr lang="en-GB" b="1"/>
            </a:br>
            <a:r>
              <a:rPr lang="en-GB"/>
              <a:t>is a partnership between National Manufacturing Institute </a:t>
            </a:r>
            <a:br>
              <a:rPr lang="en-GB"/>
            </a:br>
            <a:r>
              <a:rPr lang="en-GB"/>
              <a:t>Scotland, North Ayrshire Council, and Centre for Process</a:t>
            </a:r>
            <a:br>
              <a:rPr lang="en-GB"/>
            </a:br>
            <a:r>
              <a:rPr lang="en-GB"/>
              <a:t> Innovation located at i3 in North Ayrshire. </a:t>
            </a:r>
            <a:br>
              <a:rPr lang="en-GB"/>
            </a:br>
            <a:br>
              <a:rPr lang="en-GB"/>
            </a:br>
            <a:r>
              <a:rPr lang="en-GB"/>
              <a:t>The focus of the DPMC will be to demonstrate, </a:t>
            </a:r>
            <a:br>
              <a:rPr lang="en-GB"/>
            </a:br>
            <a:r>
              <a:rPr lang="en-GB"/>
              <a:t>develop and deliver digital technology to </a:t>
            </a:r>
            <a:br>
              <a:rPr lang="en-GB"/>
            </a:br>
            <a:r>
              <a:rPr lang="en-GB"/>
              <a:t>support manufacturing challenges. </a:t>
            </a:r>
          </a:p>
          <a:p>
            <a:pPr algn="just"/>
            <a:endParaRPr lang="en-GB"/>
          </a:p>
        </p:txBody>
      </p:sp>
    </p:spTree>
    <p:extLst>
      <p:ext uri="{BB962C8B-B14F-4D97-AF65-F5344CB8AC3E}">
        <p14:creationId xmlns:p14="http://schemas.microsoft.com/office/powerpoint/2010/main" val="41832244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t>Digital Process Manufacturing Centre</a:t>
            </a:r>
          </a:p>
        </p:txBody>
      </p:sp>
      <p:sp>
        <p:nvSpPr>
          <p:cNvPr id="6" name="Content Placeholder 5"/>
          <p:cNvSpPr>
            <a:spLocks noGrp="1"/>
          </p:cNvSpPr>
          <p:nvPr>
            <p:ph idx="1"/>
          </p:nvPr>
        </p:nvSpPr>
        <p:spPr>
          <a:xfrm>
            <a:off x="543560" y="1825625"/>
            <a:ext cx="8832746" cy="4008106"/>
          </a:xfrm>
        </p:spPr>
        <p:txBody>
          <a:bodyPr vert="horz" lIns="0" tIns="45720" rIns="90000" bIns="45720" rtlCol="0" anchor="t">
            <a:normAutofit/>
          </a:bodyPr>
          <a:lstStyle/>
          <a:p>
            <a:r>
              <a:rPr lang="en-GB"/>
              <a:t>5GIR delivery partner responsible for showcasing transformative effect of wireless connectivity and digital technologies in advanced manufacturing including food and drink and life sciences. Main activities include:</a:t>
            </a:r>
          </a:p>
          <a:p>
            <a:pPr lvl="1"/>
            <a:r>
              <a:rPr lang="en-GB"/>
              <a:t>Hosting Mobile Private Network</a:t>
            </a:r>
            <a:endParaRPr lang="en-GB">
              <a:cs typeface="Calibri"/>
            </a:endParaRPr>
          </a:p>
          <a:p>
            <a:pPr lvl="1"/>
            <a:r>
              <a:rPr lang="en-GB"/>
              <a:t>Use case deployment including </a:t>
            </a:r>
            <a:r>
              <a:rPr lang="en-GB" b="1">
                <a:ea typeface="+mn-lt"/>
                <a:cs typeface="+mn-lt"/>
              </a:rPr>
              <a:t>Metaverse in Manufacturing</a:t>
            </a:r>
            <a:r>
              <a:rPr lang="en-GB" b="1"/>
              <a:t> and Gamified Learning</a:t>
            </a:r>
            <a:endParaRPr lang="en-GB" b="1">
              <a:cs typeface="Calibri"/>
            </a:endParaRPr>
          </a:p>
          <a:p>
            <a:pPr lvl="1"/>
            <a:r>
              <a:rPr lang="en-GB"/>
              <a:t>Industry engagement including consultancy and solution delivery</a:t>
            </a:r>
            <a:endParaRPr lang="en-GB">
              <a:cs typeface="Calibri"/>
            </a:endParaRPr>
          </a:p>
          <a:p>
            <a:pPr marL="457200" lvl="1" indent="0">
              <a:buNone/>
            </a:pPr>
            <a:endParaRPr lang="en-GB"/>
          </a:p>
          <a:p>
            <a:r>
              <a:rPr lang="en-GB"/>
              <a:t>Scoping and delivering tailored projects including 5G integration with technologies including:</a:t>
            </a:r>
            <a:endParaRPr lang="en-GB">
              <a:cs typeface="Calibri"/>
            </a:endParaRPr>
          </a:p>
          <a:p>
            <a:pPr lvl="1"/>
            <a:r>
              <a:rPr lang="en-GB"/>
              <a:t>IoT networks for real time condition monitoring</a:t>
            </a:r>
            <a:endParaRPr lang="en-GB">
              <a:cs typeface="Calibri"/>
            </a:endParaRPr>
          </a:p>
          <a:p>
            <a:pPr lvl="1"/>
            <a:r>
              <a:rPr lang="en-GB"/>
              <a:t>Asset tracking over large manufacturing areas and in service tracking</a:t>
            </a:r>
            <a:endParaRPr lang="en-GB">
              <a:cs typeface="Calibri"/>
            </a:endParaRPr>
          </a:p>
          <a:p>
            <a:pPr lvl="1"/>
            <a:endParaRPr lang="en-GB"/>
          </a:p>
          <a:p>
            <a:endParaRPr lang="en-GB"/>
          </a:p>
          <a:p>
            <a:pPr lvl="1"/>
            <a:endParaRPr lang="en-GB"/>
          </a:p>
        </p:txBody>
      </p:sp>
      <p:pic>
        <p:nvPicPr>
          <p:cNvPr id="2" name="Picture 1">
            <a:extLst>
              <a:ext uri="{FF2B5EF4-FFF2-40B4-BE49-F238E27FC236}">
                <a16:creationId xmlns:a16="http://schemas.microsoft.com/office/drawing/2014/main" id="{1F8FD26F-4704-D1A7-B9E0-D714D31F6D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31040" y="1694948"/>
            <a:ext cx="1909011" cy="1909011"/>
          </a:xfrm>
          <a:prstGeom prst="rect">
            <a:avLst/>
          </a:prstGeom>
        </p:spPr>
      </p:pic>
      <p:pic>
        <p:nvPicPr>
          <p:cNvPr id="3" name="Picture 2">
            <a:extLst>
              <a:ext uri="{FF2B5EF4-FFF2-40B4-BE49-F238E27FC236}">
                <a16:creationId xmlns:a16="http://schemas.microsoft.com/office/drawing/2014/main" id="{7FBE34E8-FF47-C46F-264A-7CE5D07422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1040" y="3833060"/>
            <a:ext cx="1919038" cy="1898986"/>
          </a:xfrm>
          <a:prstGeom prst="rect">
            <a:avLst/>
          </a:prstGeom>
        </p:spPr>
      </p:pic>
    </p:spTree>
    <p:extLst>
      <p:ext uri="{BB962C8B-B14F-4D97-AF65-F5344CB8AC3E}">
        <p14:creationId xmlns:p14="http://schemas.microsoft.com/office/powerpoint/2010/main" val="41299573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Outcomes and Impact</a:t>
            </a:r>
          </a:p>
        </p:txBody>
      </p:sp>
      <p:sp>
        <p:nvSpPr>
          <p:cNvPr id="3" name="Content Placeholder 2"/>
          <p:cNvSpPr>
            <a:spLocks noGrp="1"/>
          </p:cNvSpPr>
          <p:nvPr>
            <p:ph idx="1"/>
          </p:nvPr>
        </p:nvSpPr>
        <p:spPr/>
        <p:txBody>
          <a:bodyPr/>
          <a:lstStyle/>
          <a:p>
            <a:r>
              <a:rPr lang="en-GB"/>
              <a:t>DPMC will support the local adoption of advanced wireless technologies in key sectors such as food &amp; drink, pharma, manufacturing, and logistics.</a:t>
            </a:r>
          </a:p>
          <a:p>
            <a:r>
              <a:rPr lang="en-GB"/>
              <a:t>Impact: </a:t>
            </a:r>
          </a:p>
          <a:p>
            <a:pPr lvl="1"/>
            <a:r>
              <a:rPr lang="en-GB"/>
              <a:t>Productivity gains by improving process control monitoring</a:t>
            </a:r>
          </a:p>
          <a:p>
            <a:pPr lvl="1"/>
            <a:r>
              <a:rPr lang="en-GB"/>
              <a:t>cost savings by automating resource intensive administrative processes</a:t>
            </a:r>
          </a:p>
          <a:p>
            <a:pPr lvl="1"/>
            <a:r>
              <a:rPr lang="en-GB"/>
              <a:t>Sustainability by reducing material waste and excess energy</a:t>
            </a:r>
          </a:p>
          <a:p>
            <a:pPr lvl="1"/>
            <a:r>
              <a:rPr lang="en-GB"/>
              <a:t>Ayrshire's economic growth and digital integration</a:t>
            </a:r>
          </a:p>
          <a:p>
            <a:r>
              <a:rPr lang="en-GB"/>
              <a:t>Benchmark success through:</a:t>
            </a:r>
          </a:p>
          <a:p>
            <a:pPr lvl="1"/>
            <a:r>
              <a:rPr lang="en-GB"/>
              <a:t>Industrial investment in advanced manufacturing</a:t>
            </a:r>
          </a:p>
          <a:p>
            <a:pPr lvl="1"/>
            <a:r>
              <a:rPr lang="en-GB"/>
              <a:t>Improvements in wireless technology adoption</a:t>
            </a:r>
          </a:p>
          <a:p>
            <a:pPr lvl="1"/>
            <a:r>
              <a:rPr lang="en-GB"/>
              <a:t>Knowledge exchange within Ayrshire</a:t>
            </a:r>
          </a:p>
        </p:txBody>
      </p:sp>
    </p:spTree>
    <p:extLst>
      <p:ext uri="{BB962C8B-B14F-4D97-AF65-F5344CB8AC3E}">
        <p14:creationId xmlns:p14="http://schemas.microsoft.com/office/powerpoint/2010/main" val="41349565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Future Vision and Collaboration</a:t>
            </a:r>
          </a:p>
        </p:txBody>
      </p:sp>
      <p:sp>
        <p:nvSpPr>
          <p:cNvPr id="3" name="Content Placeholder 2"/>
          <p:cNvSpPr>
            <a:spLocks noGrp="1"/>
          </p:cNvSpPr>
          <p:nvPr>
            <p:ph idx="1"/>
          </p:nvPr>
        </p:nvSpPr>
        <p:spPr/>
        <p:txBody>
          <a:bodyPr/>
          <a:lstStyle/>
          <a:p>
            <a:r>
              <a:rPr lang="en-GB"/>
              <a:t>Continued work with DPMC  becoming key delivery partner for the Ayrshire Innovation Ecosystem by driving innovation, supporting the development of 5G use cases, and continuing to foster collaboration across sectors.</a:t>
            </a:r>
          </a:p>
          <a:p>
            <a:r>
              <a:rPr lang="en-GB"/>
              <a:t>Develop new strategic sectoral projects, focusing on enhancing digital adoption in advanced manufacturing</a:t>
            </a:r>
          </a:p>
          <a:p>
            <a:r>
              <a:rPr lang="en-GB"/>
              <a:t>Ongoing delivering of digital upskilling, knowledge exchange, and sustainability plans that ensure DPMC and Ayrshire’s Digital Economic Strategy success beyond the grant funding period.</a:t>
            </a:r>
          </a:p>
        </p:txBody>
      </p:sp>
    </p:spTree>
    <p:extLst>
      <p:ext uri="{BB962C8B-B14F-4D97-AF65-F5344CB8AC3E}">
        <p14:creationId xmlns:p14="http://schemas.microsoft.com/office/powerpoint/2010/main" val="19255063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E6BFF-E616-7E79-BBA2-F7EAB9EB9FBA}"/>
              </a:ext>
            </a:extLst>
          </p:cNvPr>
          <p:cNvSpPr>
            <a:spLocks noGrp="1"/>
          </p:cNvSpPr>
          <p:nvPr>
            <p:ph type="title"/>
          </p:nvPr>
        </p:nvSpPr>
        <p:spPr/>
        <p:txBody>
          <a:bodyPr/>
          <a:lstStyle/>
          <a:p>
            <a:r>
              <a:rPr lang="en-US">
                <a:cs typeface="Calibri Light"/>
              </a:rPr>
              <a:t>Benefits of 5G </a:t>
            </a:r>
            <a:endParaRPr lang="en-US"/>
          </a:p>
        </p:txBody>
      </p:sp>
      <p:sp>
        <p:nvSpPr>
          <p:cNvPr id="3" name="Content Placeholder 2">
            <a:extLst>
              <a:ext uri="{FF2B5EF4-FFF2-40B4-BE49-F238E27FC236}">
                <a16:creationId xmlns:a16="http://schemas.microsoft.com/office/drawing/2014/main" id="{E0A1A346-B1B1-3077-8BE6-14FEE65C76F6}"/>
              </a:ext>
            </a:extLst>
          </p:cNvPr>
          <p:cNvSpPr>
            <a:spLocks noGrp="1"/>
          </p:cNvSpPr>
          <p:nvPr>
            <p:ph idx="1"/>
          </p:nvPr>
        </p:nvSpPr>
        <p:spPr>
          <a:xfrm>
            <a:off x="543560" y="1825624"/>
            <a:ext cx="6922611" cy="4498975"/>
          </a:xfrm>
        </p:spPr>
        <p:txBody>
          <a:bodyPr vert="horz" lIns="0" tIns="45720" rIns="90000" bIns="45720" rtlCol="0" anchor="t">
            <a:normAutofit/>
          </a:bodyPr>
          <a:lstStyle/>
          <a:p>
            <a:r>
              <a:rPr lang="en-US">
                <a:ea typeface="+mn-lt"/>
                <a:cs typeface="+mn-lt"/>
              </a:rPr>
              <a:t>Real-time data-driven decision-making</a:t>
            </a:r>
          </a:p>
          <a:p>
            <a:endParaRPr lang="en-US">
              <a:ea typeface="+mn-lt"/>
              <a:cs typeface="+mn-lt"/>
            </a:endParaRPr>
          </a:p>
          <a:p>
            <a:endParaRPr lang="en-US">
              <a:ea typeface="+mn-lt"/>
              <a:cs typeface="+mn-lt"/>
            </a:endParaRPr>
          </a:p>
          <a:p>
            <a:endParaRPr lang="en-US">
              <a:ea typeface="+mn-lt"/>
              <a:cs typeface="+mn-lt"/>
            </a:endParaRPr>
          </a:p>
          <a:p>
            <a:r>
              <a:rPr lang="en-US">
                <a:ea typeface="+mn-lt"/>
                <a:cs typeface="+mn-lt"/>
              </a:rPr>
              <a:t>Extending the lifespan of equipment &amp; appliances</a:t>
            </a:r>
            <a:endParaRPr lang="en-US" dirty="0">
              <a:ea typeface="+mn-lt"/>
              <a:cs typeface="+mn-lt"/>
            </a:endParaRPr>
          </a:p>
          <a:p>
            <a:endParaRPr lang="en-US">
              <a:cs typeface="Calibri"/>
            </a:endParaRPr>
          </a:p>
          <a:p>
            <a:endParaRPr lang="en-US">
              <a:cs typeface="Calibri"/>
            </a:endParaRPr>
          </a:p>
          <a:p>
            <a:endParaRPr lang="en-US">
              <a:cs typeface="Calibri"/>
            </a:endParaRPr>
          </a:p>
          <a:p>
            <a:r>
              <a:rPr lang="en-US">
                <a:cs typeface="Calibri"/>
              </a:rPr>
              <a:t>Reduce waste, improve energy efficiency, and support sustainability goals</a:t>
            </a:r>
            <a:endParaRPr lang="en-US" dirty="0">
              <a:ea typeface="Calibri"/>
              <a:cs typeface="Calibri"/>
            </a:endParaRPr>
          </a:p>
          <a:p>
            <a:endParaRPr lang="en-US">
              <a:ea typeface="+mn-lt"/>
              <a:cs typeface="+mn-lt"/>
            </a:endParaRPr>
          </a:p>
          <a:p>
            <a:endParaRPr lang="en-US">
              <a:cs typeface="Calibri"/>
            </a:endParaRPr>
          </a:p>
        </p:txBody>
      </p:sp>
      <p:pic>
        <p:nvPicPr>
          <p:cNvPr id="5" name="Picture 4">
            <a:extLst>
              <a:ext uri="{FF2B5EF4-FFF2-40B4-BE49-F238E27FC236}">
                <a16:creationId xmlns:a16="http://schemas.microsoft.com/office/drawing/2014/main" id="{761C3642-C298-5314-12D4-13EFF9F0C14C}"/>
              </a:ext>
            </a:extLst>
          </p:cNvPr>
          <p:cNvPicPr>
            <a:picLocks noChangeAspect="1"/>
          </p:cNvPicPr>
          <p:nvPr/>
        </p:nvPicPr>
        <p:blipFill>
          <a:blip r:embed="rId3"/>
          <a:stretch>
            <a:fillRect/>
          </a:stretch>
        </p:blipFill>
        <p:spPr>
          <a:xfrm>
            <a:off x="7001169" y="1098743"/>
            <a:ext cx="4330460" cy="3850374"/>
          </a:xfrm>
          <a:prstGeom prst="rect">
            <a:avLst/>
          </a:prstGeom>
        </p:spPr>
      </p:pic>
      <p:pic>
        <p:nvPicPr>
          <p:cNvPr id="8" name="Picture 7" descr="A logo with text and waves&#10;&#10;Description automatically generated">
            <a:extLst>
              <a:ext uri="{FF2B5EF4-FFF2-40B4-BE49-F238E27FC236}">
                <a16:creationId xmlns:a16="http://schemas.microsoft.com/office/drawing/2014/main" id="{47A13EA0-97FB-7919-895D-93FB732A46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36943" y="4658267"/>
            <a:ext cx="2054361" cy="1844655"/>
          </a:xfrm>
          <a:prstGeom prst="rect">
            <a:avLst/>
          </a:prstGeom>
        </p:spPr>
      </p:pic>
      <p:sp>
        <p:nvSpPr>
          <p:cNvPr id="10" name="Rectangle 9">
            <a:extLst>
              <a:ext uri="{FF2B5EF4-FFF2-40B4-BE49-F238E27FC236}">
                <a16:creationId xmlns:a16="http://schemas.microsoft.com/office/drawing/2014/main" id="{19CDFFE4-5B03-E1DB-F7B0-214689DE1F51}"/>
              </a:ext>
            </a:extLst>
          </p:cNvPr>
          <p:cNvSpPr/>
          <p:nvPr/>
        </p:nvSpPr>
        <p:spPr>
          <a:xfrm>
            <a:off x="10395838" y="1834401"/>
            <a:ext cx="785840" cy="4307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0B68F64-FF16-B7B4-86D0-7D46CBD6B9DD}"/>
              </a:ext>
            </a:extLst>
          </p:cNvPr>
          <p:cNvSpPr/>
          <p:nvPr/>
        </p:nvSpPr>
        <p:spPr>
          <a:xfrm>
            <a:off x="7007950" y="2691078"/>
            <a:ext cx="785840" cy="4307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1C2EC1F-8D47-2C17-0196-D25BBD3443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8037" y="1479022"/>
            <a:ext cx="818865" cy="788355"/>
          </a:xfrm>
          <a:prstGeom prst="rect">
            <a:avLst/>
          </a:prstGeom>
        </p:spPr>
      </p:pic>
      <p:pic>
        <p:nvPicPr>
          <p:cNvPr id="7" name="Picture 6">
            <a:extLst>
              <a:ext uri="{FF2B5EF4-FFF2-40B4-BE49-F238E27FC236}">
                <a16:creationId xmlns:a16="http://schemas.microsoft.com/office/drawing/2014/main" id="{C7AC820C-C98C-12FF-BE02-21717A0EFF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44169" y="2336791"/>
            <a:ext cx="828649" cy="775076"/>
          </a:xfrm>
          <a:prstGeom prst="rect">
            <a:avLst/>
          </a:prstGeom>
        </p:spPr>
      </p:pic>
      <p:sp>
        <p:nvSpPr>
          <p:cNvPr id="11" name="Rectangle 10">
            <a:extLst>
              <a:ext uri="{FF2B5EF4-FFF2-40B4-BE49-F238E27FC236}">
                <a16:creationId xmlns:a16="http://schemas.microsoft.com/office/drawing/2014/main" id="{BD9A8462-E6A3-A48F-67EC-3BC1E223F3AB}"/>
              </a:ext>
            </a:extLst>
          </p:cNvPr>
          <p:cNvSpPr/>
          <p:nvPr/>
        </p:nvSpPr>
        <p:spPr>
          <a:xfrm>
            <a:off x="8973159" y="1220170"/>
            <a:ext cx="667466" cy="7241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803120D-1A6B-5C58-DF7D-1514CA5396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18550" y="1130066"/>
            <a:ext cx="944118" cy="825366"/>
          </a:xfrm>
          <a:prstGeom prst="rect">
            <a:avLst/>
          </a:prstGeom>
        </p:spPr>
      </p:pic>
      <p:sp>
        <p:nvSpPr>
          <p:cNvPr id="14" name="Isosceles Triangle 13">
            <a:extLst>
              <a:ext uri="{FF2B5EF4-FFF2-40B4-BE49-F238E27FC236}">
                <a16:creationId xmlns:a16="http://schemas.microsoft.com/office/drawing/2014/main" id="{57EB9549-317A-050C-FA04-F0B47BA05945}"/>
              </a:ext>
            </a:extLst>
          </p:cNvPr>
          <p:cNvSpPr/>
          <p:nvPr/>
        </p:nvSpPr>
        <p:spPr>
          <a:xfrm>
            <a:off x="7116791" y="3925851"/>
            <a:ext cx="894521" cy="640521"/>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Isosceles Triangle 14">
            <a:extLst>
              <a:ext uri="{FF2B5EF4-FFF2-40B4-BE49-F238E27FC236}">
                <a16:creationId xmlns:a16="http://schemas.microsoft.com/office/drawing/2014/main" id="{AA2C822C-3C94-0D68-659A-E89D3EB62FB4}"/>
              </a:ext>
            </a:extLst>
          </p:cNvPr>
          <p:cNvSpPr/>
          <p:nvPr/>
        </p:nvSpPr>
        <p:spPr>
          <a:xfrm>
            <a:off x="10624866" y="3925850"/>
            <a:ext cx="894521" cy="640521"/>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6B431D0F-2773-C545-DDB5-A1389767977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01150" y="4051725"/>
            <a:ext cx="994915" cy="908651"/>
          </a:xfrm>
          <a:prstGeom prst="rect">
            <a:avLst/>
          </a:prstGeom>
        </p:spPr>
      </p:pic>
      <p:pic>
        <p:nvPicPr>
          <p:cNvPr id="16" name="Picture 15">
            <a:extLst>
              <a:ext uri="{FF2B5EF4-FFF2-40B4-BE49-F238E27FC236}">
                <a16:creationId xmlns:a16="http://schemas.microsoft.com/office/drawing/2014/main" id="{DFD0816C-DACA-4C70-BEE2-31F073DBE7C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02835" y="4246133"/>
            <a:ext cx="822386" cy="808009"/>
          </a:xfrm>
          <a:prstGeom prst="rect">
            <a:avLst/>
          </a:prstGeom>
        </p:spPr>
      </p:pic>
    </p:spTree>
    <p:extLst>
      <p:ext uri="{BB962C8B-B14F-4D97-AF65-F5344CB8AC3E}">
        <p14:creationId xmlns:p14="http://schemas.microsoft.com/office/powerpoint/2010/main" val="32222444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Summary</a:t>
            </a:r>
          </a:p>
        </p:txBody>
      </p:sp>
      <p:sp>
        <p:nvSpPr>
          <p:cNvPr id="3" name="Content Placeholder 2"/>
          <p:cNvSpPr>
            <a:spLocks noGrp="1"/>
          </p:cNvSpPr>
          <p:nvPr>
            <p:ph idx="1"/>
          </p:nvPr>
        </p:nvSpPr>
        <p:spPr/>
        <p:txBody>
          <a:bodyPr vert="horz" lIns="0" tIns="45720" rIns="90000" bIns="45720" rtlCol="0" anchor="t">
            <a:normAutofit/>
          </a:bodyPr>
          <a:lstStyle/>
          <a:p>
            <a:pPr marL="0" indent="0">
              <a:buNone/>
            </a:pPr>
            <a:r>
              <a:rPr lang="en-GB">
                <a:cs typeface="Calibri"/>
              </a:rPr>
              <a:t>5G has benefits across society from manufacturing to learning, and housing.</a:t>
            </a:r>
            <a:endParaRPr lang="en-GB"/>
          </a:p>
          <a:p>
            <a:pPr marL="0" indent="0">
              <a:buNone/>
            </a:pPr>
            <a:r>
              <a:rPr lang="en-GB"/>
              <a:t>The Digital Process Manufacturing Centre (DPMC) is a partnership between National Manufacturing Institute Scotland, North Ayrshire Council, and Centre for Process Innovation located at i3 in North Ayrshire. </a:t>
            </a:r>
            <a:endParaRPr lang="en-GB">
              <a:cs typeface="Calibri" panose="020F0502020204030204"/>
            </a:endParaRPr>
          </a:p>
          <a:p>
            <a:pPr marL="0" indent="0">
              <a:buNone/>
            </a:pPr>
            <a:r>
              <a:rPr lang="en-GB"/>
              <a:t>The Centre is the technology delivery partner responsible for showcasing the transformative effect of wireless connectivity and digital technologies in advanced manufacturing.</a:t>
            </a:r>
            <a:endParaRPr lang="en-GB">
              <a:cs typeface="Calibri" panose="020F0502020204030204"/>
            </a:endParaRPr>
          </a:p>
          <a:p>
            <a:pPr marL="0" indent="0">
              <a:buNone/>
            </a:pPr>
            <a:r>
              <a:rPr lang="en-GB"/>
              <a:t>By providing improvements in quality control, training, and data analytics, DPMC will deliver industrial benefits including productivity gains, cost savings, and improved sustainability. </a:t>
            </a:r>
            <a:endParaRPr lang="en-GB">
              <a:cs typeface="Calibri" panose="020F0502020204030204"/>
            </a:endParaRPr>
          </a:p>
          <a:p>
            <a:pPr marL="0" indent="0">
              <a:buNone/>
            </a:pPr>
            <a:r>
              <a:rPr lang="en-GB"/>
              <a:t>DPMC is part of the wider innovation ecosystem and key component to all advanced manufacturing digital transformation in support of the Ayrshire’s Digital Economic Strategy.</a:t>
            </a:r>
            <a:endParaRPr lang="en-GB">
              <a:cs typeface="Calibri" panose="020F0502020204030204"/>
            </a:endParaRPr>
          </a:p>
          <a:p>
            <a:pPr marL="0" indent="0">
              <a:buNone/>
            </a:pPr>
            <a:endParaRPr lang="en-GB"/>
          </a:p>
        </p:txBody>
      </p:sp>
    </p:spTree>
    <p:extLst>
      <p:ext uri="{BB962C8B-B14F-4D97-AF65-F5344CB8AC3E}">
        <p14:creationId xmlns:p14="http://schemas.microsoft.com/office/powerpoint/2010/main" val="1164889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ogo with colorful lines&#10;&#10;Description automatically generated">
            <a:hlinkClick r:id="rId4"/>
            <a:extLst>
              <a:ext uri="{FF2B5EF4-FFF2-40B4-BE49-F238E27FC236}">
                <a16:creationId xmlns:a16="http://schemas.microsoft.com/office/drawing/2014/main" id="{213B3522-FD43-023C-D1DF-C728B61F625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0" y="0"/>
            <a:ext cx="12202027" cy="7015163"/>
          </a:xfrm>
          <a:prstGeom prst="rect">
            <a:avLst/>
          </a:prstGeom>
          <a:ln>
            <a:noFill/>
          </a:ln>
        </p:spPr>
      </p:pic>
      <p:sp>
        <p:nvSpPr>
          <p:cNvPr id="15" name="Rectangle 14">
            <a:extLst>
              <a:ext uri="{FF2B5EF4-FFF2-40B4-BE49-F238E27FC236}">
                <a16:creationId xmlns:a16="http://schemas.microsoft.com/office/drawing/2014/main" id="{70C99CB2-53E2-034E-A5E9-E82485B203E5}"/>
              </a:ext>
            </a:extLst>
          </p:cNvPr>
          <p:cNvSpPr/>
          <p:nvPr/>
        </p:nvSpPr>
        <p:spPr>
          <a:xfrm>
            <a:off x="-10027" y="5567802"/>
            <a:ext cx="12212053" cy="113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6" name="Picture 15" descr="A logo with text overlay&#10;&#10;Description automatically generated">
            <a:extLst>
              <a:ext uri="{FF2B5EF4-FFF2-40B4-BE49-F238E27FC236}">
                <a16:creationId xmlns:a16="http://schemas.microsoft.com/office/drawing/2014/main" id="{D57E6806-681F-95F6-D2FB-1C15447EBB8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093519" y="5685971"/>
            <a:ext cx="2344631" cy="897159"/>
          </a:xfrm>
          <a:prstGeom prst="rect">
            <a:avLst/>
          </a:prstGeom>
        </p:spPr>
      </p:pic>
      <p:pic>
        <p:nvPicPr>
          <p:cNvPr id="17" name="Picture 16" descr="A blue and green logo&#10;&#10;Description automatically generated">
            <a:extLst>
              <a:ext uri="{FF2B5EF4-FFF2-40B4-BE49-F238E27FC236}">
                <a16:creationId xmlns:a16="http://schemas.microsoft.com/office/drawing/2014/main" id="{DC861446-093A-97FE-97E1-E56981B89B6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84414" y="5637531"/>
            <a:ext cx="1314068" cy="1020279"/>
          </a:xfrm>
          <a:prstGeom prst="rect">
            <a:avLst/>
          </a:prstGeom>
        </p:spPr>
      </p:pic>
      <p:pic>
        <p:nvPicPr>
          <p:cNvPr id="18" name="Picture 17" descr="A blue text on a black background&#10;&#10;Description automatically generated">
            <a:extLst>
              <a:ext uri="{FF2B5EF4-FFF2-40B4-BE49-F238E27FC236}">
                <a16:creationId xmlns:a16="http://schemas.microsoft.com/office/drawing/2014/main" id="{03916EF0-9FFC-8DCC-381C-CEE3CE00FB3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85429" y="5696868"/>
            <a:ext cx="1253795" cy="875363"/>
          </a:xfrm>
          <a:prstGeom prst="rect">
            <a:avLst/>
          </a:prstGeom>
        </p:spPr>
      </p:pic>
      <p:pic>
        <p:nvPicPr>
          <p:cNvPr id="3" name="Picture 2" descr="A logo for a company&#10;&#10;Description automatically generated">
            <a:extLst>
              <a:ext uri="{FF2B5EF4-FFF2-40B4-BE49-F238E27FC236}">
                <a16:creationId xmlns:a16="http://schemas.microsoft.com/office/drawing/2014/main" id="{4487038E-5853-74D1-4EFC-40A03770EFE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269322" y="125564"/>
            <a:ext cx="1801787" cy="1938764"/>
          </a:xfrm>
          <a:prstGeom prst="rect">
            <a:avLst/>
          </a:prstGeom>
        </p:spPr>
      </p:pic>
      <p:pic>
        <p:nvPicPr>
          <p:cNvPr id="4" name="Online Media 3" title="Ayrshire 5GIR">
            <a:hlinkClick r:id="" action="ppaction://media"/>
            <a:extLst>
              <a:ext uri="{FF2B5EF4-FFF2-40B4-BE49-F238E27FC236}">
                <a16:creationId xmlns:a16="http://schemas.microsoft.com/office/drawing/2014/main" id="{0AC26BC0-1524-3418-3D65-54697BB35595}"/>
              </a:ext>
            </a:extLst>
          </p:cNvPr>
          <p:cNvPicPr>
            <a:picLocks noRot="1" noChangeAspect="1"/>
          </p:cNvPicPr>
          <p:nvPr>
            <a:videoFile r:link="rId1"/>
          </p:nvPr>
        </p:nvPicPr>
        <p:blipFill>
          <a:blip r:embed="rId10"/>
          <a:stretch>
            <a:fillRect/>
          </a:stretch>
        </p:blipFill>
        <p:spPr>
          <a:xfrm>
            <a:off x="457200" y="243078"/>
            <a:ext cx="9191919" cy="5193434"/>
          </a:xfrm>
          <a:prstGeom prst="rect">
            <a:avLst/>
          </a:prstGeom>
        </p:spPr>
      </p:pic>
      <p:sp>
        <p:nvSpPr>
          <p:cNvPr id="6" name="TextBox 5">
            <a:extLst>
              <a:ext uri="{FF2B5EF4-FFF2-40B4-BE49-F238E27FC236}">
                <a16:creationId xmlns:a16="http://schemas.microsoft.com/office/drawing/2014/main" id="{9F235EF6-C2BA-990E-93AE-02D9F8EF3F5B}"/>
              </a:ext>
            </a:extLst>
          </p:cNvPr>
          <p:cNvSpPr txBox="1"/>
          <p:nvPr/>
        </p:nvSpPr>
        <p:spPr>
          <a:xfrm>
            <a:off x="9954492" y="2839794"/>
            <a:ext cx="180178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Ayrshire 5GIR (youtube.com)</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35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ogo with colorful lines&#10;&#10;Description automatically generated">
            <a:extLst>
              <a:ext uri="{FF2B5EF4-FFF2-40B4-BE49-F238E27FC236}">
                <a16:creationId xmlns:a16="http://schemas.microsoft.com/office/drawing/2014/main" id="{213B3522-FD43-023C-D1DF-C728B61F625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1"/>
            <a:ext cx="12202027" cy="7015163"/>
          </a:xfrm>
          <a:prstGeom prst="rect">
            <a:avLst/>
          </a:prstGeom>
          <a:ln>
            <a:noFill/>
          </a:ln>
        </p:spPr>
      </p:pic>
      <p:sp>
        <p:nvSpPr>
          <p:cNvPr id="15" name="Rectangle 14">
            <a:extLst>
              <a:ext uri="{FF2B5EF4-FFF2-40B4-BE49-F238E27FC236}">
                <a16:creationId xmlns:a16="http://schemas.microsoft.com/office/drawing/2014/main" id="{70C99CB2-53E2-034E-A5E9-E82485B203E5}"/>
              </a:ext>
            </a:extLst>
          </p:cNvPr>
          <p:cNvSpPr/>
          <p:nvPr/>
        </p:nvSpPr>
        <p:spPr>
          <a:xfrm>
            <a:off x="-10027" y="5567802"/>
            <a:ext cx="12212053" cy="113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6" name="Picture 15" descr="A logo with text overlay&#10;&#10;Description automatically generated">
            <a:extLst>
              <a:ext uri="{FF2B5EF4-FFF2-40B4-BE49-F238E27FC236}">
                <a16:creationId xmlns:a16="http://schemas.microsoft.com/office/drawing/2014/main" id="{D57E6806-681F-95F6-D2FB-1C15447EBB8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93519" y="5685971"/>
            <a:ext cx="2344631" cy="897159"/>
          </a:xfrm>
          <a:prstGeom prst="rect">
            <a:avLst/>
          </a:prstGeom>
        </p:spPr>
      </p:pic>
      <p:pic>
        <p:nvPicPr>
          <p:cNvPr id="17" name="Picture 16" descr="A blue and green logo&#10;&#10;Description automatically generated">
            <a:extLst>
              <a:ext uri="{FF2B5EF4-FFF2-40B4-BE49-F238E27FC236}">
                <a16:creationId xmlns:a16="http://schemas.microsoft.com/office/drawing/2014/main" id="{DC861446-093A-97FE-97E1-E56981B89B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84414" y="5637531"/>
            <a:ext cx="1314068" cy="1020279"/>
          </a:xfrm>
          <a:prstGeom prst="rect">
            <a:avLst/>
          </a:prstGeom>
        </p:spPr>
      </p:pic>
      <p:pic>
        <p:nvPicPr>
          <p:cNvPr id="18" name="Picture 17" descr="A blue text on a black background&#10;&#10;Description automatically generated">
            <a:extLst>
              <a:ext uri="{FF2B5EF4-FFF2-40B4-BE49-F238E27FC236}">
                <a16:creationId xmlns:a16="http://schemas.microsoft.com/office/drawing/2014/main" id="{03916EF0-9FFC-8DCC-381C-CEE3CE00FB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85429" y="5696868"/>
            <a:ext cx="1253795" cy="875363"/>
          </a:xfrm>
          <a:prstGeom prst="rect">
            <a:avLst/>
          </a:prstGeom>
        </p:spPr>
      </p:pic>
      <p:pic>
        <p:nvPicPr>
          <p:cNvPr id="3" name="Picture 2" descr="A logo for a company&#10;&#10;Description automatically generated">
            <a:extLst>
              <a:ext uri="{FF2B5EF4-FFF2-40B4-BE49-F238E27FC236}">
                <a16:creationId xmlns:a16="http://schemas.microsoft.com/office/drawing/2014/main" id="{4487038E-5853-74D1-4EFC-40A03770EF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72400" y="125563"/>
            <a:ext cx="4298710" cy="4625511"/>
          </a:xfrm>
          <a:prstGeom prst="rect">
            <a:avLst/>
          </a:prstGeom>
        </p:spPr>
      </p:pic>
      <p:sp>
        <p:nvSpPr>
          <p:cNvPr id="5" name="Title 1">
            <a:extLst>
              <a:ext uri="{FF2B5EF4-FFF2-40B4-BE49-F238E27FC236}">
                <a16:creationId xmlns:a16="http://schemas.microsoft.com/office/drawing/2014/main" id="{370EBEEA-74A4-8889-FF6E-EB4EA337EBC2}"/>
              </a:ext>
            </a:extLst>
          </p:cNvPr>
          <p:cNvSpPr txBox="1">
            <a:spLocks/>
          </p:cNvSpPr>
          <p:nvPr/>
        </p:nvSpPr>
        <p:spPr>
          <a:xfrm>
            <a:off x="685800" y="1350551"/>
            <a:ext cx="10515600" cy="35563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Calibri Light" panose="020F0302020204030204"/>
                <a:ea typeface="+mj-ea"/>
                <a:cs typeface="+mj-cs"/>
              </a:rPr>
              <a:t>Julia </a:t>
            </a:r>
            <a:r>
              <a:rPr kumimoji="0" lang="en-GB" sz="4400" b="1" i="0" u="none" strike="noStrike" kern="1200" cap="none" spc="0" normalizeH="0" baseline="0" noProof="0" err="1">
                <a:ln>
                  <a:noFill/>
                </a:ln>
                <a:solidFill>
                  <a:prstClr val="white"/>
                </a:solidFill>
                <a:effectLst/>
                <a:uLnTx/>
                <a:uFillTx/>
                <a:latin typeface="Calibri Light" panose="020F0302020204030204"/>
                <a:ea typeface="+mj-ea"/>
                <a:cs typeface="+mj-cs"/>
              </a:rPr>
              <a:t>McMurdie</a:t>
            </a:r>
            <a:endParaRPr kumimoji="0" lang="en-GB" sz="4400" b="1" i="0" u="none" strike="noStrike" kern="1200" cap="none" spc="0" normalizeH="0" baseline="0" noProof="0">
              <a:ln>
                <a:noFill/>
              </a:ln>
              <a:solidFill>
                <a:prstClr val="white"/>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Light" panose="020F0302020204030204"/>
                <a:ea typeface="+mj-ea"/>
                <a:cs typeface="+mj-cs"/>
              </a:rPr>
              <a:t>Ayrshire 5GIR Project Lead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Light" panose="020F0302020204030204"/>
                <a:ea typeface="+mj-ea"/>
                <a:cs typeface="+mj-cs"/>
              </a:rPr>
              <a:t>Digital Renewal Manager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Light" panose="020F0302020204030204"/>
                <a:ea typeface="+mj-ea"/>
                <a:cs typeface="+mj-cs"/>
              </a:rPr>
              <a:t>North Ayrshire Council</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Light" panose="020F0302020204030204"/>
                <a:ea typeface="+mj-ea"/>
                <a:cs typeface="+mj-cs"/>
              </a:rPr>
              <a:t>#Ayrshire5GIR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Light" panose="020F0302020204030204"/>
                <a:ea typeface="+mj-ea"/>
                <a:cs typeface="+mj-cs"/>
              </a:rPr>
              <a:t>juliamcmurdie@north-ayrshire.gov.uk</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Light" panose="020F0302020204030204"/>
                <a:ea typeface="+mj-ea"/>
                <a:cs typeface="+mj-cs"/>
                <a:hlinkClick r:id="rId8"/>
              </a:rPr>
              <a:t>https://www.linkedin.com/in/jmcmurdie/</a:t>
            </a:r>
            <a:endParaRPr kumimoji="0" lang="en-GB" sz="2800" b="0" i="0" u="none" strike="noStrike" kern="1200" cap="none" spc="0" normalizeH="0" baseline="0" noProof="0">
              <a:ln>
                <a:noFill/>
              </a:ln>
              <a:solidFill>
                <a:prstClr val="white"/>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9893884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DC017-E082-4448-82E8-9EAB73465445}"/>
              </a:ext>
            </a:extLst>
          </p:cNvPr>
          <p:cNvSpPr>
            <a:spLocks noGrp="1"/>
          </p:cNvSpPr>
          <p:nvPr>
            <p:ph type="title"/>
          </p:nvPr>
        </p:nvSpPr>
        <p:spPr>
          <a:xfrm>
            <a:off x="834289" y="1726978"/>
            <a:ext cx="11264622" cy="861005"/>
          </a:xfrm>
        </p:spPr>
        <p:txBody>
          <a:bodyPr/>
          <a:lstStyle/>
          <a:p>
            <a:r>
              <a:rPr lang="en-US" dirty="0"/>
              <a:t>Borderlands 5G Innovation Region</a:t>
            </a:r>
            <a:r>
              <a:rPr lang="en-GB" dirty="0"/>
              <a:t>	</a:t>
            </a:r>
          </a:p>
        </p:txBody>
      </p:sp>
      <p:sp>
        <p:nvSpPr>
          <p:cNvPr id="3" name="Text Placeholder 2">
            <a:extLst>
              <a:ext uri="{FF2B5EF4-FFF2-40B4-BE49-F238E27FC236}">
                <a16:creationId xmlns:a16="http://schemas.microsoft.com/office/drawing/2014/main" id="{9D61A157-27D3-4847-8330-C78424DE6537}"/>
              </a:ext>
            </a:extLst>
          </p:cNvPr>
          <p:cNvSpPr>
            <a:spLocks noGrp="1"/>
          </p:cNvSpPr>
          <p:nvPr>
            <p:ph type="body" sz="quarter" idx="10"/>
          </p:nvPr>
        </p:nvSpPr>
        <p:spPr/>
        <p:txBody>
          <a:bodyPr vert="horz" lIns="91440" tIns="45720" rIns="91440" bIns="45720" rtlCol="0" anchor="t">
            <a:noAutofit/>
          </a:bodyPr>
          <a:lstStyle/>
          <a:p>
            <a:r>
              <a:rPr lang="en-US" dirty="0"/>
              <a:t>Glasgow Connectivity Conference October 2024 </a:t>
            </a:r>
          </a:p>
        </p:txBody>
      </p:sp>
    </p:spTree>
    <p:extLst>
      <p:ext uri="{BB962C8B-B14F-4D97-AF65-F5344CB8AC3E}">
        <p14:creationId xmlns:p14="http://schemas.microsoft.com/office/powerpoint/2010/main" val="1621764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36C3A9-72C8-49C8-C3D8-A8FF69408900}"/>
              </a:ext>
            </a:extLst>
          </p:cNvPr>
          <p:cNvSpPr/>
          <p:nvPr/>
        </p:nvSpPr>
        <p:spPr>
          <a:xfrm>
            <a:off x="3383925" y="972173"/>
            <a:ext cx="5206979" cy="717038"/>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Advanced Connectivity &amp;</a:t>
            </a:r>
          </a:p>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Resilient Connectivity Solution</a:t>
            </a:r>
          </a:p>
        </p:txBody>
      </p:sp>
      <p:sp>
        <p:nvSpPr>
          <p:cNvPr id="4" name="Rectangle 3">
            <a:extLst>
              <a:ext uri="{FF2B5EF4-FFF2-40B4-BE49-F238E27FC236}">
                <a16:creationId xmlns:a16="http://schemas.microsoft.com/office/drawing/2014/main" id="{D0E32F82-12D4-8904-3646-C61CAF31A524}"/>
              </a:ext>
            </a:extLst>
          </p:cNvPr>
          <p:cNvSpPr/>
          <p:nvPr/>
        </p:nvSpPr>
        <p:spPr>
          <a:xfrm>
            <a:off x="2304805" y="2122868"/>
            <a:ext cx="1712324" cy="1051822"/>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u="sng">
                <a:solidFill>
                  <a:prstClr val="white"/>
                </a:solidFill>
                <a:latin typeface="Tahoma" panose="020B0604030504040204" pitchFamily="34" charset="0"/>
                <a:ea typeface="Tahoma" panose="020B0604030504040204" pitchFamily="34" charset="0"/>
                <a:cs typeface="Tahoma" panose="020B0604030504040204" pitchFamily="34" charset="0"/>
              </a:rPr>
              <a:t>Solution 1</a:t>
            </a:r>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514350"/>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Smart Speaker</a:t>
            </a:r>
          </a:p>
        </p:txBody>
      </p:sp>
      <p:sp>
        <p:nvSpPr>
          <p:cNvPr id="7" name="Rectangle 6">
            <a:extLst>
              <a:ext uri="{FF2B5EF4-FFF2-40B4-BE49-F238E27FC236}">
                <a16:creationId xmlns:a16="http://schemas.microsoft.com/office/drawing/2014/main" id="{11DD8BEA-DDBA-C273-EB06-6F8AD1A19822}"/>
              </a:ext>
            </a:extLst>
          </p:cNvPr>
          <p:cNvSpPr/>
          <p:nvPr/>
        </p:nvSpPr>
        <p:spPr>
          <a:xfrm>
            <a:off x="2278000" y="3658294"/>
            <a:ext cx="1635660" cy="1481005"/>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Voice Activated Call for Assistance / Support</a:t>
            </a:r>
          </a:p>
          <a:p>
            <a:pPr algn="ctr" defTabSz="514350"/>
            <a:endParaRPr lang="en-GB" sz="12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(Primary Use Case)</a:t>
            </a:r>
          </a:p>
        </p:txBody>
      </p:sp>
      <p:sp>
        <p:nvSpPr>
          <p:cNvPr id="8" name="Rectangle 7">
            <a:extLst>
              <a:ext uri="{FF2B5EF4-FFF2-40B4-BE49-F238E27FC236}">
                <a16:creationId xmlns:a16="http://schemas.microsoft.com/office/drawing/2014/main" id="{43411A37-AEE1-562C-E969-D0DF536C49FD}"/>
              </a:ext>
            </a:extLst>
          </p:cNvPr>
          <p:cNvSpPr/>
          <p:nvPr/>
        </p:nvSpPr>
        <p:spPr>
          <a:xfrm>
            <a:off x="4085618" y="3658294"/>
            <a:ext cx="1635660" cy="1481005"/>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Streamlined Care Scheduling and Daily Routine Support</a:t>
            </a:r>
          </a:p>
          <a:p>
            <a:pPr algn="ctr" defTabSz="514350"/>
            <a:endParaRPr lang="en-GB" sz="12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(Primary Use Case)</a:t>
            </a:r>
          </a:p>
        </p:txBody>
      </p:sp>
      <p:sp>
        <p:nvSpPr>
          <p:cNvPr id="9" name="Rectangle 8">
            <a:extLst>
              <a:ext uri="{FF2B5EF4-FFF2-40B4-BE49-F238E27FC236}">
                <a16:creationId xmlns:a16="http://schemas.microsoft.com/office/drawing/2014/main" id="{C2B75D83-8729-6CAA-0460-22A2A1426F4F}"/>
              </a:ext>
            </a:extLst>
          </p:cNvPr>
          <p:cNvSpPr/>
          <p:nvPr/>
        </p:nvSpPr>
        <p:spPr>
          <a:xfrm>
            <a:off x="5893783" y="3658292"/>
            <a:ext cx="1635660" cy="1481005"/>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Fostering Social Connectedness &amp; Reducing Social Isolation</a:t>
            </a:r>
          </a:p>
          <a:p>
            <a:pPr algn="ctr" defTabSz="514350"/>
            <a:endParaRPr lang="en-GB" sz="12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(Secondary Use Case)</a:t>
            </a:r>
          </a:p>
        </p:txBody>
      </p:sp>
      <p:sp>
        <p:nvSpPr>
          <p:cNvPr id="10" name="Rectangle 9">
            <a:extLst>
              <a:ext uri="{FF2B5EF4-FFF2-40B4-BE49-F238E27FC236}">
                <a16:creationId xmlns:a16="http://schemas.microsoft.com/office/drawing/2014/main" id="{E51DD9CC-233E-4D34-9949-E17DEC3CD5C7}"/>
              </a:ext>
            </a:extLst>
          </p:cNvPr>
          <p:cNvSpPr/>
          <p:nvPr/>
        </p:nvSpPr>
        <p:spPr>
          <a:xfrm>
            <a:off x="7778941" y="3658290"/>
            <a:ext cx="1635660" cy="1481005"/>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Remote Health Monitoring &amp; Reporting</a:t>
            </a:r>
          </a:p>
          <a:p>
            <a:pPr algn="ctr" defTabSz="514350"/>
            <a:endParaRPr lang="en-GB" sz="12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(Future Use Case)</a:t>
            </a:r>
          </a:p>
        </p:txBody>
      </p:sp>
      <p:cxnSp>
        <p:nvCxnSpPr>
          <p:cNvPr id="11" name="Connector: Elbow 10">
            <a:extLst>
              <a:ext uri="{FF2B5EF4-FFF2-40B4-BE49-F238E27FC236}">
                <a16:creationId xmlns:a16="http://schemas.microsoft.com/office/drawing/2014/main" id="{B86DE66C-9B28-B9F5-8161-9A1DD6494652}"/>
              </a:ext>
            </a:extLst>
          </p:cNvPr>
          <p:cNvCxnSpPr>
            <a:cxnSpLocks/>
            <a:stCxn id="3" idx="2"/>
            <a:endCxn id="4" idx="0"/>
          </p:cNvCxnSpPr>
          <p:nvPr/>
        </p:nvCxnSpPr>
        <p:spPr>
          <a:xfrm rot="5400000">
            <a:off x="4357364" y="492817"/>
            <a:ext cx="433657" cy="2826447"/>
          </a:xfrm>
          <a:prstGeom prst="bentConnector3">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nector: Elbow 11">
            <a:extLst>
              <a:ext uri="{FF2B5EF4-FFF2-40B4-BE49-F238E27FC236}">
                <a16:creationId xmlns:a16="http://schemas.microsoft.com/office/drawing/2014/main" id="{6E91409E-13AF-D9CD-2AA3-0E24247991C2}"/>
              </a:ext>
            </a:extLst>
          </p:cNvPr>
          <p:cNvCxnSpPr>
            <a:cxnSpLocks/>
            <a:stCxn id="3" idx="2"/>
            <a:endCxn id="21" idx="0"/>
          </p:cNvCxnSpPr>
          <p:nvPr/>
        </p:nvCxnSpPr>
        <p:spPr>
          <a:xfrm rot="5400000">
            <a:off x="5275927" y="1411379"/>
            <a:ext cx="433657" cy="989320"/>
          </a:xfrm>
          <a:prstGeom prst="bentConnector3">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nector: Elbow 12">
            <a:extLst>
              <a:ext uri="{FF2B5EF4-FFF2-40B4-BE49-F238E27FC236}">
                <a16:creationId xmlns:a16="http://schemas.microsoft.com/office/drawing/2014/main" id="{E52D2F63-1117-2E2E-7E83-B2E0BA46F83F}"/>
              </a:ext>
            </a:extLst>
          </p:cNvPr>
          <p:cNvCxnSpPr>
            <a:cxnSpLocks/>
            <a:stCxn id="4" idx="2"/>
            <a:endCxn id="7" idx="0"/>
          </p:cNvCxnSpPr>
          <p:nvPr/>
        </p:nvCxnSpPr>
        <p:spPr>
          <a:xfrm rot="5400000">
            <a:off x="2886599" y="3383924"/>
            <a:ext cx="483603" cy="65137"/>
          </a:xfrm>
          <a:prstGeom prst="bentConnector3">
            <a:avLst>
              <a:gd name="adj1" fmla="val 50000"/>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ctor: Elbow 13">
            <a:extLst>
              <a:ext uri="{FF2B5EF4-FFF2-40B4-BE49-F238E27FC236}">
                <a16:creationId xmlns:a16="http://schemas.microsoft.com/office/drawing/2014/main" id="{606498FB-3D74-E1E5-99F3-93FF0347EFF1}"/>
              </a:ext>
            </a:extLst>
          </p:cNvPr>
          <p:cNvCxnSpPr>
            <a:cxnSpLocks/>
            <a:stCxn id="4" idx="2"/>
            <a:endCxn id="8" idx="0"/>
          </p:cNvCxnSpPr>
          <p:nvPr/>
        </p:nvCxnSpPr>
        <p:spPr>
          <a:xfrm rot="16200000" flipH="1">
            <a:off x="3790407" y="2545251"/>
            <a:ext cx="483603" cy="1742481"/>
          </a:xfrm>
          <a:prstGeom prst="bentConnector3">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56640DAF-985B-C88C-EFD4-10997527443B}"/>
              </a:ext>
            </a:extLst>
          </p:cNvPr>
          <p:cNvSpPr/>
          <p:nvPr/>
        </p:nvSpPr>
        <p:spPr>
          <a:xfrm>
            <a:off x="4141932" y="2122868"/>
            <a:ext cx="1712324" cy="1051822"/>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u="sng">
                <a:solidFill>
                  <a:prstClr val="white"/>
                </a:solidFill>
                <a:latin typeface="Tahoma" panose="020B0604030504040204" pitchFamily="34" charset="0"/>
                <a:ea typeface="Tahoma" panose="020B0604030504040204" pitchFamily="34" charset="0"/>
                <a:cs typeface="Tahoma" panose="020B0604030504040204" pitchFamily="34" charset="0"/>
              </a:rPr>
              <a:t>Solution 2</a:t>
            </a:r>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514350"/>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Smart Plugs</a:t>
            </a:r>
          </a:p>
        </p:txBody>
      </p:sp>
      <p:sp>
        <p:nvSpPr>
          <p:cNvPr id="22" name="Rectangle 21">
            <a:extLst>
              <a:ext uri="{FF2B5EF4-FFF2-40B4-BE49-F238E27FC236}">
                <a16:creationId xmlns:a16="http://schemas.microsoft.com/office/drawing/2014/main" id="{C52DF7EE-8F3D-37C7-CEF3-BCFE28BD8DA7}"/>
              </a:ext>
            </a:extLst>
          </p:cNvPr>
          <p:cNvSpPr/>
          <p:nvPr/>
        </p:nvSpPr>
        <p:spPr>
          <a:xfrm>
            <a:off x="5979059" y="2122865"/>
            <a:ext cx="1712324" cy="1051822"/>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u="sng">
                <a:solidFill>
                  <a:prstClr val="white"/>
                </a:solidFill>
                <a:latin typeface="Tahoma" panose="020B0604030504040204" pitchFamily="34" charset="0"/>
                <a:ea typeface="Tahoma" panose="020B0604030504040204" pitchFamily="34" charset="0"/>
                <a:cs typeface="Tahoma" panose="020B0604030504040204" pitchFamily="34" charset="0"/>
              </a:rPr>
              <a:t>Solution 3</a:t>
            </a:r>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514350"/>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Movement Sensors</a:t>
            </a:r>
          </a:p>
        </p:txBody>
      </p:sp>
      <p:sp>
        <p:nvSpPr>
          <p:cNvPr id="24" name="Rectangle 23">
            <a:extLst>
              <a:ext uri="{FF2B5EF4-FFF2-40B4-BE49-F238E27FC236}">
                <a16:creationId xmlns:a16="http://schemas.microsoft.com/office/drawing/2014/main" id="{3797D8E5-D544-FD1D-7AF0-491A2A809B5C}"/>
              </a:ext>
            </a:extLst>
          </p:cNvPr>
          <p:cNvSpPr/>
          <p:nvPr/>
        </p:nvSpPr>
        <p:spPr>
          <a:xfrm>
            <a:off x="7843783" y="2122868"/>
            <a:ext cx="1712324" cy="1051822"/>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u="sng">
                <a:solidFill>
                  <a:prstClr val="white"/>
                </a:solidFill>
                <a:latin typeface="Tahoma" panose="020B0604030504040204" pitchFamily="34" charset="0"/>
                <a:ea typeface="Tahoma" panose="020B0604030504040204" pitchFamily="34" charset="0"/>
                <a:cs typeface="Tahoma" panose="020B0604030504040204" pitchFamily="34" charset="0"/>
              </a:rPr>
              <a:t>Solution 4</a:t>
            </a:r>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514350"/>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Wearables</a:t>
            </a:r>
          </a:p>
        </p:txBody>
      </p:sp>
      <p:cxnSp>
        <p:nvCxnSpPr>
          <p:cNvPr id="29" name="Connector: Elbow 28">
            <a:extLst>
              <a:ext uri="{FF2B5EF4-FFF2-40B4-BE49-F238E27FC236}">
                <a16:creationId xmlns:a16="http://schemas.microsoft.com/office/drawing/2014/main" id="{34453227-67F6-7CB0-4D7B-22AA1D8A6F0D}"/>
              </a:ext>
            </a:extLst>
          </p:cNvPr>
          <p:cNvCxnSpPr>
            <a:stCxn id="21" idx="2"/>
            <a:endCxn id="8" idx="0"/>
          </p:cNvCxnSpPr>
          <p:nvPr/>
        </p:nvCxnSpPr>
        <p:spPr>
          <a:xfrm rot="5400000">
            <a:off x="4708971" y="3369168"/>
            <a:ext cx="483603" cy="94646"/>
          </a:xfrm>
          <a:prstGeom prst="bentConnector3">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32" name="Connector: Elbow 31">
            <a:extLst>
              <a:ext uri="{FF2B5EF4-FFF2-40B4-BE49-F238E27FC236}">
                <a16:creationId xmlns:a16="http://schemas.microsoft.com/office/drawing/2014/main" id="{DF0EAFAC-7B5D-8DCF-9F7A-EB8C12BA6E5D}"/>
              </a:ext>
            </a:extLst>
          </p:cNvPr>
          <p:cNvCxnSpPr>
            <a:stCxn id="22" idx="2"/>
            <a:endCxn id="10" idx="0"/>
          </p:cNvCxnSpPr>
          <p:nvPr/>
        </p:nvCxnSpPr>
        <p:spPr>
          <a:xfrm rot="16200000" flipH="1">
            <a:off x="7474195" y="2535713"/>
            <a:ext cx="483602" cy="1761550"/>
          </a:xfrm>
          <a:prstGeom prst="bentConnector3">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34" name="Connector: Elbow 33">
            <a:extLst>
              <a:ext uri="{FF2B5EF4-FFF2-40B4-BE49-F238E27FC236}">
                <a16:creationId xmlns:a16="http://schemas.microsoft.com/office/drawing/2014/main" id="{C1A2FCEA-1D98-2B62-7822-A613E59C8AFF}"/>
              </a:ext>
            </a:extLst>
          </p:cNvPr>
          <p:cNvCxnSpPr>
            <a:stCxn id="21" idx="2"/>
            <a:endCxn id="9" idx="0"/>
          </p:cNvCxnSpPr>
          <p:nvPr/>
        </p:nvCxnSpPr>
        <p:spPr>
          <a:xfrm rot="16200000" flipH="1">
            <a:off x="5613054" y="2559731"/>
            <a:ext cx="483601" cy="1713519"/>
          </a:xfrm>
          <a:prstGeom prst="bentConnector3">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36" name="Connector: Elbow 35">
            <a:extLst>
              <a:ext uri="{FF2B5EF4-FFF2-40B4-BE49-F238E27FC236}">
                <a16:creationId xmlns:a16="http://schemas.microsoft.com/office/drawing/2014/main" id="{726F194D-16F0-3ECE-E6EF-D09FB1415B3B}"/>
              </a:ext>
            </a:extLst>
          </p:cNvPr>
          <p:cNvCxnSpPr>
            <a:stCxn id="24" idx="2"/>
            <a:endCxn id="10" idx="0"/>
          </p:cNvCxnSpPr>
          <p:nvPr/>
        </p:nvCxnSpPr>
        <p:spPr>
          <a:xfrm rot="5400000">
            <a:off x="8406560" y="3364902"/>
            <a:ext cx="483599" cy="103174"/>
          </a:xfrm>
          <a:prstGeom prst="bentConnector3">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pic>
        <p:nvPicPr>
          <p:cNvPr id="41" name="Picture 40" descr="A green and yellow logo&#10;&#10;Description automatically generated">
            <a:extLst>
              <a:ext uri="{FF2B5EF4-FFF2-40B4-BE49-F238E27FC236}">
                <a16:creationId xmlns:a16="http://schemas.microsoft.com/office/drawing/2014/main" id="{AF2F6A04-FC4D-1105-AA5D-908F6C3D56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4865" y="5454430"/>
            <a:ext cx="635006" cy="1078395"/>
          </a:xfrm>
          <a:prstGeom prst="rect">
            <a:avLst/>
          </a:prstGeom>
        </p:spPr>
      </p:pic>
      <p:pic>
        <p:nvPicPr>
          <p:cNvPr id="42" name="Picture 41" descr="A yellow and black logo&#10;&#10;Description automatically generated">
            <a:extLst>
              <a:ext uri="{FF2B5EF4-FFF2-40B4-BE49-F238E27FC236}">
                <a16:creationId xmlns:a16="http://schemas.microsoft.com/office/drawing/2014/main" id="{379E9C44-0B3C-BDBE-5CB7-23C8454553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3675" y="5563859"/>
            <a:ext cx="1842626" cy="859535"/>
          </a:xfrm>
          <a:prstGeom prst="rect">
            <a:avLst/>
          </a:prstGeom>
        </p:spPr>
      </p:pic>
      <p:cxnSp>
        <p:nvCxnSpPr>
          <p:cNvPr id="6" name="Connector: Elbow 5">
            <a:extLst>
              <a:ext uri="{FF2B5EF4-FFF2-40B4-BE49-F238E27FC236}">
                <a16:creationId xmlns:a16="http://schemas.microsoft.com/office/drawing/2014/main" id="{80DBF293-2728-5542-EC06-3E73F10290F4}"/>
              </a:ext>
            </a:extLst>
          </p:cNvPr>
          <p:cNvCxnSpPr>
            <a:stCxn id="3" idx="2"/>
            <a:endCxn id="22" idx="0"/>
          </p:cNvCxnSpPr>
          <p:nvPr/>
        </p:nvCxnSpPr>
        <p:spPr>
          <a:xfrm rot="16200000" flipH="1">
            <a:off x="6194490" y="1482135"/>
            <a:ext cx="433654" cy="847807"/>
          </a:xfrm>
          <a:prstGeom prst="bentConnector3">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ctor: Elbow 15">
            <a:extLst>
              <a:ext uri="{FF2B5EF4-FFF2-40B4-BE49-F238E27FC236}">
                <a16:creationId xmlns:a16="http://schemas.microsoft.com/office/drawing/2014/main" id="{4AA7EE98-023B-AEB9-6C87-79B7E8591F5C}"/>
              </a:ext>
            </a:extLst>
          </p:cNvPr>
          <p:cNvCxnSpPr>
            <a:stCxn id="3" idx="2"/>
            <a:endCxn id="24" idx="0"/>
          </p:cNvCxnSpPr>
          <p:nvPr/>
        </p:nvCxnSpPr>
        <p:spPr>
          <a:xfrm rot="16200000" flipH="1">
            <a:off x="7126852" y="549774"/>
            <a:ext cx="433657" cy="2712531"/>
          </a:xfrm>
          <a:prstGeom prst="bentConnector3">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B459D92A-67B6-2090-810E-DB0465D651F0}"/>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dirty="0">
                <a:solidFill>
                  <a:srgbClr val="7030A0"/>
                </a:solidFill>
                <a:latin typeface="Calibri"/>
                <a:ea typeface="Tahoma" panose="020B0604030504040204" pitchFamily="34" charset="0"/>
                <a:cs typeface="Tahoma" panose="020B0604030504040204" pitchFamily="34" charset="0"/>
              </a:rPr>
              <a:t>Connected Care &amp; Wellbeing Use Cases</a:t>
            </a:r>
            <a:endParaRPr lang="en-GB" sz="2400" dirty="0">
              <a:solidFill>
                <a:srgbClr val="4F81BD">
                  <a:lumMod val="75000"/>
                </a:srgbClr>
              </a:solidFill>
              <a:latin typeface="Calibri"/>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20116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51D0A-4BBC-4AA2-A1A0-5CA4F01625F7}"/>
              </a:ext>
            </a:extLst>
          </p:cNvPr>
          <p:cNvSpPr>
            <a:spLocks noGrp="1"/>
          </p:cNvSpPr>
          <p:nvPr>
            <p:ph type="title"/>
          </p:nvPr>
        </p:nvSpPr>
        <p:spPr>
          <a:xfrm>
            <a:off x="242570" y="304512"/>
            <a:ext cx="11557000" cy="584775"/>
          </a:xfrm>
        </p:spPr>
        <p:txBody>
          <a:bodyPr/>
          <a:lstStyle/>
          <a:p>
            <a:r>
              <a:rPr lang="en-GB"/>
              <a:t>Introductions</a:t>
            </a:r>
            <a:endParaRPr lang="en-GB" dirty="0"/>
          </a:p>
        </p:txBody>
      </p:sp>
      <p:sp>
        <p:nvSpPr>
          <p:cNvPr id="3" name="TextBox 2">
            <a:extLst>
              <a:ext uri="{FF2B5EF4-FFF2-40B4-BE49-F238E27FC236}">
                <a16:creationId xmlns:a16="http://schemas.microsoft.com/office/drawing/2014/main" id="{841AB0C0-015C-C004-98EC-4F58F8B5B46E}"/>
              </a:ext>
            </a:extLst>
          </p:cNvPr>
          <p:cNvSpPr txBox="1"/>
          <p:nvPr/>
        </p:nvSpPr>
        <p:spPr>
          <a:xfrm>
            <a:off x="317500" y="2764360"/>
            <a:ext cx="11407140" cy="37702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1000"/>
              </a:spcBef>
              <a:spcAft>
                <a:spcPts val="0"/>
              </a:spcAft>
              <a:buClr>
                <a:srgbClr val="333333"/>
              </a:buClr>
              <a:buSzPts val="1100"/>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Tony </a:t>
            </a:r>
            <a:r>
              <a:rPr kumimoji="0" lang="en-GB" sz="2000" b="0" i="0" u="none" strike="noStrike" kern="1200" cap="none" spc="0" normalizeH="0" baseline="0" noProof="0" dirty="0" err="1">
                <a:ln>
                  <a:noFill/>
                </a:ln>
                <a:solidFill>
                  <a:srgbClr val="000000">
                    <a:lumMod val="65000"/>
                    <a:lumOff val="35000"/>
                  </a:srgbClr>
                </a:solidFill>
                <a:effectLst/>
                <a:uLnTx/>
                <a:uFillTx/>
                <a:latin typeface="Nunito Sans"/>
                <a:ea typeface="Calibri"/>
                <a:cs typeface="Calibri"/>
              </a:rPr>
              <a:t>Sceales</a:t>
            </a: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 &amp; Guy Middleton</a:t>
            </a:r>
          </a:p>
        </p:txBody>
      </p:sp>
      <p:pic>
        <p:nvPicPr>
          <p:cNvPr id="2050" name="Picture 2">
            <a:extLst>
              <a:ext uri="{FF2B5EF4-FFF2-40B4-BE49-F238E27FC236}">
                <a16:creationId xmlns:a16="http://schemas.microsoft.com/office/drawing/2014/main" id="{6D99BCF7-AF2E-3D1D-9D93-121EDB7594E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338327" y="5016460"/>
            <a:ext cx="1054252" cy="10452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EE2C68-B83B-D9D7-2146-7A74BD8989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684" y="1338684"/>
            <a:ext cx="10892879" cy="1286941"/>
          </a:xfrm>
          <a:prstGeom prst="rect">
            <a:avLst/>
          </a:prstGeom>
        </p:spPr>
      </p:pic>
      <p:pic>
        <p:nvPicPr>
          <p:cNvPr id="7" name="Picture 6" descr="A logo with a circle and a circle in the middle&#10;&#10;Description automatically generated">
            <a:extLst>
              <a:ext uri="{FF2B5EF4-FFF2-40B4-BE49-F238E27FC236}">
                <a16:creationId xmlns:a16="http://schemas.microsoft.com/office/drawing/2014/main" id="{962A6C82-369E-4794-7F37-5BAA4E001A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08649" y="5016459"/>
            <a:ext cx="1129678" cy="1045293"/>
          </a:xfrm>
          <a:prstGeom prst="rect">
            <a:avLst/>
          </a:prstGeom>
        </p:spPr>
      </p:pic>
    </p:spTree>
    <p:extLst>
      <p:ext uri="{BB962C8B-B14F-4D97-AF65-F5344CB8AC3E}">
        <p14:creationId xmlns:p14="http://schemas.microsoft.com/office/powerpoint/2010/main" val="40209744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3F057-C01B-31DF-04F2-24AC787105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B22E68-C2A3-BEEB-79F0-8CB8FF2D8DA7}"/>
              </a:ext>
            </a:extLst>
          </p:cNvPr>
          <p:cNvSpPr>
            <a:spLocks noGrp="1"/>
          </p:cNvSpPr>
          <p:nvPr>
            <p:ph type="title"/>
          </p:nvPr>
        </p:nvSpPr>
        <p:spPr>
          <a:xfrm>
            <a:off x="242570" y="304512"/>
            <a:ext cx="11557000" cy="584775"/>
          </a:xfrm>
        </p:spPr>
        <p:txBody>
          <a:bodyPr/>
          <a:lstStyle/>
          <a:p>
            <a:r>
              <a:rPr lang="en-GB" dirty="0"/>
              <a:t>Session overview </a:t>
            </a:r>
          </a:p>
        </p:txBody>
      </p:sp>
      <p:grpSp>
        <p:nvGrpSpPr>
          <p:cNvPr id="9" name="Group 8">
            <a:extLst>
              <a:ext uri="{FF2B5EF4-FFF2-40B4-BE49-F238E27FC236}">
                <a16:creationId xmlns:a16="http://schemas.microsoft.com/office/drawing/2014/main" id="{D3439C0E-76F3-3279-8446-4154E970E3D1}"/>
              </a:ext>
            </a:extLst>
          </p:cNvPr>
          <p:cNvGrpSpPr/>
          <p:nvPr/>
        </p:nvGrpSpPr>
        <p:grpSpPr>
          <a:xfrm>
            <a:off x="771607" y="3059724"/>
            <a:ext cx="7494547" cy="2255177"/>
            <a:chOff x="1650837" y="3191609"/>
            <a:chExt cx="7494547" cy="2255177"/>
          </a:xfrm>
        </p:grpSpPr>
        <p:grpSp>
          <p:nvGrpSpPr>
            <p:cNvPr id="8" name="Group 7">
              <a:extLst>
                <a:ext uri="{FF2B5EF4-FFF2-40B4-BE49-F238E27FC236}">
                  <a16:creationId xmlns:a16="http://schemas.microsoft.com/office/drawing/2014/main" id="{55CD78CF-1490-B060-FC26-80B39FE5F1F4}"/>
                </a:ext>
              </a:extLst>
            </p:cNvPr>
            <p:cNvGrpSpPr/>
            <p:nvPr/>
          </p:nvGrpSpPr>
          <p:grpSpPr>
            <a:xfrm>
              <a:off x="2453605" y="3191609"/>
              <a:ext cx="6691779" cy="2255177"/>
              <a:chOff x="2400851" y="3220950"/>
              <a:chExt cx="6691779" cy="2255177"/>
            </a:xfrm>
          </p:grpSpPr>
          <p:sp>
            <p:nvSpPr>
              <p:cNvPr id="12" name="Rectangle 11">
                <a:extLst>
                  <a:ext uri="{FF2B5EF4-FFF2-40B4-BE49-F238E27FC236}">
                    <a16:creationId xmlns:a16="http://schemas.microsoft.com/office/drawing/2014/main" id="{1F69364E-42E5-B52F-6927-B0ECEA36DD3A}"/>
                  </a:ext>
                </a:extLst>
              </p:cNvPr>
              <p:cNvSpPr/>
              <p:nvPr/>
            </p:nvSpPr>
            <p:spPr>
              <a:xfrm>
                <a:off x="2619910" y="4736387"/>
                <a:ext cx="4294598" cy="739740"/>
              </a:xfrm>
              <a:prstGeom prst="rect">
                <a:avLst/>
              </a:prstGeom>
              <a:solidFill>
                <a:schemeClr val="accent2">
                  <a:lumMod val="40000"/>
                  <a:lumOff val="60000"/>
                  <a:alpha val="66000"/>
                </a:schemeClr>
              </a:solidFill>
              <a:scene3d>
                <a:camera prst="obliqueTopRight"/>
                <a:lightRig rig="contrasting" dir="t">
                  <a:rot lat="0" lon="0" rev="7800000"/>
                </a:lightRig>
              </a:scene3d>
              <a:sp3d extrusionH="5054600" contourW="12700">
                <a:extrusionClr>
                  <a:schemeClr val="accent2">
                    <a:lumMod val="40000"/>
                    <a:lumOff val="60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Nunito Sans"/>
                    <a:ea typeface="+mn-ea"/>
                    <a:cs typeface="+mn-cs"/>
                  </a:rPr>
                  <a:t>WHAT? WHERE? WHAT FOR?</a:t>
                </a:r>
                <a:endParaRPr kumimoji="0" lang="en-GB" sz="1800" b="1" i="0" u="none" strike="noStrike" kern="1200" cap="none" spc="0" normalizeH="0" baseline="0" noProof="0" dirty="0">
                  <a:ln>
                    <a:noFill/>
                  </a:ln>
                  <a:solidFill>
                    <a:srgbClr val="000000"/>
                  </a:solidFill>
                  <a:effectLst/>
                  <a:uLnTx/>
                  <a:uFillTx/>
                  <a:latin typeface="Nunito Sans"/>
                  <a:ea typeface="+mn-ea"/>
                  <a:cs typeface="+mn-cs"/>
                </a:endParaRPr>
              </a:p>
            </p:txBody>
          </p:sp>
          <p:grpSp>
            <p:nvGrpSpPr>
              <p:cNvPr id="6" name="Group 5">
                <a:extLst>
                  <a:ext uri="{FF2B5EF4-FFF2-40B4-BE49-F238E27FC236}">
                    <a16:creationId xmlns:a16="http://schemas.microsoft.com/office/drawing/2014/main" id="{E575BE6E-827B-60DA-CC99-9A57AF40EBA3}"/>
                  </a:ext>
                </a:extLst>
              </p:cNvPr>
              <p:cNvGrpSpPr/>
              <p:nvPr/>
            </p:nvGrpSpPr>
            <p:grpSpPr>
              <a:xfrm>
                <a:off x="2400851" y="3220950"/>
                <a:ext cx="6691779" cy="2024047"/>
                <a:chOff x="2400851" y="3220950"/>
                <a:chExt cx="6691779" cy="2024047"/>
              </a:xfrm>
            </p:grpSpPr>
            <p:pic>
              <p:nvPicPr>
                <p:cNvPr id="32" name="Picture 31">
                  <a:extLst>
                    <a:ext uri="{FF2B5EF4-FFF2-40B4-BE49-F238E27FC236}">
                      <a16:creationId xmlns:a16="http://schemas.microsoft.com/office/drawing/2014/main" id="{D0ACAB52-30CF-02CA-7C5F-FE005A7ACD40}"/>
                    </a:ext>
                  </a:extLst>
                </p:cNvPr>
                <p:cNvPicPr>
                  <a:picLocks noChangeAspect="1"/>
                </p:cNvPicPr>
                <p:nvPr/>
              </p:nvPicPr>
              <p:blipFill>
                <a:blip r:embed="rId3"/>
                <a:stretch>
                  <a:fillRect/>
                </a:stretch>
              </p:blipFill>
              <p:spPr>
                <a:xfrm>
                  <a:off x="2400851" y="3220950"/>
                  <a:ext cx="5715733" cy="2024047"/>
                </a:xfrm>
                <a:prstGeom prst="rect">
                  <a:avLst/>
                </a:prstGeom>
                <a:scene3d>
                  <a:camera prst="orthographicFront">
                    <a:rot lat="19260000" lon="3480000" rev="18900000"/>
                  </a:camera>
                  <a:lightRig rig="threePt" dir="t"/>
                </a:scene3d>
              </p:spPr>
            </p:pic>
            <p:sp>
              <p:nvSpPr>
                <p:cNvPr id="34" name="Arrow: Right 33">
                  <a:extLst>
                    <a:ext uri="{FF2B5EF4-FFF2-40B4-BE49-F238E27FC236}">
                      <a16:creationId xmlns:a16="http://schemas.microsoft.com/office/drawing/2014/main" id="{553F6974-578F-B3A9-A31B-CD863AAE855E}"/>
                    </a:ext>
                  </a:extLst>
                </p:cNvPr>
                <p:cNvSpPr/>
                <p:nvPr/>
              </p:nvSpPr>
              <p:spPr>
                <a:xfrm>
                  <a:off x="7417942" y="4325421"/>
                  <a:ext cx="1674688" cy="780836"/>
                </a:xfrm>
                <a:prstGeom prst="rightArrow">
                  <a:avLst/>
                </a:prstGeom>
                <a:solidFill>
                  <a:schemeClr val="accent2">
                    <a:lumMod val="40000"/>
                    <a:lumOff val="60000"/>
                  </a:schemeClr>
                </a:solidFill>
                <a:scene3d>
                  <a:camera prst="obliqueTopRight"/>
                  <a:lightRig rig="contrasting" dir="t">
                    <a:rot lat="0" lon="0" rev="7800000"/>
                  </a:lightRig>
                </a:scene3d>
                <a:sp3d extrusionH="1270000" contourW="12700">
                  <a:extrusionClr>
                    <a:schemeClr val="accent2">
                      <a:lumMod val="40000"/>
                      <a:lumOff val="60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Nunito Sans"/>
                    <a:ea typeface="+mn-ea"/>
                    <a:cs typeface="+mn-cs"/>
                  </a:endParaRPr>
                </a:p>
              </p:txBody>
            </p:sp>
          </p:grpSp>
        </p:grpSp>
        <p:grpSp>
          <p:nvGrpSpPr>
            <p:cNvPr id="37" name="Group 36">
              <a:extLst>
                <a:ext uri="{FF2B5EF4-FFF2-40B4-BE49-F238E27FC236}">
                  <a16:creationId xmlns:a16="http://schemas.microsoft.com/office/drawing/2014/main" id="{7377BE53-AEDA-C9DD-1B77-63BD714FCDA4}"/>
                </a:ext>
              </a:extLst>
            </p:cNvPr>
            <p:cNvGrpSpPr/>
            <p:nvPr/>
          </p:nvGrpSpPr>
          <p:grpSpPr>
            <a:xfrm>
              <a:off x="1650837" y="4792934"/>
              <a:ext cx="493159" cy="462337"/>
              <a:chOff x="7623425" y="2034283"/>
              <a:chExt cx="493159" cy="462337"/>
            </a:xfrm>
          </p:grpSpPr>
          <p:sp>
            <p:nvSpPr>
              <p:cNvPr id="35" name="Oval 34">
                <a:extLst>
                  <a:ext uri="{FF2B5EF4-FFF2-40B4-BE49-F238E27FC236}">
                    <a16:creationId xmlns:a16="http://schemas.microsoft.com/office/drawing/2014/main" id="{87D906B1-A006-F010-8456-933342CAC16B}"/>
                  </a:ext>
                </a:extLst>
              </p:cNvPr>
              <p:cNvSpPr/>
              <p:nvPr/>
            </p:nvSpPr>
            <p:spPr>
              <a:xfrm>
                <a:off x="7623425" y="2034283"/>
                <a:ext cx="493159" cy="46233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unito Sans"/>
                  <a:ea typeface="+mn-ea"/>
                  <a:cs typeface="+mn-cs"/>
                </a:endParaRPr>
              </a:p>
            </p:txBody>
          </p:sp>
          <p:sp>
            <p:nvSpPr>
              <p:cNvPr id="36" name="TextBox 35">
                <a:extLst>
                  <a:ext uri="{FF2B5EF4-FFF2-40B4-BE49-F238E27FC236}">
                    <a16:creationId xmlns:a16="http://schemas.microsoft.com/office/drawing/2014/main" id="{6EC06DC4-E81C-EB40-E5A3-FBE2794EEA08}"/>
                  </a:ext>
                </a:extLst>
              </p:cNvPr>
              <p:cNvSpPr txBox="1"/>
              <p:nvPr/>
            </p:nvSpPr>
            <p:spPr>
              <a:xfrm>
                <a:off x="7705618" y="2091059"/>
                <a:ext cx="1952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Nunito Sans"/>
                    <a:ea typeface="+mn-ea"/>
                    <a:cs typeface="+mn-cs"/>
                  </a:rPr>
                  <a:t>1</a:t>
                </a:r>
              </a:p>
            </p:txBody>
          </p:sp>
        </p:grpSp>
      </p:grpSp>
      <p:grpSp>
        <p:nvGrpSpPr>
          <p:cNvPr id="4" name="Group 3">
            <a:extLst>
              <a:ext uri="{FF2B5EF4-FFF2-40B4-BE49-F238E27FC236}">
                <a16:creationId xmlns:a16="http://schemas.microsoft.com/office/drawing/2014/main" id="{A93F11B8-EB6C-7943-FDB7-78CBE930D997}"/>
              </a:ext>
            </a:extLst>
          </p:cNvPr>
          <p:cNvGrpSpPr/>
          <p:nvPr/>
        </p:nvGrpSpPr>
        <p:grpSpPr>
          <a:xfrm>
            <a:off x="5013361" y="2067338"/>
            <a:ext cx="5584860" cy="1080031"/>
            <a:chOff x="1241461" y="2292462"/>
            <a:chExt cx="5584860" cy="1080031"/>
          </a:xfrm>
        </p:grpSpPr>
        <p:sp>
          <p:nvSpPr>
            <p:cNvPr id="33" name="Rectangle 32">
              <a:extLst>
                <a:ext uri="{FF2B5EF4-FFF2-40B4-BE49-F238E27FC236}">
                  <a16:creationId xmlns:a16="http://schemas.microsoft.com/office/drawing/2014/main" id="{85A29274-E1AA-AD69-2952-62C415332B4B}"/>
                </a:ext>
              </a:extLst>
            </p:cNvPr>
            <p:cNvSpPr/>
            <p:nvPr/>
          </p:nvSpPr>
          <p:spPr>
            <a:xfrm>
              <a:off x="1241461" y="2632753"/>
              <a:ext cx="4294598" cy="739740"/>
            </a:xfrm>
            <a:prstGeom prst="rect">
              <a:avLst/>
            </a:prstGeom>
            <a:solidFill>
              <a:schemeClr val="accent4">
                <a:lumMod val="20000"/>
                <a:lumOff val="80000"/>
              </a:schemeClr>
            </a:solidFill>
            <a:scene3d>
              <a:camera prst="obliqueTopRight"/>
              <a:lightRig rig="contrasting" dir="t">
                <a:rot lat="0" lon="0" rev="7800000"/>
              </a:lightRig>
            </a:scene3d>
            <a:sp3d extrusionH="2654300" contourW="12700">
              <a:extrusionClr>
                <a:schemeClr val="accent4">
                  <a:lumMod val="20000"/>
                  <a:lumOff val="80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Nunito Sans"/>
                  <a:ea typeface="+mn-ea"/>
                  <a:cs typeface="+mn-cs"/>
                </a:rPr>
                <a:t>THINGS WE’VE LEARNED</a:t>
              </a:r>
              <a:endParaRPr kumimoji="0" lang="en-GB" sz="1800" b="1" i="0" u="none" strike="noStrike" kern="1200" cap="none" spc="0" normalizeH="0" baseline="0" noProof="0" dirty="0">
                <a:ln>
                  <a:noFill/>
                </a:ln>
                <a:solidFill>
                  <a:srgbClr val="000000"/>
                </a:solidFill>
                <a:effectLst/>
                <a:uLnTx/>
                <a:uFillTx/>
                <a:latin typeface="Nunito Sans"/>
                <a:ea typeface="+mn-ea"/>
                <a:cs typeface="+mn-cs"/>
              </a:endParaRPr>
            </a:p>
          </p:txBody>
        </p:sp>
        <p:grpSp>
          <p:nvGrpSpPr>
            <p:cNvPr id="38" name="Group 37">
              <a:extLst>
                <a:ext uri="{FF2B5EF4-FFF2-40B4-BE49-F238E27FC236}">
                  <a16:creationId xmlns:a16="http://schemas.microsoft.com/office/drawing/2014/main" id="{7DF4DCF3-C2F7-8855-8525-38B5266A60DE}"/>
                </a:ext>
              </a:extLst>
            </p:cNvPr>
            <p:cNvGrpSpPr/>
            <p:nvPr/>
          </p:nvGrpSpPr>
          <p:grpSpPr>
            <a:xfrm>
              <a:off x="6333162" y="2292462"/>
              <a:ext cx="493159" cy="462337"/>
              <a:chOff x="7623425" y="2034283"/>
              <a:chExt cx="493159" cy="462337"/>
            </a:xfrm>
          </p:grpSpPr>
          <p:sp>
            <p:nvSpPr>
              <p:cNvPr id="39" name="Oval 38">
                <a:extLst>
                  <a:ext uri="{FF2B5EF4-FFF2-40B4-BE49-F238E27FC236}">
                    <a16:creationId xmlns:a16="http://schemas.microsoft.com/office/drawing/2014/main" id="{AEF5D44D-75A0-840A-916E-0FC7AB565E8A}"/>
                  </a:ext>
                </a:extLst>
              </p:cNvPr>
              <p:cNvSpPr/>
              <p:nvPr/>
            </p:nvSpPr>
            <p:spPr>
              <a:xfrm>
                <a:off x="7623425" y="2034283"/>
                <a:ext cx="493159" cy="46233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unito Sans"/>
                  <a:ea typeface="+mn-ea"/>
                  <a:cs typeface="+mn-cs"/>
                </a:endParaRPr>
              </a:p>
            </p:txBody>
          </p:sp>
          <p:sp>
            <p:nvSpPr>
              <p:cNvPr id="40" name="TextBox 39">
                <a:extLst>
                  <a:ext uri="{FF2B5EF4-FFF2-40B4-BE49-F238E27FC236}">
                    <a16:creationId xmlns:a16="http://schemas.microsoft.com/office/drawing/2014/main" id="{F2DF1FE2-17A3-9992-BBC1-62B602FE655C}"/>
                  </a:ext>
                </a:extLst>
              </p:cNvPr>
              <p:cNvSpPr txBox="1"/>
              <p:nvPr/>
            </p:nvSpPr>
            <p:spPr>
              <a:xfrm>
                <a:off x="7705618" y="2091059"/>
                <a:ext cx="1952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Nunito Sans"/>
                    <a:ea typeface="+mn-ea"/>
                    <a:cs typeface="+mn-cs"/>
                  </a:rPr>
                  <a:t>2</a:t>
                </a:r>
              </a:p>
            </p:txBody>
          </p:sp>
        </p:grpSp>
      </p:grpSp>
    </p:spTree>
    <p:extLst>
      <p:ext uri="{BB962C8B-B14F-4D97-AF65-F5344CB8AC3E}">
        <p14:creationId xmlns:p14="http://schemas.microsoft.com/office/powerpoint/2010/main" val="92860273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35B22-1F2B-623A-F978-F019FB3BA6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38C82F-75C8-4747-A6B1-40C6553B787D}"/>
              </a:ext>
            </a:extLst>
          </p:cNvPr>
          <p:cNvSpPr>
            <a:spLocks noGrp="1"/>
          </p:cNvSpPr>
          <p:nvPr>
            <p:ph type="title"/>
          </p:nvPr>
        </p:nvSpPr>
        <p:spPr>
          <a:xfrm>
            <a:off x="242570" y="304512"/>
            <a:ext cx="11557000" cy="584775"/>
          </a:xfrm>
        </p:spPr>
        <p:txBody>
          <a:bodyPr/>
          <a:lstStyle/>
          <a:p>
            <a:r>
              <a:rPr lang="en-GB" dirty="0"/>
              <a:t>What we have done…</a:t>
            </a:r>
          </a:p>
        </p:txBody>
      </p:sp>
      <p:grpSp>
        <p:nvGrpSpPr>
          <p:cNvPr id="9" name="Group 8">
            <a:extLst>
              <a:ext uri="{FF2B5EF4-FFF2-40B4-BE49-F238E27FC236}">
                <a16:creationId xmlns:a16="http://schemas.microsoft.com/office/drawing/2014/main" id="{845C662B-736D-BE6A-835D-BE5FBEA89E29}"/>
              </a:ext>
            </a:extLst>
          </p:cNvPr>
          <p:cNvGrpSpPr/>
          <p:nvPr/>
        </p:nvGrpSpPr>
        <p:grpSpPr>
          <a:xfrm>
            <a:off x="2273796" y="2301411"/>
            <a:ext cx="7494547" cy="2255177"/>
            <a:chOff x="1650837" y="3191609"/>
            <a:chExt cx="7494547" cy="2255177"/>
          </a:xfrm>
        </p:grpSpPr>
        <p:grpSp>
          <p:nvGrpSpPr>
            <p:cNvPr id="8" name="Group 7">
              <a:extLst>
                <a:ext uri="{FF2B5EF4-FFF2-40B4-BE49-F238E27FC236}">
                  <a16:creationId xmlns:a16="http://schemas.microsoft.com/office/drawing/2014/main" id="{407BAD1A-CBC5-3107-D0F5-6EAB7A4DA51A}"/>
                </a:ext>
              </a:extLst>
            </p:cNvPr>
            <p:cNvGrpSpPr/>
            <p:nvPr/>
          </p:nvGrpSpPr>
          <p:grpSpPr>
            <a:xfrm>
              <a:off x="2453605" y="3191609"/>
              <a:ext cx="6691779" cy="2255177"/>
              <a:chOff x="2400851" y="3220950"/>
              <a:chExt cx="6691779" cy="2255177"/>
            </a:xfrm>
          </p:grpSpPr>
          <p:sp>
            <p:nvSpPr>
              <p:cNvPr id="12" name="Rectangle 11">
                <a:extLst>
                  <a:ext uri="{FF2B5EF4-FFF2-40B4-BE49-F238E27FC236}">
                    <a16:creationId xmlns:a16="http://schemas.microsoft.com/office/drawing/2014/main" id="{C544D89B-15E1-1195-3B04-C38DF2E1D26B}"/>
                  </a:ext>
                </a:extLst>
              </p:cNvPr>
              <p:cNvSpPr/>
              <p:nvPr/>
            </p:nvSpPr>
            <p:spPr>
              <a:xfrm>
                <a:off x="2619910" y="4736387"/>
                <a:ext cx="4294598" cy="739740"/>
              </a:xfrm>
              <a:prstGeom prst="rect">
                <a:avLst/>
              </a:prstGeom>
              <a:solidFill>
                <a:schemeClr val="accent2">
                  <a:lumMod val="40000"/>
                  <a:lumOff val="60000"/>
                  <a:alpha val="66000"/>
                </a:schemeClr>
              </a:solidFill>
              <a:scene3d>
                <a:camera prst="obliqueTopRight"/>
                <a:lightRig rig="contrasting" dir="t">
                  <a:rot lat="0" lon="0" rev="7800000"/>
                </a:lightRig>
              </a:scene3d>
              <a:sp3d extrusionH="5054600" contourW="12700">
                <a:extrusionClr>
                  <a:schemeClr val="accent2">
                    <a:lumMod val="40000"/>
                    <a:lumOff val="60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Nunito Sans"/>
                    <a:ea typeface="+mn-ea"/>
                    <a:cs typeface="+mn-cs"/>
                  </a:rPr>
                  <a:t>WHAT? WHERE? WHAT FOR?</a:t>
                </a:r>
                <a:endParaRPr kumimoji="0" lang="en-GB" sz="1800" b="1" i="0" u="none" strike="noStrike" kern="1200" cap="none" spc="0" normalizeH="0" baseline="0" noProof="0" dirty="0">
                  <a:ln>
                    <a:noFill/>
                  </a:ln>
                  <a:solidFill>
                    <a:srgbClr val="000000"/>
                  </a:solidFill>
                  <a:effectLst/>
                  <a:uLnTx/>
                  <a:uFillTx/>
                  <a:latin typeface="Nunito Sans"/>
                  <a:ea typeface="+mn-ea"/>
                  <a:cs typeface="+mn-cs"/>
                </a:endParaRPr>
              </a:p>
            </p:txBody>
          </p:sp>
          <p:grpSp>
            <p:nvGrpSpPr>
              <p:cNvPr id="6" name="Group 5">
                <a:extLst>
                  <a:ext uri="{FF2B5EF4-FFF2-40B4-BE49-F238E27FC236}">
                    <a16:creationId xmlns:a16="http://schemas.microsoft.com/office/drawing/2014/main" id="{114D65F8-4294-D0B5-295D-EF595E91BB6B}"/>
                  </a:ext>
                </a:extLst>
              </p:cNvPr>
              <p:cNvGrpSpPr/>
              <p:nvPr/>
            </p:nvGrpSpPr>
            <p:grpSpPr>
              <a:xfrm>
                <a:off x="2400851" y="3220950"/>
                <a:ext cx="6691779" cy="2024047"/>
                <a:chOff x="2400851" y="3220950"/>
                <a:chExt cx="6691779" cy="2024047"/>
              </a:xfrm>
            </p:grpSpPr>
            <p:pic>
              <p:nvPicPr>
                <p:cNvPr id="32" name="Picture 31">
                  <a:extLst>
                    <a:ext uri="{FF2B5EF4-FFF2-40B4-BE49-F238E27FC236}">
                      <a16:creationId xmlns:a16="http://schemas.microsoft.com/office/drawing/2014/main" id="{A1699FC3-91A6-A9E2-D8D8-D11FACECE3F5}"/>
                    </a:ext>
                  </a:extLst>
                </p:cNvPr>
                <p:cNvPicPr>
                  <a:picLocks noChangeAspect="1"/>
                </p:cNvPicPr>
                <p:nvPr/>
              </p:nvPicPr>
              <p:blipFill>
                <a:blip r:embed="rId3"/>
                <a:stretch>
                  <a:fillRect/>
                </a:stretch>
              </p:blipFill>
              <p:spPr>
                <a:xfrm>
                  <a:off x="2400851" y="3220950"/>
                  <a:ext cx="5715733" cy="2024047"/>
                </a:xfrm>
                <a:prstGeom prst="rect">
                  <a:avLst/>
                </a:prstGeom>
                <a:scene3d>
                  <a:camera prst="orthographicFront">
                    <a:rot lat="19260000" lon="3480000" rev="18900000"/>
                  </a:camera>
                  <a:lightRig rig="threePt" dir="t"/>
                </a:scene3d>
              </p:spPr>
            </p:pic>
            <p:sp>
              <p:nvSpPr>
                <p:cNvPr id="34" name="Arrow: Right 33">
                  <a:extLst>
                    <a:ext uri="{FF2B5EF4-FFF2-40B4-BE49-F238E27FC236}">
                      <a16:creationId xmlns:a16="http://schemas.microsoft.com/office/drawing/2014/main" id="{ACFADABD-D49E-8B87-347B-B312C82752AA}"/>
                    </a:ext>
                  </a:extLst>
                </p:cNvPr>
                <p:cNvSpPr/>
                <p:nvPr/>
              </p:nvSpPr>
              <p:spPr>
                <a:xfrm>
                  <a:off x="7417942" y="4325421"/>
                  <a:ext cx="1674688" cy="780836"/>
                </a:xfrm>
                <a:prstGeom prst="rightArrow">
                  <a:avLst/>
                </a:prstGeom>
                <a:solidFill>
                  <a:schemeClr val="accent2">
                    <a:lumMod val="40000"/>
                    <a:lumOff val="60000"/>
                  </a:schemeClr>
                </a:solidFill>
                <a:scene3d>
                  <a:camera prst="obliqueTopRight"/>
                  <a:lightRig rig="contrasting" dir="t">
                    <a:rot lat="0" lon="0" rev="7800000"/>
                  </a:lightRig>
                </a:scene3d>
                <a:sp3d extrusionH="1270000" contourW="12700">
                  <a:extrusionClr>
                    <a:schemeClr val="accent2">
                      <a:lumMod val="40000"/>
                      <a:lumOff val="60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Nunito Sans"/>
                    <a:ea typeface="+mn-ea"/>
                    <a:cs typeface="+mn-cs"/>
                  </a:endParaRPr>
                </a:p>
              </p:txBody>
            </p:sp>
          </p:grpSp>
        </p:grpSp>
        <p:grpSp>
          <p:nvGrpSpPr>
            <p:cNvPr id="37" name="Group 36">
              <a:extLst>
                <a:ext uri="{FF2B5EF4-FFF2-40B4-BE49-F238E27FC236}">
                  <a16:creationId xmlns:a16="http://schemas.microsoft.com/office/drawing/2014/main" id="{319E1478-4F93-F96F-4682-5B0D37F7BE7C}"/>
                </a:ext>
              </a:extLst>
            </p:cNvPr>
            <p:cNvGrpSpPr/>
            <p:nvPr/>
          </p:nvGrpSpPr>
          <p:grpSpPr>
            <a:xfrm>
              <a:off x="1650837" y="4792934"/>
              <a:ext cx="493159" cy="462337"/>
              <a:chOff x="7623425" y="2034283"/>
              <a:chExt cx="493159" cy="462337"/>
            </a:xfrm>
          </p:grpSpPr>
          <p:sp>
            <p:nvSpPr>
              <p:cNvPr id="35" name="Oval 34">
                <a:extLst>
                  <a:ext uri="{FF2B5EF4-FFF2-40B4-BE49-F238E27FC236}">
                    <a16:creationId xmlns:a16="http://schemas.microsoft.com/office/drawing/2014/main" id="{B02EE29A-9874-8F09-2B47-7F89A536EA3E}"/>
                  </a:ext>
                </a:extLst>
              </p:cNvPr>
              <p:cNvSpPr/>
              <p:nvPr/>
            </p:nvSpPr>
            <p:spPr>
              <a:xfrm>
                <a:off x="7623425" y="2034283"/>
                <a:ext cx="493159" cy="46233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unito Sans"/>
                  <a:ea typeface="+mn-ea"/>
                  <a:cs typeface="+mn-cs"/>
                </a:endParaRPr>
              </a:p>
            </p:txBody>
          </p:sp>
          <p:sp>
            <p:nvSpPr>
              <p:cNvPr id="36" name="TextBox 35">
                <a:extLst>
                  <a:ext uri="{FF2B5EF4-FFF2-40B4-BE49-F238E27FC236}">
                    <a16:creationId xmlns:a16="http://schemas.microsoft.com/office/drawing/2014/main" id="{DF7CF36A-35EB-3749-8CA6-F8AC78513F9F}"/>
                  </a:ext>
                </a:extLst>
              </p:cNvPr>
              <p:cNvSpPr txBox="1"/>
              <p:nvPr/>
            </p:nvSpPr>
            <p:spPr>
              <a:xfrm>
                <a:off x="7705618" y="2091059"/>
                <a:ext cx="1952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Nunito Sans"/>
                    <a:ea typeface="+mn-ea"/>
                    <a:cs typeface="+mn-cs"/>
                  </a:rPr>
                  <a:t>1</a:t>
                </a:r>
              </a:p>
            </p:txBody>
          </p:sp>
        </p:grpSp>
      </p:grpSp>
    </p:spTree>
    <p:extLst>
      <p:ext uri="{BB962C8B-B14F-4D97-AF65-F5344CB8AC3E}">
        <p14:creationId xmlns:p14="http://schemas.microsoft.com/office/powerpoint/2010/main" val="121530843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CDE27-7D85-8E74-6DBA-F1893B7E1E86}"/>
              </a:ext>
            </a:extLst>
          </p:cNvPr>
          <p:cNvSpPr>
            <a:spLocks noGrp="1"/>
          </p:cNvSpPr>
          <p:nvPr>
            <p:ph type="title"/>
          </p:nvPr>
        </p:nvSpPr>
        <p:spPr/>
        <p:txBody>
          <a:bodyPr/>
          <a:lstStyle/>
          <a:p>
            <a:r>
              <a:rPr lang="en-US" dirty="0"/>
              <a:t>Borderlands 5GIR - Scale </a:t>
            </a:r>
          </a:p>
        </p:txBody>
      </p:sp>
      <p:pic>
        <p:nvPicPr>
          <p:cNvPr id="4" name="Picture 3" descr="A map of a large area with red dots&#10;&#10;Description automatically generated">
            <a:extLst>
              <a:ext uri="{FF2B5EF4-FFF2-40B4-BE49-F238E27FC236}">
                <a16:creationId xmlns:a16="http://schemas.microsoft.com/office/drawing/2014/main" id="{77E7A3A9-44BC-C36D-C5CC-EF2F7D37B49E}"/>
              </a:ext>
            </a:extLst>
          </p:cNvPr>
          <p:cNvPicPr>
            <a:picLocks noChangeAspect="1"/>
          </p:cNvPicPr>
          <p:nvPr/>
        </p:nvPicPr>
        <p:blipFill>
          <a:blip r:embed="rId3"/>
          <a:stretch>
            <a:fillRect/>
          </a:stretch>
        </p:blipFill>
        <p:spPr>
          <a:xfrm>
            <a:off x="5024559" y="1110396"/>
            <a:ext cx="6626958" cy="4392979"/>
          </a:xfrm>
          <a:prstGeom prst="rect">
            <a:avLst/>
          </a:prstGeom>
        </p:spPr>
      </p:pic>
      <p:sp>
        <p:nvSpPr>
          <p:cNvPr id="6" name="Oval 5">
            <a:extLst>
              <a:ext uri="{FF2B5EF4-FFF2-40B4-BE49-F238E27FC236}">
                <a16:creationId xmlns:a16="http://schemas.microsoft.com/office/drawing/2014/main" id="{96E6E558-1C7C-2ACF-382A-802A73FE2C4C}"/>
              </a:ext>
            </a:extLst>
          </p:cNvPr>
          <p:cNvSpPr/>
          <p:nvPr/>
        </p:nvSpPr>
        <p:spPr>
          <a:xfrm>
            <a:off x="7882038" y="3304968"/>
            <a:ext cx="1237105" cy="89703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Nunito Sans"/>
                <a:ea typeface="+mn-ea"/>
                <a:cs typeface="+mn-cs"/>
              </a:rPr>
              <a:t>M25</a:t>
            </a:r>
          </a:p>
        </p:txBody>
      </p:sp>
      <p:sp>
        <p:nvSpPr>
          <p:cNvPr id="7" name="TextBox 6">
            <a:extLst>
              <a:ext uri="{FF2B5EF4-FFF2-40B4-BE49-F238E27FC236}">
                <a16:creationId xmlns:a16="http://schemas.microsoft.com/office/drawing/2014/main" id="{B24F608E-E227-2AC5-2960-CE6F31D0F073}"/>
              </a:ext>
            </a:extLst>
          </p:cNvPr>
          <p:cNvSpPr txBox="1"/>
          <p:nvPr/>
        </p:nvSpPr>
        <p:spPr>
          <a:xfrm>
            <a:off x="236626" y="861019"/>
            <a:ext cx="478766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Nunito Sans"/>
                <a:ea typeface="+mn-ea"/>
                <a:cs typeface="+mn-cs"/>
              </a:rPr>
              <a:t>10% UK landmass, 350 km to drive between venues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Nunito Sans"/>
                <a:ea typeface="+mn-ea"/>
                <a:cs typeface="+mn-cs"/>
              </a:rPr>
              <a:t>4 counties, 2 countries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Nunito Sans"/>
                <a:ea typeface="+mn-ea"/>
                <a:cs typeface="+mn-cs"/>
              </a:rPr>
              <a:t>c.1 million population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Nunito Sans"/>
                <a:ea typeface="+mn-ea"/>
                <a:cs typeface="+mn-cs"/>
              </a:rPr>
              <a:t>63 million visitors in 2019</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Nunito Sans"/>
                <a:ea typeface="+mn-ea"/>
                <a:cs typeface="+mn-cs"/>
              </a:rPr>
              <a:t>2 World Heritage Sites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Nunito Sans"/>
                <a:ea typeface="+mn-ea"/>
                <a:cs typeface="+mn-cs"/>
              </a:rPr>
              <a:t>Challenging terrain and weather</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Nunito Sans"/>
                <a:ea typeface="+mn-ea"/>
                <a:cs typeface="+mn-cs"/>
              </a:rPr>
              <a:t>Borderlands contributes £23bn to the UK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Nunito Sans"/>
                <a:ea typeface="+mn-ea"/>
                <a:cs typeface="+mn-cs"/>
              </a:rPr>
              <a:t>45,000 businesses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Nunito Sans"/>
                <a:ea typeface="+mn-ea"/>
                <a:cs typeface="+mn-cs"/>
              </a:rPr>
              <a:t>Within 2 hours drive of 14m people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Nunito Sans"/>
                <a:ea typeface="+mn-ea"/>
                <a:cs typeface="+mn-cs"/>
              </a:rPr>
              <a:t>5 Venues – </a:t>
            </a:r>
            <a:endParaRPr kumimoji="0" lang="en-US" sz="1800" b="0" i="0" u="none" strike="noStrike" kern="1200" cap="none" spc="0" normalizeH="0" baseline="0" noProof="0" dirty="0">
              <a:ln>
                <a:noFill/>
              </a:ln>
              <a:solidFill>
                <a:srgbClr val="000000"/>
              </a:solidFill>
              <a:effectLst/>
              <a:uLnTx/>
              <a:uFillTx/>
              <a:latin typeface="Nunito Sans"/>
              <a:ea typeface="+mn-ea"/>
              <a:cs typeface="Arial"/>
            </a:endParaRP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US" sz="1800" b="0" i="0" u="none" strike="noStrike" kern="1200" cap="none" spc="0" normalizeH="0" baseline="0" noProof="0" dirty="0">
                <a:ln>
                  <a:noFill/>
                </a:ln>
                <a:solidFill>
                  <a:srgbClr val="000000"/>
                </a:solidFill>
                <a:effectLst/>
                <a:uLnTx/>
                <a:uFillTx/>
                <a:latin typeface="Nunito Sans"/>
                <a:ea typeface="+mn-ea"/>
                <a:cs typeface="Arial"/>
              </a:rPr>
              <a:t>Destination Tweed</a:t>
            </a:r>
          </a:p>
          <a:p>
            <a:pPr marL="742950" marR="0" lvl="1" indent="-285750" algn="l" defTabSz="914400" rtl="0" eaLnBrk="1" fontAlgn="auto" latinLnBrk="0" hangingPunct="1">
              <a:lnSpc>
                <a:spcPct val="100000"/>
              </a:lnSpc>
              <a:spcBef>
                <a:spcPts val="0"/>
              </a:spcBef>
              <a:spcAft>
                <a:spcPts val="0"/>
              </a:spcAft>
              <a:buClrTx/>
              <a:buSzTx/>
              <a:buFont typeface="Courier New,monospace"/>
              <a:buChar char="o"/>
              <a:tabLst/>
              <a:defRPr/>
            </a:pPr>
            <a:r>
              <a:rPr kumimoji="0" lang="en-US" sz="1800" b="0" i="0" u="none" strike="noStrike" kern="1200" cap="none" spc="0" normalizeH="0" baseline="0" noProof="0" dirty="0" err="1">
                <a:ln>
                  <a:noFill/>
                </a:ln>
                <a:solidFill>
                  <a:srgbClr val="000000"/>
                </a:solidFill>
                <a:effectLst/>
                <a:uLnTx/>
                <a:uFillTx/>
                <a:latin typeface="Nunito Sans"/>
                <a:ea typeface="+mn-ea"/>
                <a:cs typeface="Arial"/>
              </a:rPr>
              <a:t>Kielder</a:t>
            </a:r>
            <a:r>
              <a:rPr kumimoji="0" lang="en-US" sz="1800" b="0" i="0" u="none" strike="noStrike" kern="1200" cap="none" spc="0" normalizeH="0" baseline="0" noProof="0" dirty="0">
                <a:ln>
                  <a:noFill/>
                </a:ln>
                <a:solidFill>
                  <a:srgbClr val="000000"/>
                </a:solidFill>
                <a:effectLst/>
                <a:uLnTx/>
                <a:uFillTx/>
                <a:latin typeface="Nunito Sans"/>
                <a:ea typeface="+mn-ea"/>
                <a:cs typeface="Arial"/>
              </a:rPr>
              <a:t> Castle and Forest</a:t>
            </a:r>
          </a:p>
          <a:p>
            <a:pPr marL="742950" marR="0" lvl="1" indent="-285750" algn="l" defTabSz="914400" rtl="0" eaLnBrk="1" fontAlgn="auto" latinLnBrk="0" hangingPunct="1">
              <a:lnSpc>
                <a:spcPct val="100000"/>
              </a:lnSpc>
              <a:spcBef>
                <a:spcPts val="0"/>
              </a:spcBef>
              <a:spcAft>
                <a:spcPts val="0"/>
              </a:spcAft>
              <a:buClrTx/>
              <a:buSzTx/>
              <a:buFont typeface="Courier New,monospace"/>
              <a:buChar char="o"/>
              <a:tabLst/>
              <a:defRPr/>
            </a:pPr>
            <a:r>
              <a:rPr kumimoji="0" lang="en-US" sz="1800" b="0" i="0" u="none" strike="noStrike" kern="1200" cap="none" spc="0" normalizeH="0" baseline="0" noProof="0" dirty="0">
                <a:ln>
                  <a:noFill/>
                </a:ln>
                <a:solidFill>
                  <a:srgbClr val="000000"/>
                </a:solidFill>
                <a:effectLst/>
                <a:uLnTx/>
                <a:uFillTx/>
                <a:latin typeface="Nunito Sans"/>
                <a:ea typeface="+mn-ea"/>
                <a:cs typeface="Arial"/>
              </a:rPr>
              <a:t>The Sill @ Hadrian’s Wall</a:t>
            </a: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US" sz="1800" b="0" i="0" u="none" strike="noStrike" kern="1200" cap="none" spc="0" normalizeH="0" baseline="0" noProof="0" dirty="0">
                <a:ln>
                  <a:noFill/>
                </a:ln>
                <a:solidFill>
                  <a:srgbClr val="000000"/>
                </a:solidFill>
                <a:effectLst/>
                <a:uLnTx/>
                <a:uFillTx/>
                <a:latin typeface="Nunito Sans"/>
                <a:ea typeface="+mn-ea"/>
                <a:cs typeface="Arial"/>
              </a:rPr>
              <a:t>Stranraer Marina </a:t>
            </a:r>
            <a:endParaRPr kumimoji="0" lang="en-US" sz="1800" b="0" i="0" u="none" strike="noStrike" kern="1200" cap="none" spc="0" normalizeH="0" baseline="0" noProof="0" dirty="0">
              <a:ln>
                <a:noFill/>
              </a:ln>
              <a:solidFill>
                <a:srgbClr val="000000"/>
              </a:solidFill>
              <a:effectLst/>
              <a:uLnTx/>
              <a:uFillTx/>
              <a:latin typeface="Nunito Sans"/>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Courier New,monospace"/>
              <a:buChar char="o"/>
              <a:tabLst/>
              <a:defRPr/>
            </a:pPr>
            <a:r>
              <a:rPr kumimoji="0" lang="en-US" sz="1800" b="0" i="0" u="none" strike="noStrike" kern="1200" cap="none" spc="0" normalizeH="0" baseline="0" noProof="0" dirty="0">
                <a:ln>
                  <a:noFill/>
                </a:ln>
                <a:solidFill>
                  <a:srgbClr val="000000"/>
                </a:solidFill>
                <a:effectLst/>
                <a:uLnTx/>
                <a:uFillTx/>
                <a:latin typeface="Nunito Sans"/>
                <a:ea typeface="+mn-ea"/>
                <a:cs typeface="Arial"/>
              </a:rPr>
              <a:t>Windermere 5G Ferry </a:t>
            </a:r>
          </a:p>
        </p:txBody>
      </p:sp>
      <p:pic>
        <p:nvPicPr>
          <p:cNvPr id="3" name="Picture 2" descr="A map of united kingdom with different states&#10;&#10;Description automatically generated">
            <a:extLst>
              <a:ext uri="{FF2B5EF4-FFF2-40B4-BE49-F238E27FC236}">
                <a16:creationId xmlns:a16="http://schemas.microsoft.com/office/drawing/2014/main" id="{ADA0B041-9FA4-C138-6A5A-A6A27E3F98A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735730" y="3429888"/>
            <a:ext cx="1621639" cy="2530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65097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51D0A-4BBC-4AA2-A1A0-5CA4F01625F7}"/>
              </a:ext>
            </a:extLst>
          </p:cNvPr>
          <p:cNvSpPr>
            <a:spLocks noGrp="1"/>
          </p:cNvSpPr>
          <p:nvPr>
            <p:ph type="title"/>
          </p:nvPr>
        </p:nvSpPr>
        <p:spPr>
          <a:xfrm>
            <a:off x="242570" y="304512"/>
            <a:ext cx="11557000" cy="584775"/>
          </a:xfrm>
        </p:spPr>
        <p:txBody>
          <a:bodyPr>
            <a:normAutofit/>
          </a:bodyPr>
          <a:lstStyle/>
          <a:p>
            <a:r>
              <a:rPr lang="en-GB"/>
              <a:t>High Level Technical Design &amp; Scope</a:t>
            </a:r>
          </a:p>
        </p:txBody>
      </p:sp>
      <p:sp>
        <p:nvSpPr>
          <p:cNvPr id="3" name="TextBox 2">
            <a:extLst>
              <a:ext uri="{FF2B5EF4-FFF2-40B4-BE49-F238E27FC236}">
                <a16:creationId xmlns:a16="http://schemas.microsoft.com/office/drawing/2014/main" id="{841AB0C0-015C-C004-98EC-4F58F8B5B46E}"/>
              </a:ext>
            </a:extLst>
          </p:cNvPr>
          <p:cNvSpPr txBox="1"/>
          <p:nvPr/>
        </p:nvSpPr>
        <p:spPr>
          <a:xfrm>
            <a:off x="244008" y="979610"/>
            <a:ext cx="4789386" cy="525419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A technical 5G solution which consists of:</a:t>
            </a:r>
          </a:p>
          <a:p>
            <a:pPr marL="285750" marR="0" lvl="0" indent="-285750" algn="l" defTabSz="914400" rtl="0" eaLnBrk="1" fontAlgn="auto" latinLnBrk="0" hangingPunct="1">
              <a:lnSpc>
                <a:spcPct val="107000"/>
              </a:lnSpc>
              <a:spcBef>
                <a:spcPts val="0"/>
              </a:spcBef>
              <a:spcAft>
                <a:spcPts val="800"/>
              </a:spcAft>
              <a:buClrTx/>
              <a:buSzTx/>
              <a:buFont typeface="Courier New" panose="020B0604020202020204" pitchFamily="34" charset="0"/>
              <a:buChar char="o"/>
              <a:tabLst/>
              <a:defRPr/>
            </a:pPr>
            <a:r>
              <a:rPr kumimoji="0" lang="en-GB" sz="1800" b="1"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5G Mobile Private Network</a:t>
            </a:r>
          </a:p>
          <a:p>
            <a:pPr marL="742950" marR="0" lvl="1" indent="-285750" algn="l" defTabSz="914400" rtl="0" eaLnBrk="1" fontAlgn="auto" latinLnBrk="0" hangingPunct="1">
              <a:lnSpc>
                <a:spcPct val="107000"/>
              </a:lnSpc>
              <a:spcBef>
                <a:spcPts val="0"/>
              </a:spcBef>
              <a:spcAft>
                <a:spcPts val="800"/>
              </a:spcAft>
              <a:buClrTx/>
              <a:buSzTx/>
              <a:buFont typeface="Courier New" panose="020B0604020202020204" pitchFamily="34" charset="0"/>
              <a:buChar char="o"/>
              <a:tabLst/>
              <a:defRPr/>
            </a:pPr>
            <a:r>
              <a:rPr kumimoji="0" lang="en-GB" sz="18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An Open Radio Access Network (ORAN)</a:t>
            </a:r>
          </a:p>
          <a:p>
            <a:pPr marL="742950" marR="0" lvl="1" indent="-285750" algn="l" defTabSz="914400" rtl="0" eaLnBrk="1" fontAlgn="auto" latinLnBrk="0" hangingPunct="1">
              <a:lnSpc>
                <a:spcPct val="107000"/>
              </a:lnSpc>
              <a:spcBef>
                <a:spcPts val="0"/>
              </a:spcBef>
              <a:spcAft>
                <a:spcPts val="800"/>
              </a:spcAft>
              <a:buClrTx/>
              <a:buSzTx/>
              <a:buFont typeface="Courier New" panose="020B0604020202020204" pitchFamily="34" charset="0"/>
              <a:buChar char="o"/>
              <a:tabLst/>
              <a:defRPr/>
            </a:pPr>
            <a:r>
              <a:rPr kumimoji="0" lang="en-GB" sz="18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Core Network</a:t>
            </a:r>
          </a:p>
          <a:p>
            <a:pPr marL="742950" marR="0" lvl="1" indent="-285750" algn="l" defTabSz="914400" rtl="0" eaLnBrk="1" fontAlgn="auto" latinLnBrk="0" hangingPunct="1">
              <a:lnSpc>
                <a:spcPct val="107000"/>
              </a:lnSpc>
              <a:spcBef>
                <a:spcPts val="0"/>
              </a:spcBef>
              <a:spcAft>
                <a:spcPts val="800"/>
              </a:spcAft>
              <a:buClrTx/>
              <a:buSzTx/>
              <a:buFont typeface="Courier New" panose="020B0604020202020204" pitchFamily="34" charset="0"/>
              <a:buChar char="o"/>
              <a:tabLst/>
              <a:defRPr/>
            </a:pPr>
            <a:r>
              <a:rPr kumimoji="0" lang="en-GB" sz="18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Network Firewalls &amp; Gateways</a:t>
            </a:r>
          </a:p>
          <a:p>
            <a:pPr marL="285750" marR="0" lvl="0" indent="-285750" algn="l" defTabSz="914400" rtl="0" eaLnBrk="1" fontAlgn="auto" latinLnBrk="0" hangingPunct="1">
              <a:lnSpc>
                <a:spcPct val="107000"/>
              </a:lnSpc>
              <a:spcBef>
                <a:spcPts val="0"/>
              </a:spcBef>
              <a:spcAft>
                <a:spcPts val="800"/>
              </a:spcAft>
              <a:buClrTx/>
              <a:buSzTx/>
              <a:buFont typeface="Courier New" panose="020B0604020202020204" pitchFamily="34" charset="0"/>
              <a:buChar char="o"/>
              <a:tabLst/>
              <a:defRPr/>
            </a:pPr>
            <a:r>
              <a:rPr kumimoji="0" lang="en-GB" sz="18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With various </a:t>
            </a:r>
            <a:r>
              <a:rPr kumimoji="0" lang="en-GB" sz="1800" b="1"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sensors and data inputs </a:t>
            </a:r>
            <a:r>
              <a:rPr kumimoji="0" lang="en-GB" sz="18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spread across the venues</a:t>
            </a:r>
          </a:p>
          <a:p>
            <a:pPr marL="285750" marR="0" lvl="0" indent="-285750" algn="l" defTabSz="914400" rtl="0" eaLnBrk="1" fontAlgn="auto" latinLnBrk="0" hangingPunct="1">
              <a:lnSpc>
                <a:spcPct val="107000"/>
              </a:lnSpc>
              <a:spcBef>
                <a:spcPts val="0"/>
              </a:spcBef>
              <a:spcAft>
                <a:spcPts val="800"/>
              </a:spcAft>
              <a:buClrTx/>
              <a:buSzTx/>
              <a:buFont typeface="Courier New" panose="020B0604020202020204" pitchFamily="34" charset="0"/>
              <a:buChar char="o"/>
              <a:tabLst/>
              <a:defRPr/>
            </a:pPr>
            <a:r>
              <a:rPr kumimoji="0" lang="en-GB" sz="18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A </a:t>
            </a:r>
            <a:r>
              <a:rPr kumimoji="0" lang="en-GB" sz="1800" b="1"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shared data platform </a:t>
            </a:r>
            <a:r>
              <a:rPr kumimoji="0" lang="en-GB" sz="18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which will be used by all 5 venues</a:t>
            </a:r>
          </a:p>
          <a:p>
            <a:pPr marL="285750" marR="0" lvl="0" indent="-285750" algn="l" defTabSz="914400" rtl="0" eaLnBrk="1" fontAlgn="auto" latinLnBrk="0" hangingPunct="1">
              <a:lnSpc>
                <a:spcPct val="107000"/>
              </a:lnSpc>
              <a:spcBef>
                <a:spcPts val="0"/>
              </a:spcBef>
              <a:spcAft>
                <a:spcPts val="800"/>
              </a:spcAft>
              <a:buClrTx/>
              <a:buSzTx/>
              <a:buFont typeface="Courier New" panose="020B0604020202020204" pitchFamily="34" charset="0"/>
              <a:buChar char="o"/>
              <a:tabLst/>
              <a:defRPr/>
            </a:pPr>
            <a:r>
              <a:rPr kumimoji="0" lang="en-GB" sz="18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A shared </a:t>
            </a:r>
            <a:r>
              <a:rPr kumimoji="0" lang="en-GB" sz="1800" b="1"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Mobile App</a:t>
            </a:r>
          </a:p>
          <a:p>
            <a:pPr marL="285750" marR="0" lvl="0" indent="-285750" algn="l" defTabSz="914400" rtl="0" eaLnBrk="1" fontAlgn="auto" latinLnBrk="0" hangingPunct="1">
              <a:lnSpc>
                <a:spcPct val="107000"/>
              </a:lnSpc>
              <a:spcBef>
                <a:spcPts val="0"/>
              </a:spcBef>
              <a:spcAft>
                <a:spcPts val="800"/>
              </a:spcAft>
              <a:buClrTx/>
              <a:buSzTx/>
              <a:buFont typeface="Courier New" panose="020B0604020202020204" pitchFamily="34" charset="0"/>
              <a:buChar char="o"/>
              <a:tabLst/>
              <a:defRPr/>
            </a:pPr>
            <a:r>
              <a:rPr kumimoji="0" lang="en-GB" sz="1800" b="1"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ESIMs + Wi-Fi </a:t>
            </a:r>
            <a:r>
              <a:rPr kumimoji="0" lang="en-GB" sz="18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for public connectivity</a:t>
            </a:r>
          </a:p>
          <a:p>
            <a:pPr marL="285750" marR="0" lvl="0" indent="-285750" algn="l" defTabSz="914400" rtl="0" eaLnBrk="1" fontAlgn="auto" latinLnBrk="0" hangingPunct="1">
              <a:lnSpc>
                <a:spcPct val="107000"/>
              </a:lnSpc>
              <a:spcBef>
                <a:spcPts val="0"/>
              </a:spcBef>
              <a:spcAft>
                <a:spcPts val="800"/>
              </a:spcAft>
              <a:buClrTx/>
              <a:buSzTx/>
              <a:buFont typeface="Courier New" panose="020B0604020202020204" pitchFamily="34" charset="0"/>
              <a:buChar char="o"/>
              <a:tabLst/>
              <a:defRPr/>
            </a:pPr>
            <a:r>
              <a:rPr kumimoji="0" lang="en-GB" sz="18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Extensible – more coverage, more function, more venues</a:t>
            </a:r>
            <a:endParaRPr kumimoji="0" lang="en-GB" sz="18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7000"/>
              </a:lnSpc>
              <a:spcBef>
                <a:spcPts val="0"/>
              </a:spcBef>
              <a:spcAft>
                <a:spcPts val="800"/>
              </a:spcAft>
              <a:buClrTx/>
              <a:buSzTx/>
              <a:buFont typeface="Courier New" panose="020B0604020202020204" pitchFamily="34" charset="0"/>
              <a:buChar char="o"/>
              <a:tabLst/>
              <a:defRPr/>
            </a:pPr>
            <a:r>
              <a:rPr kumimoji="0" lang="en-GB" sz="18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All networks, not just 5G...</a:t>
            </a:r>
          </a:p>
        </p:txBody>
      </p:sp>
      <p:pic>
        <p:nvPicPr>
          <p:cNvPr id="4" name="Picture 3">
            <a:extLst>
              <a:ext uri="{FF2B5EF4-FFF2-40B4-BE49-F238E27FC236}">
                <a16:creationId xmlns:a16="http://schemas.microsoft.com/office/drawing/2014/main" id="{1BDA5FB2-2B57-3E65-416A-B40235A453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719" y="1574624"/>
            <a:ext cx="6844198" cy="3701944"/>
          </a:xfrm>
          <a:prstGeom prst="rect">
            <a:avLst/>
          </a:prstGeom>
        </p:spPr>
      </p:pic>
    </p:spTree>
    <p:extLst>
      <p:ext uri="{BB962C8B-B14F-4D97-AF65-F5344CB8AC3E}">
        <p14:creationId xmlns:p14="http://schemas.microsoft.com/office/powerpoint/2010/main" val="20907349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E80389C4-2C0A-07EA-D567-4367DCEA3DDE}"/>
              </a:ext>
            </a:extLst>
          </p:cNvPr>
          <p:cNvSpPr txBox="1">
            <a:spLocks/>
          </p:cNvSpPr>
          <p:nvPr/>
        </p:nvSpPr>
        <p:spPr>
          <a:xfrm>
            <a:off x="720368" y="6206087"/>
            <a:ext cx="4114800" cy="19367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Helvetica Light" panose="020B0403020202020204" pitchFamily="34" charset="0"/>
                <a:ea typeface="+mn-ea"/>
                <a:cs typeface="+mn-cs"/>
              </a:rPr>
              <a:t>www.awtg.co.uk</a:t>
            </a:r>
          </a:p>
        </p:txBody>
      </p:sp>
      <p:pic>
        <p:nvPicPr>
          <p:cNvPr id="5" name="Picture 4">
            <a:extLst>
              <a:ext uri="{FF2B5EF4-FFF2-40B4-BE49-F238E27FC236}">
                <a16:creationId xmlns:a16="http://schemas.microsoft.com/office/drawing/2014/main" id="{58B62E52-CCB2-6597-A037-9A371833B0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034" y="134157"/>
            <a:ext cx="11111011" cy="6265607"/>
          </a:xfrm>
          <a:prstGeom prst="rect">
            <a:avLst/>
          </a:prstGeom>
        </p:spPr>
      </p:pic>
      <p:sp>
        <p:nvSpPr>
          <p:cNvPr id="6" name="TextBox 5">
            <a:extLst>
              <a:ext uri="{FF2B5EF4-FFF2-40B4-BE49-F238E27FC236}">
                <a16:creationId xmlns:a16="http://schemas.microsoft.com/office/drawing/2014/main" id="{6E6DE9AB-B448-909A-AA2F-10687CA2BC44}"/>
              </a:ext>
            </a:extLst>
          </p:cNvPr>
          <p:cNvSpPr txBox="1"/>
          <p:nvPr/>
        </p:nvSpPr>
        <p:spPr>
          <a:xfrm>
            <a:off x="518146" y="3427077"/>
            <a:ext cx="4205623" cy="2462213"/>
          </a:xfrm>
          <a:prstGeom prst="rect">
            <a:avLst/>
          </a:prstGeom>
          <a:solidFill>
            <a:schemeClr val="bg1">
              <a:lumMod val="95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Flexible and Scalable: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As technology evolves, network adapts to meet the needs of the community for years to come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Edge-Enabled and Responsive: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Processes data close to the source, reducing latency and enhancing real-time application performance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Seamless Connectivity and Reliable</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high-quality connections with built-in redundancy, ensuring consistent network performance </a:t>
            </a:r>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CF6AEC6-0EC6-9027-F656-7431687AE79E}"/>
              </a:ext>
            </a:extLst>
          </p:cNvPr>
          <p:cNvSpPr/>
          <p:nvPr/>
        </p:nvSpPr>
        <p:spPr>
          <a:xfrm>
            <a:off x="813630" y="2952515"/>
            <a:ext cx="1811438" cy="4745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D9E20F2-CAEC-18CA-A088-5E64547CB0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3034" y="134158"/>
            <a:ext cx="3329583" cy="564616"/>
          </a:xfrm>
          <a:prstGeom prst="rect">
            <a:avLst/>
          </a:prstGeom>
        </p:spPr>
      </p:pic>
    </p:spTree>
    <p:extLst>
      <p:ext uri="{BB962C8B-B14F-4D97-AF65-F5344CB8AC3E}">
        <p14:creationId xmlns:p14="http://schemas.microsoft.com/office/powerpoint/2010/main" val="6743050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D7EBF-5854-DCF3-BCA9-8B7335A5B0BE}"/>
              </a:ext>
            </a:extLst>
          </p:cNvPr>
          <p:cNvSpPr>
            <a:spLocks noGrp="1"/>
          </p:cNvSpPr>
          <p:nvPr>
            <p:ph type="title"/>
          </p:nvPr>
        </p:nvSpPr>
        <p:spPr/>
        <p:txBody>
          <a:bodyPr/>
          <a:lstStyle/>
          <a:p>
            <a:r>
              <a:rPr lang="en-US" dirty="0"/>
              <a:t>Use Cases</a:t>
            </a:r>
          </a:p>
        </p:txBody>
      </p:sp>
      <p:sp>
        <p:nvSpPr>
          <p:cNvPr id="3" name="Content Placeholder 2">
            <a:extLst>
              <a:ext uri="{FF2B5EF4-FFF2-40B4-BE49-F238E27FC236}">
                <a16:creationId xmlns:a16="http://schemas.microsoft.com/office/drawing/2014/main" id="{690F227B-6A9C-0E22-77A0-929BA94148C2}"/>
              </a:ext>
            </a:extLst>
          </p:cNvPr>
          <p:cNvSpPr>
            <a:spLocks noGrp="1"/>
          </p:cNvSpPr>
          <p:nvPr>
            <p:ph idx="1"/>
          </p:nvPr>
        </p:nvSpPr>
        <p:spPr/>
        <p:txBody>
          <a:bodyPr vert="horz" lIns="91440" tIns="45720" rIns="91440" bIns="45720" rtlCol="0" anchor="t">
            <a:normAutofit/>
          </a:bodyPr>
          <a:lstStyle/>
          <a:p>
            <a:r>
              <a:rPr lang="en-US" dirty="0"/>
              <a:t>Got 50, looking for many more</a:t>
            </a:r>
          </a:p>
          <a:p>
            <a:r>
              <a:rPr lang="en-US" dirty="0"/>
              <a:t>Based on Tourism, but need to be able to find many more adjacent Use Cases, so we've got our eyes open for the opportunities to support more uses of our networks, platforms and applications</a:t>
            </a:r>
          </a:p>
          <a:p>
            <a:endParaRPr lang="en-US" dirty="0"/>
          </a:p>
          <a:p>
            <a:r>
              <a:rPr lang="en-US" dirty="0"/>
              <a:t>Two examples...</a:t>
            </a:r>
          </a:p>
          <a:p>
            <a:pPr marL="457200" lvl="1" indent="0">
              <a:buNone/>
            </a:pPr>
            <a:endParaRPr lang="en-US" dirty="0"/>
          </a:p>
        </p:txBody>
      </p:sp>
      <p:pic>
        <p:nvPicPr>
          <p:cNvPr id="5" name="Picture 4" descr="A map of a river&#10;&#10;Description automatically generated">
            <a:extLst>
              <a:ext uri="{FF2B5EF4-FFF2-40B4-BE49-F238E27FC236}">
                <a16:creationId xmlns:a16="http://schemas.microsoft.com/office/drawing/2014/main" id="{4ECAA89F-E9F4-60F9-1FCE-E1FB8B9B0D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0602" y="4467998"/>
            <a:ext cx="2033421" cy="1451688"/>
          </a:xfrm>
          <a:prstGeom prst="rect">
            <a:avLst/>
          </a:prstGeom>
        </p:spPr>
      </p:pic>
      <p:pic>
        <p:nvPicPr>
          <p:cNvPr id="6" name="Picture 5">
            <a:extLst>
              <a:ext uri="{FF2B5EF4-FFF2-40B4-BE49-F238E27FC236}">
                <a16:creationId xmlns:a16="http://schemas.microsoft.com/office/drawing/2014/main" id="{9774A72D-8E37-9A3C-ACF2-60D7C75E806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359352" y="2892589"/>
            <a:ext cx="4174671" cy="1406706"/>
          </a:xfrm>
          <a:prstGeom prst="rect">
            <a:avLst/>
          </a:prstGeom>
          <a:ln w="38100">
            <a:solidFill>
              <a:schemeClr val="tx1"/>
            </a:solidFill>
          </a:ln>
        </p:spPr>
      </p:pic>
      <p:pic>
        <p:nvPicPr>
          <p:cNvPr id="4" name="Picture 3" descr="A blue and white logo&#10;&#10;Description automatically generated">
            <a:extLst>
              <a:ext uri="{FF2B5EF4-FFF2-40B4-BE49-F238E27FC236}">
                <a16:creationId xmlns:a16="http://schemas.microsoft.com/office/drawing/2014/main" id="{AF46D6AF-9189-DF01-6DF3-1903B6E047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70699" y="2892589"/>
            <a:ext cx="2550199" cy="1406706"/>
          </a:xfrm>
          <a:prstGeom prst="rect">
            <a:avLst/>
          </a:prstGeom>
        </p:spPr>
      </p:pic>
      <p:pic>
        <p:nvPicPr>
          <p:cNvPr id="1026" name="Picture 2" descr="arial drone photo of Allerton Bywater in West Yorkshire showing flooded fields and farm">
            <a:extLst>
              <a:ext uri="{FF2B5EF4-FFF2-40B4-BE49-F238E27FC236}">
                <a16:creationId xmlns:a16="http://schemas.microsoft.com/office/drawing/2014/main" id="{796EB0F6-4A11-C263-2CBD-059DB7C6033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45799" y="4413184"/>
            <a:ext cx="2743842" cy="15163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B144E49-683C-D923-9994-B5EAB41D28B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59152" y="4522812"/>
            <a:ext cx="4030489" cy="1406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448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52FBB-62D1-79FB-E276-39F11ABA99DD}"/>
              </a:ext>
            </a:extLst>
          </p:cNvPr>
          <p:cNvSpPr>
            <a:spLocks noGrp="1"/>
          </p:cNvSpPr>
          <p:nvPr>
            <p:ph type="title"/>
          </p:nvPr>
        </p:nvSpPr>
        <p:spPr/>
        <p:txBody>
          <a:bodyPr/>
          <a:lstStyle/>
          <a:p>
            <a:r>
              <a:rPr lang="en-US"/>
              <a:t>How the solution will be used </a:t>
            </a:r>
          </a:p>
        </p:txBody>
      </p:sp>
      <p:sp>
        <p:nvSpPr>
          <p:cNvPr id="5" name="TextBox 4">
            <a:extLst>
              <a:ext uri="{FF2B5EF4-FFF2-40B4-BE49-F238E27FC236}">
                <a16:creationId xmlns:a16="http://schemas.microsoft.com/office/drawing/2014/main" id="{E4C82A3F-24B6-70C4-599F-4518CF2DA12B}"/>
              </a:ext>
            </a:extLst>
          </p:cNvPr>
          <p:cNvSpPr txBox="1"/>
          <p:nvPr/>
        </p:nvSpPr>
        <p:spPr>
          <a:xfrm>
            <a:off x="387020" y="1213008"/>
            <a:ext cx="4458480"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0000"/>
                </a:solidFill>
                <a:effectLst/>
                <a:uLnTx/>
                <a:uFillTx/>
                <a:latin typeface="Calibri"/>
                <a:ea typeface="Calibri"/>
                <a:cs typeface="Calibri"/>
              </a:rPr>
              <a:t>The solution has many uses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Calibri"/>
                <a:ea typeface="Calibri"/>
                <a:cs typeface="Calibri"/>
              </a:rPr>
              <a:t>Many use cases are common to most, or all Venues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Calibri"/>
                <a:ea typeface="Calibri"/>
                <a:cs typeface="Calibri"/>
              </a:rPr>
              <a:t>Some are specific to individual venues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a:ln>
                <a:noFill/>
              </a:ln>
              <a:solidFill>
                <a:srgbClr val="000000"/>
              </a:solidFill>
              <a:effectLst/>
              <a:uLnTx/>
              <a:uFillTx/>
              <a:latin typeface="Calibri"/>
              <a:ea typeface="Calibri"/>
              <a:cs typeface="Calibri"/>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Calibri"/>
                <a:ea typeface="Calibri"/>
                <a:cs typeface="Calibri"/>
              </a:rPr>
              <a:t>Programme stakeholders from across the Borderlands region have helped to identify and prioritise the use cases that will be delivered and demonstrated by the end of the DSIT 5GIR funding period, 31</a:t>
            </a:r>
            <a:r>
              <a:rPr kumimoji="0" lang="en-GB" sz="1500" b="0" i="0" u="none" strike="noStrike" kern="1200" cap="none" spc="0" normalizeH="0" baseline="30000" noProof="0" dirty="0">
                <a:ln>
                  <a:noFill/>
                </a:ln>
                <a:solidFill>
                  <a:srgbClr val="000000"/>
                </a:solidFill>
                <a:effectLst/>
                <a:uLnTx/>
                <a:uFillTx/>
                <a:latin typeface="Calibri"/>
                <a:ea typeface="Calibri"/>
                <a:cs typeface="Calibri"/>
              </a:rPr>
              <a:t>st</a:t>
            </a:r>
            <a:r>
              <a:rPr kumimoji="0" lang="en-GB" sz="1500" b="0" i="0" u="none" strike="noStrike" kern="1200" cap="none" spc="0" normalizeH="0" baseline="0" noProof="0" dirty="0">
                <a:ln>
                  <a:noFill/>
                </a:ln>
                <a:solidFill>
                  <a:srgbClr val="000000"/>
                </a:solidFill>
                <a:effectLst/>
                <a:uLnTx/>
                <a:uFillTx/>
                <a:latin typeface="Calibri"/>
                <a:ea typeface="Calibri"/>
                <a:cs typeface="Calibri"/>
              </a:rPr>
              <a:t> March 2025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a:ln>
                <a:noFill/>
              </a:ln>
              <a:solidFill>
                <a:srgbClr val="000000"/>
              </a:solidFill>
              <a:effectLst/>
              <a:uLnTx/>
              <a:uFillTx/>
              <a:latin typeface="Calibri"/>
              <a:ea typeface="Calibri"/>
              <a:cs typeface="Calibri"/>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Calibri"/>
                <a:ea typeface="Calibri"/>
                <a:cs typeface="Calibri"/>
              </a:rPr>
              <a:t>Priority use cases identified: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a:ln>
                <a:noFill/>
              </a:ln>
              <a:solidFill>
                <a:srgbClr val="000000"/>
              </a:solidFill>
              <a:effectLst/>
              <a:uLnTx/>
              <a:uFillTx/>
              <a:latin typeface="Calibri"/>
              <a:ea typeface="Calibri"/>
              <a:cs typeface="Calibri"/>
            </a:endParaRP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500" b="1" i="0" u="none" strike="noStrike" kern="1200" cap="none" spc="0" normalizeH="0" baseline="0" noProof="0" dirty="0">
                <a:ln>
                  <a:noFill/>
                </a:ln>
                <a:solidFill>
                  <a:srgbClr val="000000"/>
                </a:solidFill>
                <a:effectLst/>
                <a:uLnTx/>
                <a:uFillTx/>
                <a:latin typeface="Calibri"/>
                <a:ea typeface="Calibri"/>
                <a:cs typeface="Calibri"/>
              </a:rPr>
              <a:t>Person Counting </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500" b="1" i="0" u="none" strike="noStrike" kern="1200" cap="none" spc="0" normalizeH="0" baseline="0" noProof="0" dirty="0">
                <a:ln>
                  <a:noFill/>
                </a:ln>
                <a:solidFill>
                  <a:srgbClr val="000000"/>
                </a:solidFill>
                <a:effectLst/>
                <a:uLnTx/>
                <a:uFillTx/>
                <a:latin typeface="Calibri"/>
                <a:ea typeface="Calibri"/>
                <a:cs typeface="Calibri"/>
              </a:rPr>
              <a:t>Car parking management </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500" b="1" i="0" u="none" strike="noStrike" kern="1200" cap="none" spc="0" normalizeH="0" baseline="0" noProof="0" dirty="0">
                <a:ln>
                  <a:noFill/>
                </a:ln>
                <a:solidFill>
                  <a:srgbClr val="000000"/>
                </a:solidFill>
                <a:effectLst/>
                <a:uLnTx/>
                <a:uFillTx/>
                <a:latin typeface="Calibri"/>
                <a:ea typeface="Calibri"/>
                <a:cs typeface="Calibri"/>
              </a:rPr>
              <a:t>Environmental Monitoring </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500" b="1" i="0" u="none" strike="noStrike" kern="1200" cap="none" spc="0" normalizeH="0" baseline="0" noProof="0" dirty="0">
                <a:ln>
                  <a:noFill/>
                </a:ln>
                <a:solidFill>
                  <a:srgbClr val="000000"/>
                </a:solidFill>
                <a:effectLst/>
                <a:uLnTx/>
                <a:uFillTx/>
                <a:latin typeface="Calibri"/>
                <a:ea typeface="Calibri"/>
                <a:cs typeface="Calibri"/>
              </a:rPr>
              <a:t>Ticketing/Payment support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a:ln>
                <a:noFill/>
              </a:ln>
              <a:solidFill>
                <a:srgbClr val="000000"/>
              </a:solidFill>
              <a:effectLst/>
              <a:uLnTx/>
              <a:uFillTx/>
              <a:latin typeface="Calibri"/>
              <a:ea typeface="Calibri"/>
              <a:cs typeface="Calibri"/>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0000"/>
                </a:solidFill>
                <a:effectLst/>
                <a:uLnTx/>
                <a:uFillTx/>
                <a:latin typeface="Calibri"/>
                <a:ea typeface="Calibri"/>
                <a:cs typeface="Calibri"/>
              </a:rPr>
              <a:t>We have an extensive database of use cases that can be developed and supported beyond the initial funding window to deliver further benefits</a:t>
            </a:r>
            <a:endParaRPr kumimoji="0" lang="en-US" sz="1500" b="0" i="0" u="none" strike="noStrike" kern="1200" cap="none" spc="0" normalizeH="0" baseline="0" noProof="0" dirty="0">
              <a:ln>
                <a:noFill/>
              </a:ln>
              <a:solidFill>
                <a:srgbClr val="000000"/>
              </a:solidFill>
              <a:effectLst/>
              <a:uLnTx/>
              <a:uFillTx/>
              <a:latin typeface="Nunito Sans"/>
              <a:ea typeface="+mn-ea"/>
              <a:cs typeface="+mn-cs"/>
            </a:endParaRPr>
          </a:p>
        </p:txBody>
      </p:sp>
      <p:grpSp>
        <p:nvGrpSpPr>
          <p:cNvPr id="10" name="Group 9">
            <a:extLst>
              <a:ext uri="{FF2B5EF4-FFF2-40B4-BE49-F238E27FC236}">
                <a16:creationId xmlns:a16="http://schemas.microsoft.com/office/drawing/2014/main" id="{4D0E593D-CDB4-B2AB-61A7-5CEC4BEF03C0}"/>
              </a:ext>
            </a:extLst>
          </p:cNvPr>
          <p:cNvGrpSpPr/>
          <p:nvPr/>
        </p:nvGrpSpPr>
        <p:grpSpPr>
          <a:xfrm>
            <a:off x="5261202" y="1213008"/>
            <a:ext cx="6525414" cy="4854691"/>
            <a:chOff x="5032602" y="1582685"/>
            <a:chExt cx="5795965" cy="4488601"/>
          </a:xfrm>
        </p:grpSpPr>
        <p:pic>
          <p:nvPicPr>
            <p:cNvPr id="4" name="Picture 3">
              <a:extLst>
                <a:ext uri="{FF2B5EF4-FFF2-40B4-BE49-F238E27FC236}">
                  <a16:creationId xmlns:a16="http://schemas.microsoft.com/office/drawing/2014/main" id="{16FC46E5-7844-6DD9-FA2D-EE0088FA09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2602" y="1582685"/>
              <a:ext cx="2433401" cy="1281681"/>
            </a:xfrm>
            <a:prstGeom prst="rect">
              <a:avLst/>
            </a:prstGeom>
            <a:ln>
              <a:solidFill>
                <a:schemeClr val="tx1">
                  <a:lumMod val="50000"/>
                  <a:lumOff val="50000"/>
                </a:schemeClr>
              </a:solidFill>
            </a:ln>
          </p:spPr>
        </p:pic>
        <p:pic>
          <p:nvPicPr>
            <p:cNvPr id="6" name="Picture 5">
              <a:extLst>
                <a:ext uri="{FF2B5EF4-FFF2-40B4-BE49-F238E27FC236}">
                  <a16:creationId xmlns:a16="http://schemas.microsoft.com/office/drawing/2014/main" id="{9D6BC0BE-20F0-EE94-F8F8-DD9BEF613A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10969" y="1582685"/>
              <a:ext cx="2441809" cy="1316811"/>
            </a:xfrm>
            <a:prstGeom prst="rect">
              <a:avLst/>
            </a:prstGeom>
            <a:ln>
              <a:solidFill>
                <a:schemeClr val="tx1">
                  <a:lumMod val="50000"/>
                  <a:lumOff val="50000"/>
                </a:schemeClr>
              </a:solidFill>
            </a:ln>
          </p:spPr>
        </p:pic>
        <p:pic>
          <p:nvPicPr>
            <p:cNvPr id="7" name="Picture 6">
              <a:extLst>
                <a:ext uri="{FF2B5EF4-FFF2-40B4-BE49-F238E27FC236}">
                  <a16:creationId xmlns:a16="http://schemas.microsoft.com/office/drawing/2014/main" id="{5949CB49-C074-669B-84A6-DA792EA0AA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85345" y="3186145"/>
              <a:ext cx="2396303" cy="1281681"/>
            </a:xfrm>
            <a:prstGeom prst="rect">
              <a:avLst/>
            </a:prstGeom>
            <a:ln>
              <a:solidFill>
                <a:schemeClr val="tx1">
                  <a:lumMod val="50000"/>
                  <a:lumOff val="50000"/>
                </a:schemeClr>
              </a:solidFill>
            </a:ln>
          </p:spPr>
        </p:pic>
        <p:pic>
          <p:nvPicPr>
            <p:cNvPr id="8" name="Picture 7">
              <a:extLst>
                <a:ext uri="{FF2B5EF4-FFF2-40B4-BE49-F238E27FC236}">
                  <a16:creationId xmlns:a16="http://schemas.microsoft.com/office/drawing/2014/main" id="{ACB0FDC5-9CBF-6697-7D5D-0C920A0399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01369" y="4754475"/>
              <a:ext cx="2473158" cy="1316811"/>
            </a:xfrm>
            <a:prstGeom prst="rect">
              <a:avLst/>
            </a:prstGeom>
            <a:ln>
              <a:solidFill>
                <a:schemeClr val="tx1">
                  <a:lumMod val="50000"/>
                  <a:lumOff val="50000"/>
                </a:schemeClr>
              </a:solidFill>
            </a:ln>
          </p:spPr>
        </p:pic>
        <p:pic>
          <p:nvPicPr>
            <p:cNvPr id="9" name="Picture 8">
              <a:extLst>
                <a:ext uri="{FF2B5EF4-FFF2-40B4-BE49-F238E27FC236}">
                  <a16:creationId xmlns:a16="http://schemas.microsoft.com/office/drawing/2014/main" id="{BECCBC0E-F1E7-EC53-E0C1-9FFC26A2CC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50467" y="3152893"/>
              <a:ext cx="2278100" cy="1281681"/>
            </a:xfrm>
            <a:prstGeom prst="rect">
              <a:avLst/>
            </a:prstGeom>
            <a:ln>
              <a:solidFill>
                <a:schemeClr val="tx1">
                  <a:lumMod val="50000"/>
                  <a:lumOff val="50000"/>
                </a:schemeClr>
              </a:solidFill>
            </a:ln>
          </p:spPr>
        </p:pic>
      </p:grpSp>
    </p:spTree>
    <p:extLst>
      <p:ext uri="{BB962C8B-B14F-4D97-AF65-F5344CB8AC3E}">
        <p14:creationId xmlns:p14="http://schemas.microsoft.com/office/powerpoint/2010/main" val="239806525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C87CE-A4AB-3EA3-BE3D-9B7D748F2456}"/>
              </a:ext>
            </a:extLst>
          </p:cNvPr>
          <p:cNvSpPr>
            <a:spLocks noGrp="1"/>
          </p:cNvSpPr>
          <p:nvPr>
            <p:ph type="title"/>
          </p:nvPr>
        </p:nvSpPr>
        <p:spPr/>
        <p:txBody>
          <a:bodyPr/>
          <a:lstStyle/>
          <a:p>
            <a:r>
              <a:rPr lang="en-US" dirty="0"/>
              <a:t>Marine Research Centre</a:t>
            </a:r>
          </a:p>
        </p:txBody>
      </p:sp>
      <p:sp>
        <p:nvSpPr>
          <p:cNvPr id="3" name="Content Placeholder 2">
            <a:extLst>
              <a:ext uri="{FF2B5EF4-FFF2-40B4-BE49-F238E27FC236}">
                <a16:creationId xmlns:a16="http://schemas.microsoft.com/office/drawing/2014/main" id="{86D17F20-A971-D67B-538A-2D7130A0B93D}"/>
              </a:ext>
            </a:extLst>
          </p:cNvPr>
          <p:cNvSpPr>
            <a:spLocks noGrp="1"/>
          </p:cNvSpPr>
          <p:nvPr>
            <p:ph idx="1"/>
          </p:nvPr>
        </p:nvSpPr>
        <p:spPr>
          <a:xfrm>
            <a:off x="149089" y="1103912"/>
            <a:ext cx="4825951" cy="5231574"/>
          </a:xfrm>
        </p:spPr>
        <p:txBody>
          <a:bodyPr vert="horz" lIns="91440" tIns="45720" rIns="91440" bIns="45720" rtlCol="0" anchor="t">
            <a:normAutofit fontScale="92500" lnSpcReduction="10000"/>
          </a:bodyPr>
          <a:lstStyle/>
          <a:p>
            <a:r>
              <a:rPr lang="en-US" dirty="0"/>
              <a:t>South of Scotland Enterprise £150k funding will pay for core monitoring kit</a:t>
            </a:r>
          </a:p>
          <a:p>
            <a:r>
              <a:rPr lang="en-US" dirty="0"/>
              <a:t>5G IR will provide Stranraer 5G/LoRaWAN coverage, buoys and some further devices – video </a:t>
            </a:r>
            <a:r>
              <a:rPr lang="en-US" dirty="0" err="1"/>
              <a:t>etc</a:t>
            </a:r>
            <a:r>
              <a:rPr lang="en-US" dirty="0"/>
              <a:t>, data platform and app</a:t>
            </a:r>
          </a:p>
          <a:p>
            <a:r>
              <a:rPr lang="en-US" dirty="0"/>
              <a:t>Extensible to the whole Solway coast - £16m funding</a:t>
            </a:r>
          </a:p>
          <a:p>
            <a:r>
              <a:rPr lang="en-US" dirty="0"/>
              <a:t>Remote Port management at Stranraer extensible to 4 more ports along the Solway Firth</a:t>
            </a:r>
          </a:p>
        </p:txBody>
      </p:sp>
      <p:pic>
        <p:nvPicPr>
          <p:cNvPr id="4" name="Picture 3">
            <a:extLst>
              <a:ext uri="{FF2B5EF4-FFF2-40B4-BE49-F238E27FC236}">
                <a16:creationId xmlns:a16="http://schemas.microsoft.com/office/drawing/2014/main" id="{46D6BA82-E261-0B17-A7CE-6B43C355FF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8654" y="373813"/>
            <a:ext cx="4601799" cy="4029022"/>
          </a:xfrm>
          <a:prstGeom prst="rect">
            <a:avLst/>
          </a:prstGeom>
        </p:spPr>
      </p:pic>
      <p:pic>
        <p:nvPicPr>
          <p:cNvPr id="5" name="Picture 4" descr="A blue and white logo&#10;&#10;Description automatically generated">
            <a:extLst>
              <a:ext uri="{FF2B5EF4-FFF2-40B4-BE49-F238E27FC236}">
                <a16:creationId xmlns:a16="http://schemas.microsoft.com/office/drawing/2014/main" id="{0D36847A-776A-22A3-77E1-76D43F9860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67377" y="2189444"/>
            <a:ext cx="2550199" cy="1406706"/>
          </a:xfrm>
          <a:prstGeom prst="rect">
            <a:avLst/>
          </a:prstGeom>
        </p:spPr>
      </p:pic>
      <p:pic>
        <p:nvPicPr>
          <p:cNvPr id="6" name="Picture 5">
            <a:extLst>
              <a:ext uri="{FF2B5EF4-FFF2-40B4-BE49-F238E27FC236}">
                <a16:creationId xmlns:a16="http://schemas.microsoft.com/office/drawing/2014/main" id="{76302477-CCE2-28B6-EA26-67E672518D2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315250" y="4591890"/>
            <a:ext cx="4174671" cy="1406706"/>
          </a:xfrm>
          <a:prstGeom prst="rect">
            <a:avLst/>
          </a:prstGeom>
          <a:ln w="38100">
            <a:solidFill>
              <a:schemeClr val="tx1"/>
            </a:solidFill>
          </a:ln>
        </p:spPr>
      </p:pic>
      <p:cxnSp>
        <p:nvCxnSpPr>
          <p:cNvPr id="8" name="Straight Arrow Connector 7">
            <a:extLst>
              <a:ext uri="{FF2B5EF4-FFF2-40B4-BE49-F238E27FC236}">
                <a16:creationId xmlns:a16="http://schemas.microsoft.com/office/drawing/2014/main" id="{279AE49D-04CB-DEA8-12E4-2CEA2E2BC4F2}"/>
              </a:ext>
            </a:extLst>
          </p:cNvPr>
          <p:cNvCxnSpPr/>
          <p:nvPr/>
        </p:nvCxnSpPr>
        <p:spPr>
          <a:xfrm>
            <a:off x="8207829" y="3603171"/>
            <a:ext cx="217714" cy="1328058"/>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Rectangle 8">
            <a:extLst>
              <a:ext uri="{FF2B5EF4-FFF2-40B4-BE49-F238E27FC236}">
                <a16:creationId xmlns:a16="http://schemas.microsoft.com/office/drawing/2014/main" id="{5CC81073-55B5-0962-D6CD-37DC2D185329}"/>
              </a:ext>
            </a:extLst>
          </p:cNvPr>
          <p:cNvSpPr/>
          <p:nvPr/>
        </p:nvSpPr>
        <p:spPr>
          <a:xfrm>
            <a:off x="8253415" y="5045391"/>
            <a:ext cx="2210540" cy="596444"/>
          </a:xfrm>
          <a:prstGeom prst="rect">
            <a:avLst/>
          </a:prstGeom>
          <a:solidFill>
            <a:schemeClr val="accent1">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unito Sans"/>
              <a:ea typeface="+mn-ea"/>
              <a:cs typeface="+mn-cs"/>
            </a:endParaRPr>
          </a:p>
        </p:txBody>
      </p:sp>
      <p:pic>
        <p:nvPicPr>
          <p:cNvPr id="10" name="Picture 9">
            <a:extLst>
              <a:ext uri="{FF2B5EF4-FFF2-40B4-BE49-F238E27FC236}">
                <a16:creationId xmlns:a16="http://schemas.microsoft.com/office/drawing/2014/main" id="{9E5201B6-7D3B-52F2-3075-FFFA6928FD1D}"/>
              </a:ext>
            </a:extLst>
          </p:cNvPr>
          <p:cNvPicPr>
            <a:picLocks noChangeAspect="1"/>
          </p:cNvPicPr>
          <p:nvPr/>
        </p:nvPicPr>
        <p:blipFill>
          <a:blip r:embed="rId6"/>
          <a:stretch>
            <a:fillRect/>
          </a:stretch>
        </p:blipFill>
        <p:spPr>
          <a:xfrm>
            <a:off x="10191641" y="373813"/>
            <a:ext cx="1682859" cy="1583867"/>
          </a:xfrm>
          <a:prstGeom prst="rect">
            <a:avLst/>
          </a:prstGeom>
        </p:spPr>
      </p:pic>
    </p:spTree>
    <p:extLst>
      <p:ext uri="{BB962C8B-B14F-4D97-AF65-F5344CB8AC3E}">
        <p14:creationId xmlns:p14="http://schemas.microsoft.com/office/powerpoint/2010/main" val="32255146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a river&#10;&#10;Description automatically generated">
            <a:extLst>
              <a:ext uri="{FF2B5EF4-FFF2-40B4-BE49-F238E27FC236}">
                <a16:creationId xmlns:a16="http://schemas.microsoft.com/office/drawing/2014/main" id="{1D9EA1CE-43BC-706E-A3E5-3B0B0C78B4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7278" y="1428546"/>
            <a:ext cx="5763718" cy="4114800"/>
          </a:xfrm>
          <a:prstGeom prst="rect">
            <a:avLst/>
          </a:prstGeom>
        </p:spPr>
      </p:pic>
      <p:sp>
        <p:nvSpPr>
          <p:cNvPr id="2" name="Title 1">
            <a:extLst>
              <a:ext uri="{FF2B5EF4-FFF2-40B4-BE49-F238E27FC236}">
                <a16:creationId xmlns:a16="http://schemas.microsoft.com/office/drawing/2014/main" id="{29296DB6-BE59-DA6C-1F50-8CA59A90846F}"/>
              </a:ext>
            </a:extLst>
          </p:cNvPr>
          <p:cNvSpPr>
            <a:spLocks noGrp="1"/>
          </p:cNvSpPr>
          <p:nvPr>
            <p:ph type="title"/>
          </p:nvPr>
        </p:nvSpPr>
        <p:spPr/>
        <p:txBody>
          <a:bodyPr/>
          <a:lstStyle/>
          <a:p>
            <a:r>
              <a:rPr lang="en-US" dirty="0"/>
              <a:t>FDRI: Learning from Water monitoring</a:t>
            </a:r>
          </a:p>
        </p:txBody>
      </p:sp>
      <p:sp>
        <p:nvSpPr>
          <p:cNvPr id="3" name="Content Placeholder 2">
            <a:extLst>
              <a:ext uri="{FF2B5EF4-FFF2-40B4-BE49-F238E27FC236}">
                <a16:creationId xmlns:a16="http://schemas.microsoft.com/office/drawing/2014/main" id="{9611D633-6A94-56D0-F55A-FDADDDAD2693}"/>
              </a:ext>
            </a:extLst>
          </p:cNvPr>
          <p:cNvSpPr>
            <a:spLocks noGrp="1"/>
          </p:cNvSpPr>
          <p:nvPr>
            <p:ph idx="1"/>
          </p:nvPr>
        </p:nvSpPr>
        <p:spPr>
          <a:xfrm>
            <a:off x="279252" y="1117201"/>
            <a:ext cx="5680775" cy="5241343"/>
          </a:xfrm>
        </p:spPr>
        <p:txBody>
          <a:bodyPr vert="horz" lIns="91440" tIns="45720" rIns="91440" bIns="45720" rtlCol="0" anchor="t">
            <a:normAutofit fontScale="92500"/>
          </a:bodyPr>
          <a:lstStyle/>
          <a:p>
            <a:r>
              <a:rPr lang="en-US" sz="2400" dirty="0"/>
              <a:t>Flood and Drought Research Institute - £38m funding from DSIT</a:t>
            </a:r>
          </a:p>
          <a:p>
            <a:r>
              <a:rPr lang="en-US" sz="2400" dirty="0"/>
              <a:t>Measurement gives people agency, supports science on flooding, drought, quality</a:t>
            </a:r>
          </a:p>
          <a:p>
            <a:r>
              <a:rPr lang="en-US" sz="2400" dirty="0"/>
              <a:t>Tourism needs have strong correspondence to environment, </a:t>
            </a:r>
            <a:r>
              <a:rPr lang="en-US" sz="2400" dirty="0" err="1"/>
              <a:t>agritech</a:t>
            </a:r>
            <a:r>
              <a:rPr lang="en-US" sz="2400" dirty="0"/>
              <a:t>, council services sector requirements  </a:t>
            </a:r>
          </a:p>
          <a:p>
            <a:r>
              <a:rPr lang="en-US" sz="2400" dirty="0"/>
              <a:t>Practical real-world delivery + need for meta layer – data/apps/services connects up many projects thus collecting value</a:t>
            </a:r>
          </a:p>
          <a:p>
            <a:r>
              <a:rPr lang="en-US" sz="2400" dirty="0"/>
              <a:t>None of the individual sector uses could afford to pay for widespread coverage alone, but by stacking they probably can</a:t>
            </a:r>
          </a:p>
        </p:txBody>
      </p:sp>
      <p:sp>
        <p:nvSpPr>
          <p:cNvPr id="5" name="Rectangle: Rounded Corners 4">
            <a:extLst>
              <a:ext uri="{FF2B5EF4-FFF2-40B4-BE49-F238E27FC236}">
                <a16:creationId xmlns:a16="http://schemas.microsoft.com/office/drawing/2014/main" id="{5797DC5B-7610-93E9-C3F6-D062984270E7}"/>
              </a:ext>
            </a:extLst>
          </p:cNvPr>
          <p:cNvSpPr/>
          <p:nvPr/>
        </p:nvSpPr>
        <p:spPr>
          <a:xfrm>
            <a:off x="5912777" y="3626416"/>
            <a:ext cx="767178" cy="22291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Nunito Sans"/>
                <a:ea typeface="+mn-ea"/>
                <a:cs typeface="+mn-cs"/>
              </a:rPr>
              <a:t>Tweedsmuir</a:t>
            </a:r>
          </a:p>
        </p:txBody>
      </p:sp>
      <p:cxnSp>
        <p:nvCxnSpPr>
          <p:cNvPr id="6" name="Straight Arrow Connector 5">
            <a:extLst>
              <a:ext uri="{FF2B5EF4-FFF2-40B4-BE49-F238E27FC236}">
                <a16:creationId xmlns:a16="http://schemas.microsoft.com/office/drawing/2014/main" id="{E68994BA-61BA-D0FE-9423-7BDB09F8B84C}"/>
              </a:ext>
            </a:extLst>
          </p:cNvPr>
          <p:cNvCxnSpPr>
            <a:cxnSpLocks/>
            <a:stCxn id="5" idx="3"/>
          </p:cNvCxnSpPr>
          <p:nvPr/>
        </p:nvCxnSpPr>
        <p:spPr>
          <a:xfrm>
            <a:off x="6679955" y="3737874"/>
            <a:ext cx="491132" cy="156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DF75716-852F-899C-A99D-9D06AB579265}"/>
              </a:ext>
            </a:extLst>
          </p:cNvPr>
          <p:cNvSpPr/>
          <p:nvPr/>
        </p:nvSpPr>
        <p:spPr>
          <a:xfrm>
            <a:off x="7171087" y="3849331"/>
            <a:ext cx="286160" cy="113353"/>
          </a:xfrm>
          <a:prstGeom prst="rect">
            <a:avLst/>
          </a:prstGeom>
          <a:solidFill>
            <a:schemeClr val="accent1">
              <a:alpha val="2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unito Sans"/>
              <a:ea typeface="+mn-ea"/>
              <a:cs typeface="+mn-cs"/>
            </a:endParaRPr>
          </a:p>
        </p:txBody>
      </p:sp>
      <p:pic>
        <p:nvPicPr>
          <p:cNvPr id="10" name="Picture 2" descr="arial drone photo of Allerton Bywater in West Yorkshire showing flooded fields and farm">
            <a:extLst>
              <a:ext uri="{FF2B5EF4-FFF2-40B4-BE49-F238E27FC236}">
                <a16:creationId xmlns:a16="http://schemas.microsoft.com/office/drawing/2014/main" id="{B54EC943-914C-61A1-5815-59A58CA8355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65405" y="5599565"/>
            <a:ext cx="2109095" cy="11655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C697E300-E481-A0E1-D8DE-BB348F55EC9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76405" y="5641698"/>
            <a:ext cx="3098095" cy="1081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336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1E28A5-5295-DACA-801F-07492841A350}"/>
              </a:ext>
            </a:extLst>
          </p:cNvPr>
          <p:cNvSpPr/>
          <p:nvPr/>
        </p:nvSpPr>
        <p:spPr>
          <a:xfrm>
            <a:off x="3396836" y="940972"/>
            <a:ext cx="5206979" cy="717038"/>
          </a:xfrm>
          <a:prstGeom prst="rect">
            <a:avLst/>
          </a:prstGeom>
          <a:solidFill>
            <a:schemeClr val="accent4"/>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Advanced Connectivity</a:t>
            </a:r>
          </a:p>
        </p:txBody>
      </p:sp>
      <p:sp>
        <p:nvSpPr>
          <p:cNvPr id="4" name="Rectangle 3">
            <a:extLst>
              <a:ext uri="{FF2B5EF4-FFF2-40B4-BE49-F238E27FC236}">
                <a16:creationId xmlns:a16="http://schemas.microsoft.com/office/drawing/2014/main" id="{1BBD4D04-7881-45D6-06B6-4FF1AC25D44B}"/>
              </a:ext>
            </a:extLst>
          </p:cNvPr>
          <p:cNvSpPr/>
          <p:nvPr/>
        </p:nvSpPr>
        <p:spPr>
          <a:xfrm>
            <a:off x="3396835" y="1926291"/>
            <a:ext cx="2427567" cy="1305318"/>
          </a:xfrm>
          <a:prstGeom prst="rect">
            <a:avLst/>
          </a:prstGeom>
          <a:solidFill>
            <a:schemeClr val="accent4"/>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u="sng">
                <a:solidFill>
                  <a:prstClr val="white"/>
                </a:solidFill>
                <a:latin typeface="Tahoma" panose="020B0604030504040204" pitchFamily="34" charset="0"/>
                <a:ea typeface="Tahoma" panose="020B0604030504040204" pitchFamily="34" charset="0"/>
                <a:cs typeface="Tahoma" panose="020B0604030504040204" pitchFamily="34" charset="0"/>
              </a:rPr>
              <a:t>Solution 1</a:t>
            </a:r>
          </a:p>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Smart Meter/IoT collecting data on Electricity, Heat, Hot Water</a:t>
            </a:r>
          </a:p>
        </p:txBody>
      </p:sp>
      <p:sp>
        <p:nvSpPr>
          <p:cNvPr id="6" name="Rectangle 5">
            <a:extLst>
              <a:ext uri="{FF2B5EF4-FFF2-40B4-BE49-F238E27FC236}">
                <a16:creationId xmlns:a16="http://schemas.microsoft.com/office/drawing/2014/main" id="{49A92383-2ACB-4346-F099-45CDC631B541}"/>
              </a:ext>
            </a:extLst>
          </p:cNvPr>
          <p:cNvSpPr/>
          <p:nvPr/>
        </p:nvSpPr>
        <p:spPr>
          <a:xfrm>
            <a:off x="6176248" y="1926291"/>
            <a:ext cx="2427567" cy="1305318"/>
          </a:xfrm>
          <a:prstGeom prst="rect">
            <a:avLst/>
          </a:prstGeom>
          <a:solidFill>
            <a:schemeClr val="accent4"/>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u="sng">
                <a:solidFill>
                  <a:prstClr val="white"/>
                </a:solidFill>
                <a:latin typeface="Tahoma" panose="020B0604030504040204" pitchFamily="34" charset="0"/>
                <a:ea typeface="Tahoma" panose="020B0604030504040204" pitchFamily="34" charset="0"/>
                <a:cs typeface="Tahoma" panose="020B0604030504040204" pitchFamily="34" charset="0"/>
              </a:rPr>
              <a:t>Solution 2</a:t>
            </a:r>
          </a:p>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Electric Storage Heaters with IoT Sensors</a:t>
            </a:r>
          </a:p>
        </p:txBody>
      </p:sp>
      <p:sp>
        <p:nvSpPr>
          <p:cNvPr id="7" name="Rectangle 6">
            <a:extLst>
              <a:ext uri="{FF2B5EF4-FFF2-40B4-BE49-F238E27FC236}">
                <a16:creationId xmlns:a16="http://schemas.microsoft.com/office/drawing/2014/main" id="{13D1CB26-5941-E50C-C8FE-95C87FF5A5E7}"/>
              </a:ext>
            </a:extLst>
          </p:cNvPr>
          <p:cNvSpPr/>
          <p:nvPr/>
        </p:nvSpPr>
        <p:spPr>
          <a:xfrm>
            <a:off x="2299078" y="3769530"/>
            <a:ext cx="1635660" cy="1305318"/>
          </a:xfrm>
          <a:prstGeom prst="rect">
            <a:avLst/>
          </a:prstGeom>
          <a:solidFill>
            <a:schemeClr val="accent4"/>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Net-Zero Intervention Monitoring</a:t>
            </a:r>
          </a:p>
          <a:p>
            <a:pPr algn="ctr" defTabSz="514350"/>
            <a:endParaRPr lang="en-GB" sz="12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(Primary Use Case)</a:t>
            </a:r>
          </a:p>
        </p:txBody>
      </p:sp>
      <p:sp>
        <p:nvSpPr>
          <p:cNvPr id="8" name="Rectangle 7">
            <a:extLst>
              <a:ext uri="{FF2B5EF4-FFF2-40B4-BE49-F238E27FC236}">
                <a16:creationId xmlns:a16="http://schemas.microsoft.com/office/drawing/2014/main" id="{CE77B854-7514-E96E-82FE-4769822EF58C}"/>
              </a:ext>
            </a:extLst>
          </p:cNvPr>
          <p:cNvSpPr/>
          <p:nvPr/>
        </p:nvSpPr>
        <p:spPr>
          <a:xfrm>
            <a:off x="4112316" y="3769530"/>
            <a:ext cx="1635660" cy="1305318"/>
          </a:xfrm>
          <a:prstGeom prst="rect">
            <a:avLst/>
          </a:prstGeom>
          <a:solidFill>
            <a:schemeClr val="accent4"/>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Energy Portfolio Level Performance</a:t>
            </a:r>
          </a:p>
          <a:p>
            <a:pPr algn="ctr" defTabSz="514350"/>
            <a:endParaRPr lang="en-GB" sz="12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(Primary Use Case)</a:t>
            </a:r>
          </a:p>
        </p:txBody>
      </p:sp>
      <p:sp>
        <p:nvSpPr>
          <p:cNvPr id="9" name="Rectangle 8">
            <a:extLst>
              <a:ext uri="{FF2B5EF4-FFF2-40B4-BE49-F238E27FC236}">
                <a16:creationId xmlns:a16="http://schemas.microsoft.com/office/drawing/2014/main" id="{E04B7F1C-BF41-AB1B-832C-56BAE703FD8B}"/>
              </a:ext>
            </a:extLst>
          </p:cNvPr>
          <p:cNvSpPr/>
          <p:nvPr/>
        </p:nvSpPr>
        <p:spPr>
          <a:xfrm>
            <a:off x="5920481" y="3769528"/>
            <a:ext cx="1635660" cy="1305318"/>
          </a:xfrm>
          <a:prstGeom prst="rect">
            <a:avLst/>
          </a:prstGeom>
          <a:solidFill>
            <a:schemeClr val="accent4"/>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Energy Related Tenant Behaviour Change</a:t>
            </a:r>
          </a:p>
          <a:p>
            <a:pPr algn="ctr" defTabSz="514350"/>
            <a:endParaRPr lang="en-GB" sz="12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(Secondary Use Case)</a:t>
            </a:r>
          </a:p>
        </p:txBody>
      </p:sp>
      <p:sp>
        <p:nvSpPr>
          <p:cNvPr id="10" name="Rectangle 9">
            <a:extLst>
              <a:ext uri="{FF2B5EF4-FFF2-40B4-BE49-F238E27FC236}">
                <a16:creationId xmlns:a16="http://schemas.microsoft.com/office/drawing/2014/main" id="{FDDE9C61-219F-D720-C07A-3B536EEC3299}"/>
              </a:ext>
            </a:extLst>
          </p:cNvPr>
          <p:cNvSpPr/>
          <p:nvPr/>
        </p:nvSpPr>
        <p:spPr>
          <a:xfrm>
            <a:off x="7728646" y="3769527"/>
            <a:ext cx="1635660" cy="1305318"/>
          </a:xfrm>
          <a:prstGeom prst="rect">
            <a:avLst/>
          </a:prstGeom>
          <a:solidFill>
            <a:schemeClr val="accent4"/>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Optimised Electric Heating Systems</a:t>
            </a:r>
          </a:p>
          <a:p>
            <a:pPr algn="ctr" defTabSz="514350"/>
            <a:endParaRPr lang="en-GB" sz="12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(Primary Use Case)</a:t>
            </a:r>
          </a:p>
        </p:txBody>
      </p:sp>
      <p:cxnSp>
        <p:nvCxnSpPr>
          <p:cNvPr id="11" name="Connector: Elbow 10">
            <a:extLst>
              <a:ext uri="{FF2B5EF4-FFF2-40B4-BE49-F238E27FC236}">
                <a16:creationId xmlns:a16="http://schemas.microsoft.com/office/drawing/2014/main" id="{ACBF11A2-B67C-07DD-277E-80730AB13777}"/>
              </a:ext>
            </a:extLst>
          </p:cNvPr>
          <p:cNvCxnSpPr>
            <a:cxnSpLocks/>
            <a:stCxn id="3" idx="2"/>
            <a:endCxn id="4" idx="0"/>
          </p:cNvCxnSpPr>
          <p:nvPr/>
        </p:nvCxnSpPr>
        <p:spPr>
          <a:xfrm rot="5400000">
            <a:off x="5171333" y="1097298"/>
            <a:ext cx="268281" cy="1389707"/>
          </a:xfrm>
          <a:prstGeom prst="bentConnector3">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nector: Elbow 11">
            <a:extLst>
              <a:ext uri="{FF2B5EF4-FFF2-40B4-BE49-F238E27FC236}">
                <a16:creationId xmlns:a16="http://schemas.microsoft.com/office/drawing/2014/main" id="{D3F259EC-8E75-40D4-F7BA-0C5D28CA160F}"/>
              </a:ext>
            </a:extLst>
          </p:cNvPr>
          <p:cNvCxnSpPr>
            <a:cxnSpLocks/>
            <a:stCxn id="3" idx="2"/>
            <a:endCxn id="6" idx="0"/>
          </p:cNvCxnSpPr>
          <p:nvPr/>
        </p:nvCxnSpPr>
        <p:spPr>
          <a:xfrm rot="16200000" flipH="1">
            <a:off x="6561039" y="1097297"/>
            <a:ext cx="268281" cy="1389706"/>
          </a:xfrm>
          <a:prstGeom prst="bentConnector3">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nector: Elbow 12">
            <a:extLst>
              <a:ext uri="{FF2B5EF4-FFF2-40B4-BE49-F238E27FC236}">
                <a16:creationId xmlns:a16="http://schemas.microsoft.com/office/drawing/2014/main" id="{2E4887B3-8E7A-2CB7-581A-F5D0F842D0A4}"/>
              </a:ext>
            </a:extLst>
          </p:cNvPr>
          <p:cNvCxnSpPr>
            <a:cxnSpLocks/>
            <a:stCxn id="4" idx="2"/>
            <a:endCxn id="7" idx="0"/>
          </p:cNvCxnSpPr>
          <p:nvPr/>
        </p:nvCxnSpPr>
        <p:spPr>
          <a:xfrm rot="5400000">
            <a:off x="3594804" y="2753714"/>
            <a:ext cx="537921" cy="1493710"/>
          </a:xfrm>
          <a:prstGeom prst="bentConnector3">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ctor: Elbow 13">
            <a:extLst>
              <a:ext uri="{FF2B5EF4-FFF2-40B4-BE49-F238E27FC236}">
                <a16:creationId xmlns:a16="http://schemas.microsoft.com/office/drawing/2014/main" id="{B06049D7-80EA-7BAE-0AE9-01B6530C6CA3}"/>
              </a:ext>
            </a:extLst>
          </p:cNvPr>
          <p:cNvCxnSpPr>
            <a:cxnSpLocks/>
            <a:stCxn id="4" idx="2"/>
            <a:endCxn id="8" idx="0"/>
          </p:cNvCxnSpPr>
          <p:nvPr/>
        </p:nvCxnSpPr>
        <p:spPr>
          <a:xfrm rot="16200000" flipH="1">
            <a:off x="4501423" y="3340805"/>
            <a:ext cx="537921" cy="319528"/>
          </a:xfrm>
          <a:prstGeom prst="bentConnector3">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nector: Elbow 14">
            <a:extLst>
              <a:ext uri="{FF2B5EF4-FFF2-40B4-BE49-F238E27FC236}">
                <a16:creationId xmlns:a16="http://schemas.microsoft.com/office/drawing/2014/main" id="{2563B5FA-CDC8-3E48-ACA3-E07B7C01A4A3}"/>
              </a:ext>
            </a:extLst>
          </p:cNvPr>
          <p:cNvCxnSpPr>
            <a:cxnSpLocks/>
            <a:stCxn id="4" idx="2"/>
            <a:endCxn id="9" idx="0"/>
          </p:cNvCxnSpPr>
          <p:nvPr/>
        </p:nvCxnSpPr>
        <p:spPr>
          <a:xfrm rot="16200000" flipH="1">
            <a:off x="5405506" y="2436722"/>
            <a:ext cx="537919" cy="2127693"/>
          </a:xfrm>
          <a:prstGeom prst="bentConnector3">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ctor: Elbow 15">
            <a:extLst>
              <a:ext uri="{FF2B5EF4-FFF2-40B4-BE49-F238E27FC236}">
                <a16:creationId xmlns:a16="http://schemas.microsoft.com/office/drawing/2014/main" id="{A333E4AC-E330-1C91-2F86-C187C99A2F92}"/>
              </a:ext>
            </a:extLst>
          </p:cNvPr>
          <p:cNvCxnSpPr>
            <a:cxnSpLocks/>
            <a:stCxn id="6" idx="2"/>
            <a:endCxn id="10" idx="0"/>
          </p:cNvCxnSpPr>
          <p:nvPr/>
        </p:nvCxnSpPr>
        <p:spPr>
          <a:xfrm rot="16200000" flipH="1">
            <a:off x="7699294" y="2922346"/>
            <a:ext cx="537918" cy="1156445"/>
          </a:xfrm>
          <a:prstGeom prst="bentConnector3">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pic>
        <p:nvPicPr>
          <p:cNvPr id="27" name="Picture 26" descr="A yellow and black logo&#10;&#10;Description automatically generated">
            <a:extLst>
              <a:ext uri="{FF2B5EF4-FFF2-40B4-BE49-F238E27FC236}">
                <a16:creationId xmlns:a16="http://schemas.microsoft.com/office/drawing/2014/main" id="{0FF18C52-F8E2-238E-B5AE-448637E912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0147" y="5581833"/>
            <a:ext cx="1842626" cy="859535"/>
          </a:xfrm>
          <a:prstGeom prst="rect">
            <a:avLst/>
          </a:prstGeom>
        </p:spPr>
      </p:pic>
      <p:sp>
        <p:nvSpPr>
          <p:cNvPr id="5" name="TextBox 4">
            <a:extLst>
              <a:ext uri="{FF2B5EF4-FFF2-40B4-BE49-F238E27FC236}">
                <a16:creationId xmlns:a16="http://schemas.microsoft.com/office/drawing/2014/main" id="{3FC0F50F-5063-A017-1080-6D79975835E1}"/>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dirty="0">
                <a:solidFill>
                  <a:srgbClr val="7030A0"/>
                </a:solidFill>
                <a:latin typeface="Calibri"/>
                <a:ea typeface="Tahoma" panose="020B0604030504040204" pitchFamily="34" charset="0"/>
                <a:cs typeface="Tahoma" panose="020B0604030504040204" pitchFamily="34" charset="0"/>
              </a:rPr>
              <a:t>Net-Zero Social Assets Use Cases</a:t>
            </a:r>
            <a:endParaRPr lang="en-GB" sz="2400" dirty="0">
              <a:solidFill>
                <a:srgbClr val="4F81BD">
                  <a:lumMod val="75000"/>
                </a:srgbClr>
              </a:solidFill>
              <a:latin typeface="Calibri"/>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52515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E7C1B-39E3-DBB6-3235-3168BBF15E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6DDC14-A154-8DA5-AE63-81566ABB46EF}"/>
              </a:ext>
            </a:extLst>
          </p:cNvPr>
          <p:cNvSpPr>
            <a:spLocks noGrp="1"/>
          </p:cNvSpPr>
          <p:nvPr>
            <p:ph type="title"/>
          </p:nvPr>
        </p:nvSpPr>
        <p:spPr>
          <a:xfrm>
            <a:off x="242570" y="304512"/>
            <a:ext cx="11557000" cy="584775"/>
          </a:xfrm>
        </p:spPr>
        <p:txBody>
          <a:bodyPr/>
          <a:lstStyle/>
          <a:p>
            <a:r>
              <a:rPr lang="en-GB" dirty="0"/>
              <a:t>Some interesting things we’ve learned…</a:t>
            </a:r>
          </a:p>
        </p:txBody>
      </p:sp>
      <p:grpSp>
        <p:nvGrpSpPr>
          <p:cNvPr id="4" name="Group 3">
            <a:extLst>
              <a:ext uri="{FF2B5EF4-FFF2-40B4-BE49-F238E27FC236}">
                <a16:creationId xmlns:a16="http://schemas.microsoft.com/office/drawing/2014/main" id="{B4CD26EF-5539-1056-666E-94702A2AC22D}"/>
              </a:ext>
            </a:extLst>
          </p:cNvPr>
          <p:cNvGrpSpPr/>
          <p:nvPr/>
        </p:nvGrpSpPr>
        <p:grpSpPr>
          <a:xfrm>
            <a:off x="3228640" y="2888984"/>
            <a:ext cx="5584860" cy="1080031"/>
            <a:chOff x="1241461" y="2292462"/>
            <a:chExt cx="5584860" cy="1080031"/>
          </a:xfrm>
        </p:grpSpPr>
        <p:sp>
          <p:nvSpPr>
            <p:cNvPr id="33" name="Rectangle 32">
              <a:extLst>
                <a:ext uri="{FF2B5EF4-FFF2-40B4-BE49-F238E27FC236}">
                  <a16:creationId xmlns:a16="http://schemas.microsoft.com/office/drawing/2014/main" id="{999B0045-A3F2-0E4F-FE8C-0EBDD8B16CCB}"/>
                </a:ext>
              </a:extLst>
            </p:cNvPr>
            <p:cNvSpPr/>
            <p:nvPr/>
          </p:nvSpPr>
          <p:spPr>
            <a:xfrm>
              <a:off x="1241461" y="2632753"/>
              <a:ext cx="4294598" cy="739740"/>
            </a:xfrm>
            <a:prstGeom prst="rect">
              <a:avLst/>
            </a:prstGeom>
            <a:solidFill>
              <a:schemeClr val="accent4">
                <a:lumMod val="20000"/>
                <a:lumOff val="80000"/>
              </a:schemeClr>
            </a:solidFill>
            <a:scene3d>
              <a:camera prst="obliqueTopRight"/>
              <a:lightRig rig="contrasting" dir="t">
                <a:rot lat="0" lon="0" rev="7800000"/>
              </a:lightRig>
            </a:scene3d>
            <a:sp3d extrusionH="2654300" contourW="12700">
              <a:extrusionClr>
                <a:schemeClr val="accent4">
                  <a:lumMod val="20000"/>
                  <a:lumOff val="80000"/>
                </a:schemeClr>
              </a:extrusionClr>
              <a:contourClr>
                <a:schemeClr val="tx1"/>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Nunito Sans"/>
                  <a:ea typeface="+mn-ea"/>
                  <a:cs typeface="+mn-cs"/>
                </a:rPr>
                <a:t>THINGS WE’VE LEARNED</a:t>
              </a:r>
              <a:endParaRPr kumimoji="0" lang="en-GB" sz="1800" b="1" i="0" u="none" strike="noStrike" kern="1200" cap="none" spc="0" normalizeH="0" baseline="0" noProof="0" dirty="0">
                <a:ln>
                  <a:noFill/>
                </a:ln>
                <a:solidFill>
                  <a:srgbClr val="000000"/>
                </a:solidFill>
                <a:effectLst/>
                <a:uLnTx/>
                <a:uFillTx/>
                <a:latin typeface="Nunito Sans"/>
                <a:ea typeface="+mn-ea"/>
                <a:cs typeface="+mn-cs"/>
              </a:endParaRPr>
            </a:p>
          </p:txBody>
        </p:sp>
        <p:grpSp>
          <p:nvGrpSpPr>
            <p:cNvPr id="38" name="Group 37">
              <a:extLst>
                <a:ext uri="{FF2B5EF4-FFF2-40B4-BE49-F238E27FC236}">
                  <a16:creationId xmlns:a16="http://schemas.microsoft.com/office/drawing/2014/main" id="{F7FDB7FF-E26D-D49D-C087-21C9A8435BBE}"/>
                </a:ext>
              </a:extLst>
            </p:cNvPr>
            <p:cNvGrpSpPr/>
            <p:nvPr/>
          </p:nvGrpSpPr>
          <p:grpSpPr>
            <a:xfrm>
              <a:off x="6333162" y="2292462"/>
              <a:ext cx="493159" cy="462337"/>
              <a:chOff x="7623425" y="2034283"/>
              <a:chExt cx="493159" cy="462337"/>
            </a:xfrm>
          </p:grpSpPr>
          <p:sp>
            <p:nvSpPr>
              <p:cNvPr id="39" name="Oval 38">
                <a:extLst>
                  <a:ext uri="{FF2B5EF4-FFF2-40B4-BE49-F238E27FC236}">
                    <a16:creationId xmlns:a16="http://schemas.microsoft.com/office/drawing/2014/main" id="{D44691B2-69EC-D33D-A41F-12C1C3006E8C}"/>
                  </a:ext>
                </a:extLst>
              </p:cNvPr>
              <p:cNvSpPr/>
              <p:nvPr/>
            </p:nvSpPr>
            <p:spPr>
              <a:xfrm>
                <a:off x="7623425" y="2034283"/>
                <a:ext cx="493159" cy="46233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unito Sans"/>
                  <a:ea typeface="+mn-ea"/>
                  <a:cs typeface="+mn-cs"/>
                </a:endParaRPr>
              </a:p>
            </p:txBody>
          </p:sp>
          <p:sp>
            <p:nvSpPr>
              <p:cNvPr id="40" name="TextBox 39">
                <a:extLst>
                  <a:ext uri="{FF2B5EF4-FFF2-40B4-BE49-F238E27FC236}">
                    <a16:creationId xmlns:a16="http://schemas.microsoft.com/office/drawing/2014/main" id="{B2461014-4095-3BD3-35CB-D0E02D1BB2C1}"/>
                  </a:ext>
                </a:extLst>
              </p:cNvPr>
              <p:cNvSpPr txBox="1"/>
              <p:nvPr/>
            </p:nvSpPr>
            <p:spPr>
              <a:xfrm>
                <a:off x="7705618" y="2091059"/>
                <a:ext cx="1952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Nunito Sans"/>
                    <a:ea typeface="+mn-ea"/>
                    <a:cs typeface="+mn-cs"/>
                  </a:rPr>
                  <a:t>2</a:t>
                </a:r>
              </a:p>
            </p:txBody>
          </p:sp>
        </p:grpSp>
      </p:grpSp>
    </p:spTree>
    <p:extLst>
      <p:ext uri="{BB962C8B-B14F-4D97-AF65-F5344CB8AC3E}">
        <p14:creationId xmlns:p14="http://schemas.microsoft.com/office/powerpoint/2010/main" val="384176490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14FFD-270E-BDC6-DE1C-0BB2F6004E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D7A8E2-018E-3AD2-3B63-F689727E8BAF}"/>
              </a:ext>
            </a:extLst>
          </p:cNvPr>
          <p:cNvSpPr>
            <a:spLocks noGrp="1"/>
          </p:cNvSpPr>
          <p:nvPr>
            <p:ph type="title"/>
          </p:nvPr>
        </p:nvSpPr>
        <p:spPr>
          <a:xfrm>
            <a:off x="242570" y="304512"/>
            <a:ext cx="11557000" cy="584775"/>
          </a:xfrm>
        </p:spPr>
        <p:txBody>
          <a:bodyPr/>
          <a:lstStyle/>
          <a:p>
            <a:r>
              <a:rPr lang="en-GB" dirty="0"/>
              <a:t>Procurement</a:t>
            </a:r>
          </a:p>
        </p:txBody>
      </p:sp>
      <p:sp>
        <p:nvSpPr>
          <p:cNvPr id="3" name="TextBox 2">
            <a:extLst>
              <a:ext uri="{FF2B5EF4-FFF2-40B4-BE49-F238E27FC236}">
                <a16:creationId xmlns:a16="http://schemas.microsoft.com/office/drawing/2014/main" id="{089A1DA8-909B-C70D-0162-9C030ABE4F51}"/>
              </a:ext>
            </a:extLst>
          </p:cNvPr>
          <p:cNvSpPr txBox="1"/>
          <p:nvPr/>
        </p:nvSpPr>
        <p:spPr>
          <a:xfrm>
            <a:off x="242570" y="1176214"/>
            <a:ext cx="11407140" cy="3347583"/>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How to buy a 5G network…</a:t>
            </a:r>
            <a:b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br>
            <a:endPar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endParaRPr>
          </a:p>
          <a:p>
            <a:pPr marL="285750" marR="0" lvl="0"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Who can provide a 5G network (in its broadest sense)</a:t>
            </a:r>
            <a:b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br>
            <a:endPar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endParaRPr>
          </a:p>
          <a:p>
            <a:pPr marL="285750" marR="0" lvl="0"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What technical solutions exist</a:t>
            </a:r>
            <a:b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br>
            <a:endPar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endParaRPr>
          </a:p>
          <a:p>
            <a:pPr marL="285750" marR="0" lvl="0"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mn-ea"/>
                <a:cs typeface="Calibri"/>
              </a:rPr>
              <a:t>What limitations there are in the service offering</a:t>
            </a:r>
            <a:b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mn-ea"/>
                <a:cs typeface="Calibri"/>
              </a:rPr>
            </a:br>
            <a:endPar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mn-ea"/>
              <a:cs typeface="Calibri"/>
            </a:endParaRPr>
          </a:p>
          <a:p>
            <a:pPr marL="285750" marR="0" lvl="0"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mn-ea"/>
                <a:cs typeface="Calibri"/>
              </a:rPr>
              <a:t>What things cost…</a:t>
            </a:r>
            <a:endParaRPr kumimoji="0" lang="en-GB" sz="1800" b="0" i="0" u="none" strike="noStrike" kern="1200" cap="none" spc="0" normalizeH="0" baseline="0" noProof="0" dirty="0">
              <a:ln>
                <a:noFill/>
              </a:ln>
              <a:solidFill>
                <a:srgbClr val="000000"/>
              </a:solidFill>
              <a:effectLst/>
              <a:uLnTx/>
              <a:uFillTx/>
              <a:latin typeface="Nunito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Nunito Sans"/>
              <a:ea typeface="+mn-ea"/>
              <a:cs typeface="+mn-cs"/>
            </a:endParaRPr>
          </a:p>
        </p:txBody>
      </p:sp>
    </p:spTree>
    <p:extLst>
      <p:ext uri="{BB962C8B-B14F-4D97-AF65-F5344CB8AC3E}">
        <p14:creationId xmlns:p14="http://schemas.microsoft.com/office/powerpoint/2010/main" val="36745107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EA650-6F44-9F1F-5FF7-D93FBF5567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7CED46-30E0-275A-7E44-6FCB400BAB95}"/>
              </a:ext>
            </a:extLst>
          </p:cNvPr>
          <p:cNvSpPr>
            <a:spLocks noGrp="1"/>
          </p:cNvSpPr>
          <p:nvPr>
            <p:ph type="title"/>
          </p:nvPr>
        </p:nvSpPr>
        <p:spPr>
          <a:xfrm>
            <a:off x="242570" y="304512"/>
            <a:ext cx="11557000" cy="584775"/>
          </a:xfrm>
        </p:spPr>
        <p:txBody>
          <a:bodyPr/>
          <a:lstStyle/>
          <a:p>
            <a:r>
              <a:rPr lang="en-GB" dirty="0"/>
              <a:t>Market Evolution</a:t>
            </a:r>
          </a:p>
        </p:txBody>
      </p:sp>
      <p:sp>
        <p:nvSpPr>
          <p:cNvPr id="3" name="TextBox 2">
            <a:extLst>
              <a:ext uri="{FF2B5EF4-FFF2-40B4-BE49-F238E27FC236}">
                <a16:creationId xmlns:a16="http://schemas.microsoft.com/office/drawing/2014/main" id="{74071FC5-4D00-9BBE-A07A-F7FC03C4680C}"/>
              </a:ext>
            </a:extLst>
          </p:cNvPr>
          <p:cNvSpPr txBox="1"/>
          <p:nvPr/>
        </p:nvSpPr>
        <p:spPr>
          <a:xfrm>
            <a:off x="242570" y="1176214"/>
            <a:ext cx="11407140" cy="4975721"/>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Few Public Sector MPNs</a:t>
            </a:r>
          </a:p>
          <a:p>
            <a:pPr marL="742950" marR="0" lvl="1"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Suppliers not all experienced in bidding under public contracts regulations</a:t>
            </a:r>
          </a:p>
          <a:p>
            <a:pPr marL="742950" marR="0" lvl="1"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More open – drive stackable use cases. Anchor tenancy will remain key</a:t>
            </a:r>
          </a:p>
          <a:p>
            <a:pPr marL="742950" marR="0" lvl="1"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Wider benefits – drive public mobile improvements</a:t>
            </a:r>
          </a:p>
          <a:p>
            <a:pPr marL="457200" marR="0" lvl="1" indent="0" algn="l" defTabSz="914400" rtl="0" eaLnBrk="1" fontAlgn="auto" latinLnBrk="0" hangingPunct="1">
              <a:lnSpc>
                <a:spcPct val="90000"/>
              </a:lnSpc>
              <a:spcBef>
                <a:spcPts val="1000"/>
              </a:spcBef>
              <a:spcAft>
                <a:spcPts val="0"/>
              </a:spcAft>
              <a:buClr>
                <a:srgbClr val="333333"/>
              </a:buClr>
              <a:buSzPts val="1100"/>
              <a:buFontTx/>
              <a:buNone/>
              <a:tabLst/>
              <a:defRPr/>
            </a:pPr>
            <a:endPar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endParaRPr>
          </a:p>
          <a:p>
            <a:pPr marL="285750" marR="0" lvl="0"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Market change is happening already, but there’s much to do:</a:t>
            </a:r>
          </a:p>
          <a:p>
            <a:pPr marL="742950" marR="0" lvl="1"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Nunito Sans"/>
                <a:ea typeface="+mn-ea"/>
                <a:cs typeface="Calibri"/>
              </a:rPr>
              <a:t>NHOD and MPN emphasis +++  MNO engagement / </a:t>
            </a:r>
            <a:r>
              <a:rPr kumimoji="0" lang="en-US" sz="2000" b="0" i="0" u="none" strike="noStrike" kern="1200" cap="none" spc="0" normalizeH="0" baseline="0" noProof="0" dirty="0" err="1">
                <a:ln>
                  <a:noFill/>
                </a:ln>
                <a:solidFill>
                  <a:srgbClr val="000000">
                    <a:lumMod val="65000"/>
                    <a:lumOff val="35000"/>
                  </a:srgbClr>
                </a:solidFill>
                <a:effectLst/>
                <a:uLnTx/>
                <a:uFillTx/>
                <a:latin typeface="Nunito Sans"/>
                <a:ea typeface="+mn-ea"/>
                <a:cs typeface="Calibri"/>
              </a:rPr>
              <a:t>win:win</a:t>
            </a:r>
            <a:endParaRPr kumimoji="0" lang="en-US" sz="2000" b="0" i="0" u="none" strike="noStrike" kern="1200" cap="none" spc="0" normalizeH="0" baseline="0" noProof="0" dirty="0">
              <a:ln>
                <a:noFill/>
              </a:ln>
              <a:solidFill>
                <a:srgbClr val="000000">
                  <a:lumMod val="65000"/>
                  <a:lumOff val="35000"/>
                </a:srgbClr>
              </a:solidFill>
              <a:effectLst/>
              <a:uLnTx/>
              <a:uFillTx/>
              <a:latin typeface="Nunito Sans"/>
              <a:ea typeface="+mn-ea"/>
              <a:cs typeface="Calibri"/>
            </a:endParaRPr>
          </a:p>
          <a:p>
            <a:pPr marL="742950" marR="0" lvl="1"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Nunito Sans"/>
                <a:ea typeface="+mn-ea"/>
                <a:cs typeface="Calibri"/>
              </a:rPr>
              <a:t>N77 - Ofcom processes more dynamic, SAL for 6GHz, more spectrum </a:t>
            </a:r>
            <a:r>
              <a:rPr kumimoji="0" lang="en-US" sz="2000" b="0" i="0" u="none" strike="noStrike" kern="1200" cap="none" spc="0" normalizeH="0" baseline="0" noProof="0" dirty="0" err="1">
                <a:ln>
                  <a:noFill/>
                </a:ln>
                <a:solidFill>
                  <a:srgbClr val="000000">
                    <a:lumMod val="65000"/>
                    <a:lumOff val="35000"/>
                  </a:srgbClr>
                </a:solidFill>
                <a:effectLst/>
                <a:uLnTx/>
                <a:uFillTx/>
                <a:latin typeface="Nunito Sans"/>
                <a:ea typeface="+mn-ea"/>
                <a:cs typeface="Calibri"/>
              </a:rPr>
              <a:t>etc</a:t>
            </a: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mn-ea"/>
                <a:cs typeface="Calibri"/>
              </a:rPr>
              <a:t>.</a:t>
            </a:r>
          </a:p>
          <a:p>
            <a:pPr marL="742950" marR="0" lvl="1"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mn-ea"/>
                <a:cs typeface="Calibri"/>
              </a:rPr>
              <a:t>Multi-tenanted model and utility pricing</a:t>
            </a:r>
          </a:p>
          <a:p>
            <a:pPr marL="742950" marR="0" lvl="1"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mn-ea"/>
                <a:cs typeface="Calibri"/>
              </a:rPr>
              <a:t>Device market is limited – buying in volume could drive it faster</a:t>
            </a:r>
          </a:p>
          <a:p>
            <a:pPr marL="742950" marR="0" lvl="1"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mn-ea"/>
                <a:cs typeface="Calibri"/>
              </a:rPr>
              <a:t>Scope to change the market by joining up the 5GIRs, creating a framework or DPS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Nunito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Nunito Sans"/>
              <a:ea typeface="+mn-ea"/>
              <a:cs typeface="+mn-cs"/>
            </a:endParaRPr>
          </a:p>
        </p:txBody>
      </p:sp>
    </p:spTree>
    <p:extLst>
      <p:ext uri="{BB962C8B-B14F-4D97-AF65-F5344CB8AC3E}">
        <p14:creationId xmlns:p14="http://schemas.microsoft.com/office/powerpoint/2010/main" val="133160809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A49C1-EEFD-257A-C3A5-61CB4451BC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BA3A62-3623-3CCF-BE16-1CDC9048A52F}"/>
              </a:ext>
            </a:extLst>
          </p:cNvPr>
          <p:cNvSpPr>
            <a:spLocks noGrp="1"/>
          </p:cNvSpPr>
          <p:nvPr>
            <p:ph type="title"/>
          </p:nvPr>
        </p:nvSpPr>
        <p:spPr>
          <a:xfrm>
            <a:off x="242570" y="304512"/>
            <a:ext cx="11557000" cy="584775"/>
          </a:xfrm>
        </p:spPr>
        <p:txBody>
          <a:bodyPr/>
          <a:lstStyle/>
          <a:p>
            <a:r>
              <a:rPr lang="en-GB" dirty="0"/>
              <a:t>Not just 5G…</a:t>
            </a:r>
          </a:p>
        </p:txBody>
      </p:sp>
      <p:sp>
        <p:nvSpPr>
          <p:cNvPr id="3" name="TextBox 2">
            <a:extLst>
              <a:ext uri="{FF2B5EF4-FFF2-40B4-BE49-F238E27FC236}">
                <a16:creationId xmlns:a16="http://schemas.microsoft.com/office/drawing/2014/main" id="{E1773373-FD27-9F3A-3F83-F786FF980EDB}"/>
              </a:ext>
            </a:extLst>
          </p:cNvPr>
          <p:cNvSpPr txBox="1"/>
          <p:nvPr/>
        </p:nvSpPr>
        <p:spPr>
          <a:xfrm>
            <a:off x="242570" y="1176214"/>
            <a:ext cx="11407140" cy="5668218"/>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Real World uses of 5G</a:t>
            </a:r>
          </a:p>
          <a:p>
            <a:pPr marL="742950" marR="0" lvl="1"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Control - Coverage &amp; capacity under SLA, uplink centric</a:t>
            </a:r>
          </a:p>
          <a:p>
            <a:pPr marL="742950" marR="0" lvl="1"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1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Performance characteristics</a:t>
            </a:r>
            <a:b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br>
            <a:endPar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endParaRPr>
          </a:p>
          <a:p>
            <a:pPr marL="285750" marR="0" lvl="0"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How do different network types fit together?</a:t>
            </a:r>
          </a:p>
          <a:p>
            <a:pPr marL="742950" marR="0" lvl="1"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5G</a:t>
            </a:r>
          </a:p>
          <a:p>
            <a:pPr marL="742950" marR="0" lvl="1"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WiFi</a:t>
            </a:r>
          </a:p>
          <a:p>
            <a:pPr marL="742950" marR="0" lvl="1"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LPWAN</a:t>
            </a:r>
          </a:p>
          <a:p>
            <a:pPr marL="742950" marR="0" lvl="1"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Public Network</a:t>
            </a:r>
            <a:b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br>
            <a:endPar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endParaRPr>
          </a:p>
          <a:p>
            <a:pPr marL="285750" marR="0" lvl="0"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Why are we talking about a MPN, and how does it fit with the public networks?</a:t>
            </a:r>
            <a:b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br>
            <a:endPar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endParaRPr>
          </a:p>
          <a:p>
            <a:pPr marL="285750" marR="0" lvl="0" indent="-285750" algn="l" defTabSz="914400" rtl="0" eaLnBrk="1" fontAlgn="auto" latinLnBrk="0" hangingPunct="1">
              <a:lnSpc>
                <a:spcPct val="90000"/>
              </a:lnSpc>
              <a:spcBef>
                <a:spcPts val="1000"/>
              </a:spcBef>
              <a:spcAft>
                <a:spcPts val="0"/>
              </a:spcAft>
              <a:buClr>
                <a:srgbClr val="333333"/>
              </a:buClr>
              <a:buSzPts val="1100"/>
              <a:buFontTx/>
              <a:buChar char="•"/>
              <a:tabLst/>
              <a:defRPr/>
            </a:pPr>
            <a:endPar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endParaRPr>
          </a:p>
          <a:p>
            <a:pPr marL="285750" marR="0" lvl="0" indent="-285750" algn="l" defTabSz="914400" rtl="0" eaLnBrk="1" fontAlgn="auto" latinLnBrk="0" hangingPunct="1">
              <a:lnSpc>
                <a:spcPct val="90000"/>
              </a:lnSpc>
              <a:spcBef>
                <a:spcPts val="1000"/>
              </a:spcBef>
              <a:spcAft>
                <a:spcPts val="0"/>
              </a:spcAft>
              <a:buClr>
                <a:srgbClr val="333333"/>
              </a:buClr>
              <a:buSzPts val="1100"/>
              <a:buFontTx/>
              <a:buChar char="•"/>
              <a:tabLst/>
              <a:defRPr/>
            </a:pPr>
            <a:endPar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Nunito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Nunito Sans"/>
              <a:ea typeface="+mn-ea"/>
              <a:cs typeface="+mn-cs"/>
            </a:endParaRPr>
          </a:p>
        </p:txBody>
      </p:sp>
    </p:spTree>
    <p:extLst>
      <p:ext uri="{BB962C8B-B14F-4D97-AF65-F5344CB8AC3E}">
        <p14:creationId xmlns:p14="http://schemas.microsoft.com/office/powerpoint/2010/main" val="1204087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10317-624C-D2EE-A722-A081C5A3349D}"/>
            </a:ext>
          </a:extLst>
        </p:cNvPr>
        <p:cNvGrpSpPr/>
        <p:nvPr/>
      </p:nvGrpSpPr>
      <p:grpSpPr>
        <a:xfrm>
          <a:off x="0" y="0"/>
          <a:ext cx="0" cy="0"/>
          <a:chOff x="0" y="0"/>
          <a:chExt cx="0" cy="0"/>
        </a:xfrm>
      </p:grpSpPr>
      <p:pic>
        <p:nvPicPr>
          <p:cNvPr id="12" name="Graphic 11" descr="Arrow circle with solid fill">
            <a:extLst>
              <a:ext uri="{FF2B5EF4-FFF2-40B4-BE49-F238E27FC236}">
                <a16:creationId xmlns:a16="http://schemas.microsoft.com/office/drawing/2014/main" id="{77E4FF4E-FC36-87F2-EB31-6DA8C5FEB9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6541" y="1201790"/>
            <a:ext cx="4757908" cy="4757908"/>
          </a:xfrm>
          <a:prstGeom prst="rect">
            <a:avLst/>
          </a:prstGeom>
        </p:spPr>
      </p:pic>
      <p:sp>
        <p:nvSpPr>
          <p:cNvPr id="2" name="Title 1">
            <a:extLst>
              <a:ext uri="{FF2B5EF4-FFF2-40B4-BE49-F238E27FC236}">
                <a16:creationId xmlns:a16="http://schemas.microsoft.com/office/drawing/2014/main" id="{173C4790-B8E9-8AD8-A581-1ADF92D9B282}"/>
              </a:ext>
            </a:extLst>
          </p:cNvPr>
          <p:cNvSpPr>
            <a:spLocks noGrp="1"/>
          </p:cNvSpPr>
          <p:nvPr>
            <p:ph type="title"/>
          </p:nvPr>
        </p:nvSpPr>
        <p:spPr>
          <a:xfrm>
            <a:off x="242570" y="304512"/>
            <a:ext cx="11557000" cy="584775"/>
          </a:xfrm>
        </p:spPr>
        <p:txBody>
          <a:bodyPr/>
          <a:lstStyle/>
          <a:p>
            <a:r>
              <a:rPr lang="en-GB" dirty="0"/>
              <a:t>Use Cases, Benefits &amp; Commercial Sustainability</a:t>
            </a:r>
          </a:p>
        </p:txBody>
      </p:sp>
      <p:grpSp>
        <p:nvGrpSpPr>
          <p:cNvPr id="8" name="Group 7">
            <a:extLst>
              <a:ext uri="{FF2B5EF4-FFF2-40B4-BE49-F238E27FC236}">
                <a16:creationId xmlns:a16="http://schemas.microsoft.com/office/drawing/2014/main" id="{2266586D-FC18-6FDA-ACBA-5AC2898476DD}"/>
              </a:ext>
            </a:extLst>
          </p:cNvPr>
          <p:cNvGrpSpPr/>
          <p:nvPr/>
        </p:nvGrpSpPr>
        <p:grpSpPr>
          <a:xfrm>
            <a:off x="1396220" y="1197507"/>
            <a:ext cx="8242211" cy="4762191"/>
            <a:chOff x="-669971" y="2147299"/>
            <a:chExt cx="8242211" cy="4762191"/>
          </a:xfrm>
          <a:noFill/>
        </p:grpSpPr>
        <p:sp>
          <p:nvSpPr>
            <p:cNvPr id="5" name="Oval 4">
              <a:extLst>
                <a:ext uri="{FF2B5EF4-FFF2-40B4-BE49-F238E27FC236}">
                  <a16:creationId xmlns:a16="http://schemas.microsoft.com/office/drawing/2014/main" id="{0B441B48-FCB6-540E-175E-0A4096E7259B}"/>
                </a:ext>
              </a:extLst>
            </p:cNvPr>
            <p:cNvSpPr/>
            <p:nvPr/>
          </p:nvSpPr>
          <p:spPr>
            <a:xfrm>
              <a:off x="2198670" y="2147299"/>
              <a:ext cx="1921267" cy="1921267"/>
            </a:xfrm>
            <a:prstGeom prst="ellipse">
              <a:avLst/>
            </a:prstGeom>
            <a:grp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unito Sans"/>
                <a:ea typeface="+mn-ea"/>
                <a:cs typeface="+mn-cs"/>
              </a:endParaRPr>
            </a:p>
          </p:txBody>
        </p:sp>
        <p:sp>
          <p:nvSpPr>
            <p:cNvPr id="6" name="TextBox 5">
              <a:extLst>
                <a:ext uri="{FF2B5EF4-FFF2-40B4-BE49-F238E27FC236}">
                  <a16:creationId xmlns:a16="http://schemas.microsoft.com/office/drawing/2014/main" id="{85FBF6B5-52AE-8973-C273-14879C78EB12}"/>
                </a:ext>
              </a:extLst>
            </p:cNvPr>
            <p:cNvSpPr txBox="1"/>
            <p:nvPr/>
          </p:nvSpPr>
          <p:spPr>
            <a:xfrm>
              <a:off x="780349" y="2338206"/>
              <a:ext cx="1440046" cy="36933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Nunito Sans"/>
                  <a:ea typeface="+mn-ea"/>
                  <a:cs typeface="+mn-cs"/>
                </a:rPr>
                <a:t>USE CASES</a:t>
              </a:r>
            </a:p>
          </p:txBody>
        </p:sp>
        <p:pic>
          <p:nvPicPr>
            <p:cNvPr id="4" name="Picture 3">
              <a:extLst>
                <a:ext uri="{FF2B5EF4-FFF2-40B4-BE49-F238E27FC236}">
                  <a16:creationId xmlns:a16="http://schemas.microsoft.com/office/drawing/2014/main" id="{B58734DF-8DE7-E15A-AB53-298DFDFD65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33264" y="2879633"/>
              <a:ext cx="1419545" cy="441882"/>
            </a:xfrm>
            <a:prstGeom prst="rect">
              <a:avLst/>
            </a:prstGeom>
            <a:grpFill/>
          </p:spPr>
        </p:pic>
        <p:sp>
          <p:nvSpPr>
            <p:cNvPr id="18" name="TextBox 17">
              <a:extLst>
                <a:ext uri="{FF2B5EF4-FFF2-40B4-BE49-F238E27FC236}">
                  <a16:creationId xmlns:a16="http://schemas.microsoft.com/office/drawing/2014/main" id="{FF1ACFAD-49EC-AD0C-8A9D-63B6E03273F7}"/>
                </a:ext>
              </a:extLst>
            </p:cNvPr>
            <p:cNvSpPr txBox="1"/>
            <p:nvPr/>
          </p:nvSpPr>
          <p:spPr>
            <a:xfrm>
              <a:off x="6132194" y="5003347"/>
              <a:ext cx="1440046" cy="36933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Nunito Sans"/>
                  <a:ea typeface="+mn-ea"/>
                  <a:cs typeface="+mn-cs"/>
                </a:rPr>
                <a:t>BENEFITS</a:t>
              </a:r>
            </a:p>
          </p:txBody>
        </p:sp>
        <p:sp>
          <p:nvSpPr>
            <p:cNvPr id="19" name="TextBox 18">
              <a:extLst>
                <a:ext uri="{FF2B5EF4-FFF2-40B4-BE49-F238E27FC236}">
                  <a16:creationId xmlns:a16="http://schemas.microsoft.com/office/drawing/2014/main" id="{0E657E99-80D7-9210-1F35-1DB4E701CAB0}"/>
                </a:ext>
              </a:extLst>
            </p:cNvPr>
            <p:cNvSpPr txBox="1"/>
            <p:nvPr/>
          </p:nvSpPr>
          <p:spPr>
            <a:xfrm>
              <a:off x="-669971" y="6540158"/>
              <a:ext cx="4090179" cy="36933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Nunito Sans"/>
                  <a:ea typeface="+mn-ea"/>
                  <a:cs typeface="+mn-cs"/>
                </a:rPr>
                <a:t>COMMERCIAL SUSTAINABILITY</a:t>
              </a:r>
            </a:p>
          </p:txBody>
        </p:sp>
      </p:grpSp>
      <p:sp>
        <p:nvSpPr>
          <p:cNvPr id="7" name="Oval 6">
            <a:extLst>
              <a:ext uri="{FF2B5EF4-FFF2-40B4-BE49-F238E27FC236}">
                <a16:creationId xmlns:a16="http://schemas.microsoft.com/office/drawing/2014/main" id="{66814342-3FF4-74E4-F8DF-8DA4ED99E1D7}"/>
              </a:ext>
            </a:extLst>
          </p:cNvPr>
          <p:cNvSpPr/>
          <p:nvPr/>
        </p:nvSpPr>
        <p:spPr>
          <a:xfrm>
            <a:off x="5974836" y="3257793"/>
            <a:ext cx="1921267" cy="1921267"/>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unito Sans"/>
              <a:ea typeface="+mn-ea"/>
              <a:cs typeface="+mn-cs"/>
            </a:endParaRPr>
          </a:p>
        </p:txBody>
      </p:sp>
      <p:grpSp>
        <p:nvGrpSpPr>
          <p:cNvPr id="13" name="Group 12">
            <a:extLst>
              <a:ext uri="{FF2B5EF4-FFF2-40B4-BE49-F238E27FC236}">
                <a16:creationId xmlns:a16="http://schemas.microsoft.com/office/drawing/2014/main" id="{C3646541-196F-759D-3CEA-6A28DFB91669}"/>
              </a:ext>
            </a:extLst>
          </p:cNvPr>
          <p:cNvGrpSpPr/>
          <p:nvPr/>
        </p:nvGrpSpPr>
        <p:grpSpPr>
          <a:xfrm>
            <a:off x="5963522" y="1197507"/>
            <a:ext cx="914400" cy="914400"/>
            <a:chOff x="6021070" y="1131344"/>
            <a:chExt cx="914400" cy="914400"/>
          </a:xfrm>
        </p:grpSpPr>
        <p:pic>
          <p:nvPicPr>
            <p:cNvPr id="10" name="Graphic 9" descr="Arrow circle with solid fill">
              <a:extLst>
                <a:ext uri="{FF2B5EF4-FFF2-40B4-BE49-F238E27FC236}">
                  <a16:creationId xmlns:a16="http://schemas.microsoft.com/office/drawing/2014/main" id="{77CE37DE-5C09-37EA-99B0-C507C7E3A6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21070" y="1131344"/>
              <a:ext cx="914400" cy="914400"/>
            </a:xfrm>
            <a:prstGeom prst="rect">
              <a:avLst/>
            </a:prstGeom>
          </p:spPr>
        </p:pic>
        <p:sp>
          <p:nvSpPr>
            <p:cNvPr id="11" name="Arrow: Up 10">
              <a:extLst>
                <a:ext uri="{FF2B5EF4-FFF2-40B4-BE49-F238E27FC236}">
                  <a16:creationId xmlns:a16="http://schemas.microsoft.com/office/drawing/2014/main" id="{48896A60-5E82-96E3-B5A0-42D629D86E6B}"/>
                </a:ext>
              </a:extLst>
            </p:cNvPr>
            <p:cNvSpPr/>
            <p:nvPr/>
          </p:nvSpPr>
          <p:spPr>
            <a:xfrm>
              <a:off x="6347889" y="1444410"/>
              <a:ext cx="270091" cy="247173"/>
            </a:xfrm>
            <a:prstGeom prst="up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unito Sans"/>
                <a:ea typeface="+mn-ea"/>
                <a:cs typeface="+mn-cs"/>
              </a:endParaRPr>
            </a:p>
          </p:txBody>
        </p:sp>
      </p:grpSp>
      <p:sp>
        <p:nvSpPr>
          <p:cNvPr id="14" name="Oval 13">
            <a:extLst>
              <a:ext uri="{FF2B5EF4-FFF2-40B4-BE49-F238E27FC236}">
                <a16:creationId xmlns:a16="http://schemas.microsoft.com/office/drawing/2014/main" id="{4A6B0C39-DEBF-8F52-5A78-77C6F89E4564}"/>
              </a:ext>
            </a:extLst>
          </p:cNvPr>
          <p:cNvSpPr/>
          <p:nvPr/>
        </p:nvSpPr>
        <p:spPr>
          <a:xfrm>
            <a:off x="3055263" y="3395033"/>
            <a:ext cx="1921267" cy="1921267"/>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unito Sans"/>
              <a:ea typeface="+mn-ea"/>
              <a:cs typeface="+mn-cs"/>
            </a:endParaRPr>
          </a:p>
        </p:txBody>
      </p:sp>
      <p:pic>
        <p:nvPicPr>
          <p:cNvPr id="15" name="Picture 14">
            <a:extLst>
              <a:ext uri="{FF2B5EF4-FFF2-40B4-BE49-F238E27FC236}">
                <a16:creationId xmlns:a16="http://schemas.microsoft.com/office/drawing/2014/main" id="{0706F97C-41F8-C931-E822-95EAC1A80D7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69394" y="3801703"/>
            <a:ext cx="434385" cy="1107926"/>
          </a:xfrm>
          <a:prstGeom prst="rect">
            <a:avLst/>
          </a:prstGeom>
        </p:spPr>
      </p:pic>
      <p:sp>
        <p:nvSpPr>
          <p:cNvPr id="16" name="TextBox 15">
            <a:extLst>
              <a:ext uri="{FF2B5EF4-FFF2-40B4-BE49-F238E27FC236}">
                <a16:creationId xmlns:a16="http://schemas.microsoft.com/office/drawing/2014/main" id="{B7F6AF4D-CB6C-5AD4-111B-CDC54A383E7D}"/>
              </a:ext>
            </a:extLst>
          </p:cNvPr>
          <p:cNvSpPr txBox="1"/>
          <p:nvPr/>
        </p:nvSpPr>
        <p:spPr>
          <a:xfrm>
            <a:off x="3362725" y="3940167"/>
            <a:ext cx="4678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0000"/>
                </a:solidFill>
                <a:effectLst/>
                <a:uLnTx/>
                <a:uFillTx/>
                <a:latin typeface="Nunito Sans"/>
                <a:ea typeface="+mn-ea"/>
                <a:cs typeface="+mn-cs"/>
              </a:rPr>
              <a:t>£</a:t>
            </a:r>
          </a:p>
        </p:txBody>
      </p:sp>
      <p:pic>
        <p:nvPicPr>
          <p:cNvPr id="17" name="Picture 16">
            <a:extLst>
              <a:ext uri="{FF2B5EF4-FFF2-40B4-BE49-F238E27FC236}">
                <a16:creationId xmlns:a16="http://schemas.microsoft.com/office/drawing/2014/main" id="{D7DF8568-B2AA-9B3C-327D-4D58BAA9B15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13456" y="3711221"/>
            <a:ext cx="1155416" cy="1054000"/>
          </a:xfrm>
          <a:prstGeom prst="rect">
            <a:avLst/>
          </a:prstGeom>
        </p:spPr>
      </p:pic>
    </p:spTree>
    <p:extLst>
      <p:ext uri="{BB962C8B-B14F-4D97-AF65-F5344CB8AC3E}">
        <p14:creationId xmlns:p14="http://schemas.microsoft.com/office/powerpoint/2010/main" val="39651980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707C3-98DB-4698-5497-5E2C2B7998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5046BB-A09F-BC30-6CD6-0E2C2A2B9D0D}"/>
              </a:ext>
            </a:extLst>
          </p:cNvPr>
          <p:cNvSpPr>
            <a:spLocks noGrp="1"/>
          </p:cNvSpPr>
          <p:nvPr>
            <p:ph type="title"/>
          </p:nvPr>
        </p:nvSpPr>
        <p:spPr>
          <a:xfrm>
            <a:off x="242570" y="304512"/>
            <a:ext cx="11557000" cy="584775"/>
          </a:xfrm>
        </p:spPr>
        <p:txBody>
          <a:bodyPr/>
          <a:lstStyle/>
          <a:p>
            <a:r>
              <a:rPr lang="en-GB" dirty="0"/>
              <a:t>Use Cases</a:t>
            </a:r>
          </a:p>
        </p:txBody>
      </p:sp>
      <p:sp>
        <p:nvSpPr>
          <p:cNvPr id="3" name="TextBox 2">
            <a:extLst>
              <a:ext uri="{FF2B5EF4-FFF2-40B4-BE49-F238E27FC236}">
                <a16:creationId xmlns:a16="http://schemas.microsoft.com/office/drawing/2014/main" id="{12D23086-A97D-EEC8-1D51-4B4414C642D6}"/>
              </a:ext>
            </a:extLst>
          </p:cNvPr>
          <p:cNvSpPr txBox="1"/>
          <p:nvPr/>
        </p:nvSpPr>
        <p:spPr>
          <a:xfrm>
            <a:off x="242570" y="1176214"/>
            <a:ext cx="11407140" cy="646331"/>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&lt;&gt;</a:t>
            </a:r>
            <a:endParaRPr kumimoji="0" lang="en-GB" sz="1800" b="0" i="0" u="none" strike="noStrike" kern="1200" cap="none" spc="0" normalizeH="0" baseline="0" noProof="0" dirty="0">
              <a:ln>
                <a:noFill/>
              </a:ln>
              <a:solidFill>
                <a:srgbClr val="000000"/>
              </a:solidFill>
              <a:effectLst/>
              <a:uLnTx/>
              <a:uFillTx/>
              <a:latin typeface="Nunito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Nunito Sans"/>
              <a:ea typeface="+mn-ea"/>
              <a:cs typeface="+mn-cs"/>
            </a:endParaRPr>
          </a:p>
        </p:txBody>
      </p:sp>
    </p:spTree>
    <p:extLst>
      <p:ext uri="{BB962C8B-B14F-4D97-AF65-F5344CB8AC3E}">
        <p14:creationId xmlns:p14="http://schemas.microsoft.com/office/powerpoint/2010/main" val="290579225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51D0A-4BBC-4AA2-A1A0-5CA4F01625F7}"/>
              </a:ext>
            </a:extLst>
          </p:cNvPr>
          <p:cNvSpPr>
            <a:spLocks noGrp="1"/>
          </p:cNvSpPr>
          <p:nvPr>
            <p:ph type="title"/>
          </p:nvPr>
        </p:nvSpPr>
        <p:spPr>
          <a:xfrm>
            <a:off x="242570" y="304512"/>
            <a:ext cx="11557000" cy="584775"/>
          </a:xfrm>
        </p:spPr>
        <p:txBody>
          <a:bodyPr/>
          <a:lstStyle/>
          <a:p>
            <a:r>
              <a:rPr lang="en-GB"/>
              <a:t>Commercial Sustainability</a:t>
            </a:r>
            <a:endParaRPr lang="en-GB" dirty="0"/>
          </a:p>
        </p:txBody>
      </p:sp>
      <p:grpSp>
        <p:nvGrpSpPr>
          <p:cNvPr id="12" name="Group 11">
            <a:extLst>
              <a:ext uri="{FF2B5EF4-FFF2-40B4-BE49-F238E27FC236}">
                <a16:creationId xmlns:a16="http://schemas.microsoft.com/office/drawing/2014/main" id="{D0A34C71-9A8B-260A-4F50-6E832C1C288B}"/>
              </a:ext>
            </a:extLst>
          </p:cNvPr>
          <p:cNvGrpSpPr/>
          <p:nvPr/>
        </p:nvGrpSpPr>
        <p:grpSpPr>
          <a:xfrm>
            <a:off x="1457335" y="2322726"/>
            <a:ext cx="1115270" cy="2065320"/>
            <a:chOff x="1327862" y="3415151"/>
            <a:chExt cx="1115270" cy="2065320"/>
          </a:xfrm>
        </p:grpSpPr>
        <p:sp>
          <p:nvSpPr>
            <p:cNvPr id="4" name="Rectangle 3">
              <a:extLst>
                <a:ext uri="{FF2B5EF4-FFF2-40B4-BE49-F238E27FC236}">
                  <a16:creationId xmlns:a16="http://schemas.microsoft.com/office/drawing/2014/main" id="{6DF79642-6EB7-96DD-A9C5-815DC3F91403}"/>
                </a:ext>
              </a:extLst>
            </p:cNvPr>
            <p:cNvSpPr/>
            <p:nvPr/>
          </p:nvSpPr>
          <p:spPr>
            <a:xfrm>
              <a:off x="1327862" y="3415151"/>
              <a:ext cx="1115270" cy="713996"/>
            </a:xfrm>
            <a:prstGeom prst="rect">
              <a:avLst/>
            </a:prstGeom>
            <a:solidFill>
              <a:srgbClr val="00A2FF">
                <a:lumMod val="20000"/>
                <a:lumOff val="80000"/>
              </a:srgbClr>
            </a:solidFill>
            <a:ln w="12700" cap="flat" cmpd="sng" algn="ctr">
              <a:solidFill>
                <a:srgbClr val="00A2FF">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5" name="Group 4">
              <a:extLst>
                <a:ext uri="{FF2B5EF4-FFF2-40B4-BE49-F238E27FC236}">
                  <a16:creationId xmlns:a16="http://schemas.microsoft.com/office/drawing/2014/main" id="{049B26CD-8FFE-D58B-D5E9-5A6CAC815CBD}"/>
                </a:ext>
              </a:extLst>
            </p:cNvPr>
            <p:cNvGrpSpPr/>
            <p:nvPr/>
          </p:nvGrpSpPr>
          <p:grpSpPr>
            <a:xfrm>
              <a:off x="1327862" y="4930985"/>
              <a:ext cx="1115270" cy="549486"/>
              <a:chOff x="769014" y="3363003"/>
              <a:chExt cx="784316" cy="405538"/>
            </a:xfrm>
          </p:grpSpPr>
          <p:sp>
            <p:nvSpPr>
              <p:cNvPr id="6" name="Rectangle 5">
                <a:extLst>
                  <a:ext uri="{FF2B5EF4-FFF2-40B4-BE49-F238E27FC236}">
                    <a16:creationId xmlns:a16="http://schemas.microsoft.com/office/drawing/2014/main" id="{4D4C2126-16FA-E1CE-50FE-9083FD61B969}"/>
                  </a:ext>
                </a:extLst>
              </p:cNvPr>
              <p:cNvSpPr/>
              <p:nvPr/>
            </p:nvSpPr>
            <p:spPr>
              <a:xfrm>
                <a:off x="769014" y="3363003"/>
                <a:ext cx="784316" cy="405538"/>
              </a:xfrm>
              <a:prstGeom prst="rect">
                <a:avLst/>
              </a:prstGeom>
              <a:solidFill>
                <a:srgbClr val="00A2FF">
                  <a:lumMod val="60000"/>
                  <a:lumOff val="40000"/>
                </a:srgbClr>
              </a:solidFill>
              <a:ln w="12700" cap="flat" cmpd="sng" algn="ctr">
                <a:solidFill>
                  <a:srgbClr val="00A2FF">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EB64FFF3-3AE0-4661-28A1-A739EA421497}"/>
                  </a:ext>
                </a:extLst>
              </p:cNvPr>
              <p:cNvSpPr txBox="1"/>
              <p:nvPr/>
            </p:nvSpPr>
            <p:spPr>
              <a:xfrm>
                <a:off x="803450" y="3419906"/>
                <a:ext cx="70779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Fixed</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8" name="Group 7">
              <a:extLst>
                <a:ext uri="{FF2B5EF4-FFF2-40B4-BE49-F238E27FC236}">
                  <a16:creationId xmlns:a16="http://schemas.microsoft.com/office/drawing/2014/main" id="{5C3F51A6-5B55-6F54-52D8-4A791B8C3C41}"/>
                </a:ext>
              </a:extLst>
            </p:cNvPr>
            <p:cNvGrpSpPr/>
            <p:nvPr/>
          </p:nvGrpSpPr>
          <p:grpSpPr>
            <a:xfrm>
              <a:off x="1327862" y="3618258"/>
              <a:ext cx="1115270" cy="1264061"/>
              <a:chOff x="769014" y="3050575"/>
              <a:chExt cx="784316" cy="717966"/>
            </a:xfrm>
            <a:solidFill>
              <a:srgbClr val="FFFFFF">
                <a:lumMod val="85000"/>
              </a:srgbClr>
            </a:solidFill>
          </p:grpSpPr>
          <p:sp>
            <p:nvSpPr>
              <p:cNvPr id="9" name="Rectangle 8">
                <a:extLst>
                  <a:ext uri="{FF2B5EF4-FFF2-40B4-BE49-F238E27FC236}">
                    <a16:creationId xmlns:a16="http://schemas.microsoft.com/office/drawing/2014/main" id="{6B9207F7-7C50-0125-9CBA-0DC39A4483BE}"/>
                  </a:ext>
                </a:extLst>
              </p:cNvPr>
              <p:cNvSpPr/>
              <p:nvPr/>
            </p:nvSpPr>
            <p:spPr>
              <a:xfrm>
                <a:off x="769014" y="3363003"/>
                <a:ext cx="784316" cy="405538"/>
              </a:xfrm>
              <a:prstGeom prst="rect">
                <a:avLst/>
              </a:prstGeom>
              <a:grpFill/>
              <a:ln w="12700" cap="flat" cmpd="sng" algn="ctr">
                <a:solidFill>
                  <a:srgbClr val="00A2FF">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050A9D19-53B1-36A0-69E0-9A34753FD5CF}"/>
                  </a:ext>
                </a:extLst>
              </p:cNvPr>
              <p:cNvSpPr txBox="1"/>
              <p:nvPr/>
            </p:nvSpPr>
            <p:spPr>
              <a:xfrm>
                <a:off x="807276" y="3458166"/>
                <a:ext cx="707793" cy="215444"/>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
                    <a:srgbClr val="000000"/>
                  </a:buClr>
                  <a:buSzTx/>
                  <a:buFont typeface="Arial"/>
                  <a:buNone/>
                  <a:tabLst/>
                  <a:defRPr kumimoji="0" sz="1400" b="0" i="0" u="none" strike="noStrike" kern="0" cap="none" spc="0" normalizeH="0" baseline="0">
                    <a:ln>
                      <a:noFill/>
                    </a:ln>
                    <a:solidFill>
                      <a:srgbClr val="000000"/>
                    </a:solidFill>
                    <a:effectLst/>
                    <a:uLnTx/>
                    <a:uFillTx/>
                    <a:latin typeface="Arial"/>
                    <a:cs typeface="Arial"/>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Variable</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TextBox 10">
                <a:extLst>
                  <a:ext uri="{FF2B5EF4-FFF2-40B4-BE49-F238E27FC236}">
                    <a16:creationId xmlns:a16="http://schemas.microsoft.com/office/drawing/2014/main" id="{788A1C7B-272B-8296-52E5-7ABD9CF13752}"/>
                  </a:ext>
                </a:extLst>
              </p:cNvPr>
              <p:cNvSpPr txBox="1"/>
              <p:nvPr/>
            </p:nvSpPr>
            <p:spPr>
              <a:xfrm>
                <a:off x="803449" y="3050575"/>
                <a:ext cx="707793" cy="17481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
                    <a:srgbClr val="000000"/>
                  </a:buClr>
                  <a:buSzTx/>
                  <a:buFont typeface="Arial"/>
                  <a:buNone/>
                  <a:tabLst/>
                  <a:defRPr kumimoji="0" sz="1400" b="0" i="0" u="none" strike="noStrike" kern="0" cap="none" spc="0" normalizeH="0" baseline="0">
                    <a:ln>
                      <a:noFill/>
                    </a:ln>
                    <a:solidFill>
                      <a:srgbClr val="000000"/>
                    </a:solidFill>
                    <a:effectLst/>
                    <a:uLnTx/>
                    <a:uFillTx/>
                    <a:latin typeface="Arial"/>
                    <a:cs typeface="Arial"/>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Specific</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sp>
        <p:nvSpPr>
          <p:cNvPr id="13" name="TextBox 12">
            <a:extLst>
              <a:ext uri="{FF2B5EF4-FFF2-40B4-BE49-F238E27FC236}">
                <a16:creationId xmlns:a16="http://schemas.microsoft.com/office/drawing/2014/main" id="{251BBAD1-C1FD-AC74-32AB-ADA4C7DCA114}"/>
              </a:ext>
            </a:extLst>
          </p:cNvPr>
          <p:cNvSpPr txBox="1"/>
          <p:nvPr/>
        </p:nvSpPr>
        <p:spPr>
          <a:xfrm>
            <a:off x="1200150" y="4909396"/>
            <a:ext cx="1705912" cy="523220"/>
          </a:xfrm>
          <a:prstGeom prst="rect">
            <a:avLst/>
          </a:prstGeom>
          <a:solidFill>
            <a:srgbClr val="FFFFFF"/>
          </a:solidFill>
          <a:ln>
            <a:solidFill>
              <a:srgbClr val="000000">
                <a:lumMod val="75000"/>
                <a:lumOff val="25000"/>
              </a:srgb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0000"/>
                </a:solidFill>
                <a:effectLst/>
                <a:uLnTx/>
                <a:uFillTx/>
                <a:latin typeface="Arial"/>
                <a:ea typeface="+mn-ea"/>
                <a:cs typeface="Arial"/>
                <a:sym typeface="Arial"/>
              </a:rPr>
              <a:t>UNDERSTAND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0000"/>
                </a:solidFill>
                <a:effectLst/>
                <a:uLnTx/>
                <a:uFillTx/>
                <a:latin typeface="Arial"/>
                <a:ea typeface="+mn-ea"/>
                <a:cs typeface="Arial"/>
                <a:sym typeface="Arial"/>
              </a:rPr>
              <a:t>COSTS</a:t>
            </a:r>
            <a:endParaRPr kumimoji="0" lang="en-GB" sz="1400" b="0" i="0" u="none" strike="noStrike" kern="0" cap="none" spc="0" normalizeH="0" baseline="0" noProof="0" dirty="0">
              <a:ln>
                <a:noFill/>
              </a:ln>
              <a:solidFill>
                <a:srgbClr val="FF0000"/>
              </a:solidFill>
              <a:effectLst/>
              <a:uLnTx/>
              <a:uFillTx/>
              <a:latin typeface="Arial"/>
              <a:ea typeface="+mn-ea"/>
              <a:cs typeface="Arial"/>
              <a:sym typeface="Arial"/>
            </a:endParaRPr>
          </a:p>
        </p:txBody>
      </p:sp>
      <p:sp>
        <p:nvSpPr>
          <p:cNvPr id="14" name="Rectangle 13">
            <a:extLst>
              <a:ext uri="{FF2B5EF4-FFF2-40B4-BE49-F238E27FC236}">
                <a16:creationId xmlns:a16="http://schemas.microsoft.com/office/drawing/2014/main" id="{9164E1F6-A55D-1238-BF99-904FB844A3FF}"/>
              </a:ext>
            </a:extLst>
          </p:cNvPr>
          <p:cNvSpPr/>
          <p:nvPr/>
        </p:nvSpPr>
        <p:spPr>
          <a:xfrm>
            <a:off x="1200150" y="2120112"/>
            <a:ext cx="1705913" cy="3467667"/>
          </a:xfrm>
          <a:prstGeom prst="rect">
            <a:avLst/>
          </a:prstGeom>
          <a:noFill/>
          <a:ln>
            <a:solidFill>
              <a:schemeClr val="tx2">
                <a:lumMod val="75000"/>
                <a:lumOff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unito Sans"/>
              <a:ea typeface="+mn-ea"/>
              <a:cs typeface="+mn-cs"/>
            </a:endParaRPr>
          </a:p>
        </p:txBody>
      </p:sp>
      <p:pic>
        <p:nvPicPr>
          <p:cNvPr id="15" name="Picture 2">
            <a:extLst>
              <a:ext uri="{FF2B5EF4-FFF2-40B4-BE49-F238E27FC236}">
                <a16:creationId xmlns:a16="http://schemas.microsoft.com/office/drawing/2014/main" id="{D45D4157-5138-2898-8851-65B7704CAAE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43172" y="4453745"/>
            <a:ext cx="3134127" cy="97887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91AB34C-DD99-44A5-81C7-9DDEC7D4D6E7}"/>
              </a:ext>
            </a:extLst>
          </p:cNvPr>
          <p:cNvSpPr txBox="1"/>
          <p:nvPr/>
        </p:nvSpPr>
        <p:spPr>
          <a:xfrm>
            <a:off x="8967952" y="5587779"/>
            <a:ext cx="2084566" cy="307777"/>
          </a:xfrm>
          <a:prstGeom prst="rect">
            <a:avLst/>
          </a:prstGeom>
          <a:solidFill>
            <a:srgbClr val="FFFFFF"/>
          </a:solidFill>
          <a:ln>
            <a:solidFill>
              <a:srgbClr val="000000">
                <a:lumMod val="75000"/>
                <a:lumOff val="25000"/>
              </a:srgb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0000"/>
                </a:solidFill>
                <a:effectLst/>
                <a:uLnTx/>
                <a:uFillTx/>
                <a:latin typeface="Arial"/>
                <a:ea typeface="+mn-ea"/>
                <a:cs typeface="Arial"/>
                <a:sym typeface="Arial"/>
              </a:rPr>
              <a:t>Find Use Cases</a:t>
            </a:r>
            <a:endParaRPr kumimoji="0" lang="en-GB" sz="1400" b="0" i="0" u="none" strike="noStrike" kern="0" cap="none" spc="0" normalizeH="0" baseline="0" noProof="0" dirty="0">
              <a:ln>
                <a:noFill/>
              </a:ln>
              <a:solidFill>
                <a:srgbClr val="FF0000"/>
              </a:solidFill>
              <a:effectLst/>
              <a:uLnTx/>
              <a:uFillTx/>
              <a:latin typeface="Arial"/>
              <a:ea typeface="+mn-ea"/>
              <a:cs typeface="Arial"/>
              <a:sym typeface="Arial"/>
            </a:endParaRPr>
          </a:p>
        </p:txBody>
      </p:sp>
      <p:pic>
        <p:nvPicPr>
          <p:cNvPr id="28" name="Picture 27">
            <a:extLst>
              <a:ext uri="{FF2B5EF4-FFF2-40B4-BE49-F238E27FC236}">
                <a16:creationId xmlns:a16="http://schemas.microsoft.com/office/drawing/2014/main" id="{EFC0B1BD-2890-5A33-4471-602A95725F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0718" y="4322742"/>
            <a:ext cx="1465092" cy="673553"/>
          </a:xfrm>
          <a:prstGeom prst="rect">
            <a:avLst/>
          </a:prstGeom>
        </p:spPr>
      </p:pic>
      <p:sp>
        <p:nvSpPr>
          <p:cNvPr id="29" name="TextBox 28">
            <a:extLst>
              <a:ext uri="{FF2B5EF4-FFF2-40B4-BE49-F238E27FC236}">
                <a16:creationId xmlns:a16="http://schemas.microsoft.com/office/drawing/2014/main" id="{BCBBC600-EDC0-DCA1-C2A0-249F3C9DF67B}"/>
              </a:ext>
            </a:extLst>
          </p:cNvPr>
          <p:cNvSpPr txBox="1"/>
          <p:nvPr/>
        </p:nvSpPr>
        <p:spPr>
          <a:xfrm>
            <a:off x="4011263" y="5059462"/>
            <a:ext cx="3071971" cy="1200329"/>
          </a:xfrm>
          <a:prstGeom prst="rect">
            <a:avLst/>
          </a:prstGeom>
          <a:solidFill>
            <a:srgbClr val="FFFFFF"/>
          </a:solidFill>
          <a:ln>
            <a:solidFill>
              <a:srgbClr val="000000">
                <a:lumMod val="75000"/>
                <a:lumOff val="25000"/>
              </a:srgb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uLnTx/>
                <a:uFillTx/>
                <a:latin typeface="Arial"/>
                <a:ea typeface="+mn-ea"/>
                <a:cs typeface="Arial"/>
                <a:sym typeface="Arial"/>
              </a:rPr>
              <a:t>COLLECT ENOUGH FOR THE SERVICES</a:t>
            </a:r>
            <a:endParaRPr kumimoji="0" lang="en-GB" sz="2400" b="1" i="0" u="none" strike="noStrike" kern="0" cap="none" spc="0" normalizeH="0" baseline="0" noProof="0" dirty="0">
              <a:ln>
                <a:noFill/>
              </a:ln>
              <a:solidFill>
                <a:srgbClr val="FF0000"/>
              </a:solidFill>
              <a:effectLst/>
              <a:uLnTx/>
              <a:uFillTx/>
              <a:latin typeface="Arial"/>
              <a:ea typeface="+mn-ea"/>
              <a:cs typeface="Arial"/>
              <a:sym typeface="Arial"/>
            </a:endParaRPr>
          </a:p>
        </p:txBody>
      </p:sp>
      <p:sp>
        <p:nvSpPr>
          <p:cNvPr id="33" name="Arrow: Down 32">
            <a:extLst>
              <a:ext uri="{FF2B5EF4-FFF2-40B4-BE49-F238E27FC236}">
                <a16:creationId xmlns:a16="http://schemas.microsoft.com/office/drawing/2014/main" id="{1B8F0B53-753F-CB54-A164-1EB55195A9E4}"/>
              </a:ext>
            </a:extLst>
          </p:cNvPr>
          <p:cNvSpPr/>
          <p:nvPr/>
        </p:nvSpPr>
        <p:spPr>
          <a:xfrm rot="10800000">
            <a:off x="9751220" y="3891344"/>
            <a:ext cx="314325" cy="387992"/>
          </a:xfrm>
          <a:prstGeom prst="downArrow">
            <a:avLst/>
          </a:prstGeom>
          <a:solidFill>
            <a:schemeClr val="bg1">
              <a:lumMod val="7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unito Sans"/>
              <a:ea typeface="+mn-ea"/>
              <a:cs typeface="+mn-cs"/>
            </a:endParaRPr>
          </a:p>
        </p:txBody>
      </p:sp>
      <p:sp>
        <p:nvSpPr>
          <p:cNvPr id="34" name="TextBox 33">
            <a:extLst>
              <a:ext uri="{FF2B5EF4-FFF2-40B4-BE49-F238E27FC236}">
                <a16:creationId xmlns:a16="http://schemas.microsoft.com/office/drawing/2014/main" id="{4E981013-4C91-F085-E884-0E3AF23AA69A}"/>
              </a:ext>
            </a:extLst>
          </p:cNvPr>
          <p:cNvSpPr txBox="1"/>
          <p:nvPr/>
        </p:nvSpPr>
        <p:spPr>
          <a:xfrm>
            <a:off x="8810773" y="3266674"/>
            <a:ext cx="2084566" cy="523220"/>
          </a:xfrm>
          <a:prstGeom prst="rect">
            <a:avLst/>
          </a:prstGeom>
          <a:solidFill>
            <a:srgbClr val="FFFFFF"/>
          </a:solidFill>
          <a:ln>
            <a:solidFill>
              <a:srgbClr val="000000">
                <a:lumMod val="75000"/>
                <a:lumOff val="25000"/>
              </a:srgb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0000"/>
                </a:solidFill>
                <a:effectLst/>
                <a:uLnTx/>
                <a:uFillTx/>
                <a:latin typeface="Arial"/>
                <a:ea typeface="+mn-ea"/>
                <a:cs typeface="Arial"/>
                <a:sym typeface="Arial"/>
              </a:rPr>
              <a:t>Price &amp; Scale Use Cases</a:t>
            </a:r>
            <a:endParaRPr kumimoji="0" lang="en-GB" sz="1400" b="0" i="0" u="none" strike="noStrike" kern="0" cap="none" spc="0" normalizeH="0" baseline="0" noProof="0" dirty="0">
              <a:ln>
                <a:noFill/>
              </a:ln>
              <a:solidFill>
                <a:srgbClr val="FF0000"/>
              </a:solidFill>
              <a:effectLst/>
              <a:uLnTx/>
              <a:uFillTx/>
              <a:latin typeface="Arial"/>
              <a:ea typeface="+mn-ea"/>
              <a:cs typeface="Arial"/>
              <a:sym typeface="Arial"/>
            </a:endParaRPr>
          </a:p>
        </p:txBody>
      </p:sp>
      <p:sp>
        <p:nvSpPr>
          <p:cNvPr id="35" name="Arrow: Down 34">
            <a:extLst>
              <a:ext uri="{FF2B5EF4-FFF2-40B4-BE49-F238E27FC236}">
                <a16:creationId xmlns:a16="http://schemas.microsoft.com/office/drawing/2014/main" id="{DC944CAF-3265-2EFE-025D-E15B23335039}"/>
              </a:ext>
            </a:extLst>
          </p:cNvPr>
          <p:cNvSpPr/>
          <p:nvPr/>
        </p:nvSpPr>
        <p:spPr>
          <a:xfrm rot="16200000">
            <a:off x="3604394" y="2977138"/>
            <a:ext cx="314325" cy="387992"/>
          </a:xfrm>
          <a:prstGeom prst="downArrow">
            <a:avLst/>
          </a:prstGeom>
          <a:solidFill>
            <a:schemeClr val="bg1">
              <a:lumMod val="7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unito Sans"/>
              <a:ea typeface="+mn-ea"/>
              <a:cs typeface="+mn-cs"/>
            </a:endParaRPr>
          </a:p>
        </p:txBody>
      </p:sp>
      <p:sp>
        <p:nvSpPr>
          <p:cNvPr id="36" name="Arrow: Down 35">
            <a:extLst>
              <a:ext uri="{FF2B5EF4-FFF2-40B4-BE49-F238E27FC236}">
                <a16:creationId xmlns:a16="http://schemas.microsoft.com/office/drawing/2014/main" id="{0FBFA333-1891-71B7-B5E9-10C8426C13A6}"/>
              </a:ext>
            </a:extLst>
          </p:cNvPr>
          <p:cNvSpPr/>
          <p:nvPr/>
        </p:nvSpPr>
        <p:spPr>
          <a:xfrm rot="5400000">
            <a:off x="7157740" y="3438736"/>
            <a:ext cx="314325" cy="387992"/>
          </a:xfrm>
          <a:prstGeom prst="downArrow">
            <a:avLst/>
          </a:prstGeom>
          <a:solidFill>
            <a:schemeClr val="bg1">
              <a:lumMod val="7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unito Sans"/>
              <a:ea typeface="+mn-ea"/>
              <a:cs typeface="+mn-cs"/>
            </a:endParaRPr>
          </a:p>
        </p:txBody>
      </p:sp>
      <p:sp>
        <p:nvSpPr>
          <p:cNvPr id="37" name="Rectangle 36">
            <a:extLst>
              <a:ext uri="{FF2B5EF4-FFF2-40B4-BE49-F238E27FC236}">
                <a16:creationId xmlns:a16="http://schemas.microsoft.com/office/drawing/2014/main" id="{B873E84B-6712-6746-6025-88CE9480E758}"/>
              </a:ext>
            </a:extLst>
          </p:cNvPr>
          <p:cNvSpPr/>
          <p:nvPr/>
        </p:nvSpPr>
        <p:spPr>
          <a:xfrm>
            <a:off x="8332330" y="3143251"/>
            <a:ext cx="3404851" cy="2871788"/>
          </a:xfrm>
          <a:prstGeom prst="rect">
            <a:avLst/>
          </a:prstGeom>
          <a:noFill/>
          <a:ln>
            <a:solidFill>
              <a:schemeClr val="tx2">
                <a:lumMod val="75000"/>
                <a:lumOff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unito Sans"/>
              <a:ea typeface="+mn-ea"/>
              <a:cs typeface="+mn-cs"/>
            </a:endParaRPr>
          </a:p>
        </p:txBody>
      </p:sp>
      <p:sp>
        <p:nvSpPr>
          <p:cNvPr id="38" name="TextBox 37">
            <a:extLst>
              <a:ext uri="{FF2B5EF4-FFF2-40B4-BE49-F238E27FC236}">
                <a16:creationId xmlns:a16="http://schemas.microsoft.com/office/drawing/2014/main" id="{945E0FF2-9E18-D8D9-B39A-7705209A116A}"/>
              </a:ext>
            </a:extLst>
          </p:cNvPr>
          <p:cNvSpPr txBox="1"/>
          <p:nvPr/>
        </p:nvSpPr>
        <p:spPr>
          <a:xfrm>
            <a:off x="8810773" y="1652219"/>
            <a:ext cx="2084566" cy="307777"/>
          </a:xfrm>
          <a:prstGeom prst="rect">
            <a:avLst/>
          </a:prstGeom>
          <a:solidFill>
            <a:srgbClr val="FFFFFF"/>
          </a:solidFill>
          <a:ln>
            <a:solidFill>
              <a:srgbClr val="000000">
                <a:lumMod val="75000"/>
                <a:lumOff val="25000"/>
              </a:srgb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0000"/>
                </a:solidFill>
                <a:effectLst/>
                <a:uLnTx/>
                <a:uFillTx/>
                <a:latin typeface="Arial"/>
                <a:ea typeface="+mn-ea"/>
                <a:cs typeface="Arial"/>
                <a:sym typeface="Arial"/>
              </a:rPr>
              <a:t>DRIVE GAINSHARE</a:t>
            </a:r>
            <a:endParaRPr kumimoji="0" lang="en-GB" sz="1400" b="0" i="0" u="none" strike="noStrike" kern="0" cap="none" spc="0" normalizeH="0" baseline="0" noProof="0" dirty="0">
              <a:ln>
                <a:noFill/>
              </a:ln>
              <a:solidFill>
                <a:srgbClr val="FF0000"/>
              </a:solidFill>
              <a:effectLst/>
              <a:uLnTx/>
              <a:uFillTx/>
              <a:latin typeface="Arial"/>
              <a:ea typeface="+mn-ea"/>
              <a:cs typeface="Arial"/>
              <a:sym typeface="Arial"/>
            </a:endParaRPr>
          </a:p>
        </p:txBody>
      </p:sp>
      <p:sp>
        <p:nvSpPr>
          <p:cNvPr id="40" name="Arrow: Down 39">
            <a:extLst>
              <a:ext uri="{FF2B5EF4-FFF2-40B4-BE49-F238E27FC236}">
                <a16:creationId xmlns:a16="http://schemas.microsoft.com/office/drawing/2014/main" id="{CA95209C-BBC6-FA58-BA3E-15B54D0D10BF}"/>
              </a:ext>
            </a:extLst>
          </p:cNvPr>
          <p:cNvSpPr/>
          <p:nvPr/>
        </p:nvSpPr>
        <p:spPr>
          <a:xfrm rot="5400000">
            <a:off x="7185704" y="1665110"/>
            <a:ext cx="314325" cy="387992"/>
          </a:xfrm>
          <a:prstGeom prst="downArrow">
            <a:avLst/>
          </a:prstGeom>
          <a:solidFill>
            <a:schemeClr val="bg1">
              <a:lumMod val="7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unito Sans"/>
              <a:ea typeface="+mn-ea"/>
              <a:cs typeface="+mn-cs"/>
            </a:endParaRPr>
          </a:p>
        </p:txBody>
      </p:sp>
      <p:grpSp>
        <p:nvGrpSpPr>
          <p:cNvPr id="18" name="Group 17">
            <a:extLst>
              <a:ext uri="{FF2B5EF4-FFF2-40B4-BE49-F238E27FC236}">
                <a16:creationId xmlns:a16="http://schemas.microsoft.com/office/drawing/2014/main" id="{66338BB6-120A-5B6F-D49A-4C919AE010DF}"/>
              </a:ext>
            </a:extLst>
          </p:cNvPr>
          <p:cNvGrpSpPr/>
          <p:nvPr/>
        </p:nvGrpSpPr>
        <p:grpSpPr>
          <a:xfrm>
            <a:off x="4916546" y="1526727"/>
            <a:ext cx="1027263" cy="2752609"/>
            <a:chOff x="4916546" y="1526727"/>
            <a:chExt cx="1027263" cy="2752609"/>
          </a:xfrm>
        </p:grpSpPr>
        <p:grpSp>
          <p:nvGrpSpPr>
            <p:cNvPr id="27" name="Group 26">
              <a:extLst>
                <a:ext uri="{FF2B5EF4-FFF2-40B4-BE49-F238E27FC236}">
                  <a16:creationId xmlns:a16="http://schemas.microsoft.com/office/drawing/2014/main" id="{746363ED-2B20-2350-D999-51ED21646026}"/>
                </a:ext>
              </a:extLst>
            </p:cNvPr>
            <p:cNvGrpSpPr/>
            <p:nvPr/>
          </p:nvGrpSpPr>
          <p:grpSpPr>
            <a:xfrm>
              <a:off x="5133628" y="1526727"/>
              <a:ext cx="810181" cy="2752609"/>
              <a:chOff x="4222370" y="2246452"/>
              <a:chExt cx="810181" cy="2752609"/>
            </a:xfrm>
          </p:grpSpPr>
          <p:sp>
            <p:nvSpPr>
              <p:cNvPr id="20" name="Freeform: Shape 19">
                <a:extLst>
                  <a:ext uri="{FF2B5EF4-FFF2-40B4-BE49-F238E27FC236}">
                    <a16:creationId xmlns:a16="http://schemas.microsoft.com/office/drawing/2014/main" id="{18505DE5-8463-A6DB-507D-9171DA99720C}"/>
                  </a:ext>
                </a:extLst>
              </p:cNvPr>
              <p:cNvSpPr/>
              <p:nvPr/>
            </p:nvSpPr>
            <p:spPr>
              <a:xfrm>
                <a:off x="4223347" y="2246452"/>
                <a:ext cx="809204" cy="2752609"/>
              </a:xfrm>
              <a:custGeom>
                <a:avLst/>
                <a:gdLst>
                  <a:gd name="connsiteX0" fmla="*/ 404602 w 809204"/>
                  <a:gd name="connsiteY0" fmla="*/ 0 h 2752609"/>
                  <a:gd name="connsiteX1" fmla="*/ 635225 w 809204"/>
                  <a:gd name="connsiteY1" fmla="*/ 233449 h 2752609"/>
                  <a:gd name="connsiteX2" fmla="*/ 635225 w 809204"/>
                  <a:gd name="connsiteY2" fmla="*/ 2007115 h 2752609"/>
                  <a:gd name="connsiteX3" fmla="*/ 690699 w 809204"/>
                  <a:gd name="connsiteY3" fmla="*/ 2053446 h 2752609"/>
                  <a:gd name="connsiteX4" fmla="*/ 809204 w 809204"/>
                  <a:gd name="connsiteY4" fmla="*/ 2343049 h 2752609"/>
                  <a:gd name="connsiteX5" fmla="*/ 404602 w 809204"/>
                  <a:gd name="connsiteY5" fmla="*/ 2752609 h 2752609"/>
                  <a:gd name="connsiteX6" fmla="*/ 0 w 809204"/>
                  <a:gd name="connsiteY6" fmla="*/ 2343049 h 2752609"/>
                  <a:gd name="connsiteX7" fmla="*/ 118505 w 809204"/>
                  <a:gd name="connsiteY7" fmla="*/ 2053446 h 2752609"/>
                  <a:gd name="connsiteX8" fmla="*/ 173979 w 809204"/>
                  <a:gd name="connsiteY8" fmla="*/ 2007115 h 2752609"/>
                  <a:gd name="connsiteX9" fmla="*/ 173979 w 809204"/>
                  <a:gd name="connsiteY9" fmla="*/ 233449 h 2752609"/>
                  <a:gd name="connsiteX10" fmla="*/ 404602 w 809204"/>
                  <a:gd name="connsiteY10" fmla="*/ 0 h 27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9204" h="2752609">
                    <a:moveTo>
                      <a:pt x="404602" y="0"/>
                    </a:moveTo>
                    <a:cubicBezTo>
                      <a:pt x="531972" y="0"/>
                      <a:pt x="635225" y="104519"/>
                      <a:pt x="635225" y="233449"/>
                    </a:cubicBezTo>
                    <a:lnTo>
                      <a:pt x="635225" y="2007115"/>
                    </a:lnTo>
                    <a:lnTo>
                      <a:pt x="690699" y="2053446"/>
                    </a:lnTo>
                    <a:cubicBezTo>
                      <a:pt x="763918" y="2127562"/>
                      <a:pt x="809204" y="2229952"/>
                      <a:pt x="809204" y="2343049"/>
                    </a:cubicBezTo>
                    <a:cubicBezTo>
                      <a:pt x="809204" y="2569243"/>
                      <a:pt x="628058" y="2752609"/>
                      <a:pt x="404602" y="2752609"/>
                    </a:cubicBezTo>
                    <a:cubicBezTo>
                      <a:pt x="181146" y="2752609"/>
                      <a:pt x="0" y="2569243"/>
                      <a:pt x="0" y="2343049"/>
                    </a:cubicBezTo>
                    <a:cubicBezTo>
                      <a:pt x="0" y="2229952"/>
                      <a:pt x="45286" y="2127562"/>
                      <a:pt x="118505" y="2053446"/>
                    </a:cubicBezTo>
                    <a:lnTo>
                      <a:pt x="173979" y="2007115"/>
                    </a:lnTo>
                    <a:lnTo>
                      <a:pt x="173979" y="233449"/>
                    </a:lnTo>
                    <a:cubicBezTo>
                      <a:pt x="173979" y="104519"/>
                      <a:pt x="277232" y="0"/>
                      <a:pt x="404602" y="0"/>
                    </a:cubicBezTo>
                    <a:close/>
                  </a:path>
                </a:pathLst>
              </a:cu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unito Sans"/>
                  <a:ea typeface="+mn-ea"/>
                  <a:cs typeface="+mn-cs"/>
                </a:endParaRPr>
              </a:p>
            </p:txBody>
          </p:sp>
          <p:sp>
            <p:nvSpPr>
              <p:cNvPr id="23" name="Freeform: Shape 22">
                <a:extLst>
                  <a:ext uri="{FF2B5EF4-FFF2-40B4-BE49-F238E27FC236}">
                    <a16:creationId xmlns:a16="http://schemas.microsoft.com/office/drawing/2014/main" id="{2BEF9395-5C25-869E-E84E-7E8C672C821C}"/>
                  </a:ext>
                </a:extLst>
              </p:cNvPr>
              <p:cNvSpPr/>
              <p:nvPr/>
            </p:nvSpPr>
            <p:spPr>
              <a:xfrm>
                <a:off x="4222370" y="3675202"/>
                <a:ext cx="809204" cy="1323859"/>
              </a:xfrm>
              <a:custGeom>
                <a:avLst/>
                <a:gdLst>
                  <a:gd name="connsiteX0" fmla="*/ 173979 w 809204"/>
                  <a:gd name="connsiteY0" fmla="*/ 0 h 1323859"/>
                  <a:gd name="connsiteX1" fmla="*/ 635225 w 809204"/>
                  <a:gd name="connsiteY1" fmla="*/ 0 h 1323859"/>
                  <a:gd name="connsiteX2" fmla="*/ 635225 w 809204"/>
                  <a:gd name="connsiteY2" fmla="*/ 578365 h 1323859"/>
                  <a:gd name="connsiteX3" fmla="*/ 690699 w 809204"/>
                  <a:gd name="connsiteY3" fmla="*/ 624696 h 1323859"/>
                  <a:gd name="connsiteX4" fmla="*/ 809204 w 809204"/>
                  <a:gd name="connsiteY4" fmla="*/ 914299 h 1323859"/>
                  <a:gd name="connsiteX5" fmla="*/ 404602 w 809204"/>
                  <a:gd name="connsiteY5" fmla="*/ 1323859 h 1323859"/>
                  <a:gd name="connsiteX6" fmla="*/ 0 w 809204"/>
                  <a:gd name="connsiteY6" fmla="*/ 914299 h 1323859"/>
                  <a:gd name="connsiteX7" fmla="*/ 118505 w 809204"/>
                  <a:gd name="connsiteY7" fmla="*/ 624696 h 1323859"/>
                  <a:gd name="connsiteX8" fmla="*/ 173979 w 809204"/>
                  <a:gd name="connsiteY8" fmla="*/ 578365 h 132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204" h="1323859">
                    <a:moveTo>
                      <a:pt x="173979" y="0"/>
                    </a:moveTo>
                    <a:lnTo>
                      <a:pt x="635225" y="0"/>
                    </a:lnTo>
                    <a:lnTo>
                      <a:pt x="635225" y="578365"/>
                    </a:lnTo>
                    <a:lnTo>
                      <a:pt x="690699" y="624696"/>
                    </a:lnTo>
                    <a:cubicBezTo>
                      <a:pt x="763918" y="698812"/>
                      <a:pt x="809204" y="801202"/>
                      <a:pt x="809204" y="914299"/>
                    </a:cubicBezTo>
                    <a:cubicBezTo>
                      <a:pt x="809204" y="1140493"/>
                      <a:pt x="628058" y="1323859"/>
                      <a:pt x="404602" y="1323859"/>
                    </a:cubicBezTo>
                    <a:cubicBezTo>
                      <a:pt x="181146" y="1323859"/>
                      <a:pt x="0" y="1140493"/>
                      <a:pt x="0" y="914299"/>
                    </a:cubicBezTo>
                    <a:cubicBezTo>
                      <a:pt x="0" y="801202"/>
                      <a:pt x="45286" y="698812"/>
                      <a:pt x="118505" y="624696"/>
                    </a:cubicBezTo>
                    <a:lnTo>
                      <a:pt x="173979" y="578365"/>
                    </a:lnTo>
                    <a:close/>
                  </a:path>
                </a:pathLst>
              </a:custGeom>
              <a:solidFill>
                <a:srgbClr val="FF0000"/>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unito Sans"/>
                  <a:ea typeface="+mn-ea"/>
                  <a:cs typeface="+mn-cs"/>
                </a:endParaRPr>
              </a:p>
            </p:txBody>
          </p:sp>
          <p:cxnSp>
            <p:nvCxnSpPr>
              <p:cNvPr id="25" name="Straight Connector 24">
                <a:extLst>
                  <a:ext uri="{FF2B5EF4-FFF2-40B4-BE49-F238E27FC236}">
                    <a16:creationId xmlns:a16="http://schemas.microsoft.com/office/drawing/2014/main" id="{038FACE8-FD41-5163-7B55-DC8867C81DC9}"/>
                  </a:ext>
                </a:extLst>
              </p:cNvPr>
              <p:cNvCxnSpPr/>
              <p:nvPr/>
            </p:nvCxnSpPr>
            <p:spPr>
              <a:xfrm>
                <a:off x="4403680" y="2679721"/>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409E374-302A-06D7-DF76-67EC9E05F73A}"/>
                  </a:ext>
                </a:extLst>
              </p:cNvPr>
              <p:cNvSpPr txBox="1"/>
              <p:nvPr/>
            </p:nvSpPr>
            <p:spPr>
              <a:xfrm>
                <a:off x="4425553" y="2454241"/>
                <a:ext cx="39290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dirty="0">
                    <a:ln>
                      <a:noFill/>
                    </a:ln>
                    <a:solidFill>
                      <a:srgbClr val="000000"/>
                    </a:solidFill>
                    <a:effectLst/>
                    <a:uLnTx/>
                    <a:uFillTx/>
                    <a:latin typeface="Nunito Sans"/>
                    <a:ea typeface="+mn-ea"/>
                    <a:cs typeface="+mn-cs"/>
                  </a:rPr>
                  <a:t>100</a:t>
                </a:r>
              </a:p>
            </p:txBody>
          </p:sp>
        </p:grpSp>
        <p:sp>
          <p:nvSpPr>
            <p:cNvPr id="3" name="Arrow: Right 2">
              <a:extLst>
                <a:ext uri="{FF2B5EF4-FFF2-40B4-BE49-F238E27FC236}">
                  <a16:creationId xmlns:a16="http://schemas.microsoft.com/office/drawing/2014/main" id="{315E3DBB-5EC8-15EB-EF54-D7C4E52CECD3}"/>
                </a:ext>
              </a:extLst>
            </p:cNvPr>
            <p:cNvSpPr/>
            <p:nvPr/>
          </p:nvSpPr>
          <p:spPr>
            <a:xfrm rot="16200000">
              <a:off x="5448359" y="2701017"/>
              <a:ext cx="169810" cy="25229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unito Sans"/>
                <a:ea typeface="+mn-ea"/>
                <a:cs typeface="+mn-cs"/>
              </a:endParaRPr>
            </a:p>
          </p:txBody>
        </p:sp>
        <p:sp>
          <p:nvSpPr>
            <p:cNvPr id="17" name="TextBox 16">
              <a:extLst>
                <a:ext uri="{FF2B5EF4-FFF2-40B4-BE49-F238E27FC236}">
                  <a16:creationId xmlns:a16="http://schemas.microsoft.com/office/drawing/2014/main" id="{A9CD0DFB-AD37-278F-1DF3-484C9E5ED706}"/>
                </a:ext>
              </a:extLst>
            </p:cNvPr>
            <p:cNvSpPr txBox="1"/>
            <p:nvPr/>
          </p:nvSpPr>
          <p:spPr>
            <a:xfrm>
              <a:off x="4916546" y="1972955"/>
              <a:ext cx="3082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Nunito Sans"/>
                  <a:ea typeface="+mn-ea"/>
                  <a:cs typeface="+mn-cs"/>
                </a:rPr>
                <a:t>£</a:t>
              </a:r>
            </a:p>
          </p:txBody>
        </p:sp>
      </p:grpSp>
    </p:spTree>
    <p:extLst>
      <p:ext uri="{BB962C8B-B14F-4D97-AF65-F5344CB8AC3E}">
        <p14:creationId xmlns:p14="http://schemas.microsoft.com/office/powerpoint/2010/main" val="251227718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2114D-2FF1-68D4-E470-081D1ECC38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0E7755-60B5-AF7C-3D1E-5F92ABF94EC4}"/>
              </a:ext>
            </a:extLst>
          </p:cNvPr>
          <p:cNvSpPr>
            <a:spLocks noGrp="1"/>
          </p:cNvSpPr>
          <p:nvPr>
            <p:ph type="title"/>
          </p:nvPr>
        </p:nvSpPr>
        <p:spPr>
          <a:xfrm>
            <a:off x="242570" y="304512"/>
            <a:ext cx="11557000" cy="584775"/>
          </a:xfrm>
        </p:spPr>
        <p:txBody>
          <a:bodyPr/>
          <a:lstStyle/>
          <a:p>
            <a:r>
              <a:rPr lang="en-GB" dirty="0"/>
              <a:t>What’s next?</a:t>
            </a:r>
          </a:p>
        </p:txBody>
      </p:sp>
      <p:sp>
        <p:nvSpPr>
          <p:cNvPr id="3" name="TextBox 2">
            <a:extLst>
              <a:ext uri="{FF2B5EF4-FFF2-40B4-BE49-F238E27FC236}">
                <a16:creationId xmlns:a16="http://schemas.microsoft.com/office/drawing/2014/main" id="{21CF21C4-20DB-D9EB-792D-8C90DB745C09}"/>
              </a:ext>
            </a:extLst>
          </p:cNvPr>
          <p:cNvSpPr txBox="1"/>
          <p:nvPr/>
        </p:nvSpPr>
        <p:spPr>
          <a:xfrm>
            <a:off x="242570" y="1176214"/>
            <a:ext cx="11407140" cy="3825663"/>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Implementation &amp; Delivery</a:t>
            </a:r>
            <a:b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br>
            <a:endPar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endParaRPr>
          </a:p>
          <a:p>
            <a:pPr marL="285750" marR="0" lvl="0"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Operation</a:t>
            </a:r>
          </a:p>
          <a:p>
            <a:pPr marL="742950" marR="0" lvl="1"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drive value, exploit with more use case </a:t>
            </a:r>
            <a:r>
              <a:rPr kumimoji="0" lang="en-GB" sz="2000" b="0" i="0" u="none" strike="noStrike" kern="1200" cap="none" spc="0" normalizeH="0" baseline="0" noProof="0" dirty="0" err="1">
                <a:ln>
                  <a:noFill/>
                </a:ln>
                <a:solidFill>
                  <a:srgbClr val="000000">
                    <a:lumMod val="65000"/>
                    <a:lumOff val="35000"/>
                  </a:srgbClr>
                </a:solidFill>
                <a:effectLst/>
                <a:uLnTx/>
                <a:uFillTx/>
                <a:latin typeface="Nunito Sans"/>
                <a:ea typeface="Calibri"/>
                <a:cs typeface="Calibri"/>
              </a:rPr>
              <a:t>takeup</a:t>
            </a:r>
            <a:endPar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endParaRPr>
          </a:p>
          <a:p>
            <a:pPr marL="742950" marR="0" lvl="1"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t>reach commercial sustainability</a:t>
            </a:r>
            <a:b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br>
            <a:br>
              <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rPr>
            </a:br>
            <a:endParaRPr kumimoji="0" lang="en-GB" sz="2000" b="0" i="0" u="none" strike="noStrike" kern="1200" cap="none" spc="0" normalizeH="0" baseline="0" noProof="0" dirty="0">
              <a:ln>
                <a:noFill/>
              </a:ln>
              <a:solidFill>
                <a:srgbClr val="000000">
                  <a:lumMod val="65000"/>
                  <a:lumOff val="35000"/>
                </a:srgbClr>
              </a:solidFill>
              <a:effectLst/>
              <a:uLnTx/>
              <a:uFillTx/>
              <a:latin typeface="Nunito Sans"/>
              <a:ea typeface="Calibri"/>
              <a:cs typeface="Calibri"/>
            </a:endParaRPr>
          </a:p>
          <a:p>
            <a:pPr marL="285750" marR="0" lvl="0"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1800" b="0" i="0" u="none" strike="noStrike" kern="1200" cap="none" spc="0" normalizeH="0" baseline="0" noProof="0" dirty="0">
                <a:ln>
                  <a:noFill/>
                </a:ln>
                <a:solidFill>
                  <a:srgbClr val="000000">
                    <a:lumMod val="65000"/>
                    <a:lumOff val="35000"/>
                  </a:srgbClr>
                </a:solidFill>
                <a:effectLst/>
                <a:uLnTx/>
                <a:uFillTx/>
                <a:latin typeface="Nunito Sans"/>
                <a:ea typeface="+mn-ea"/>
                <a:cs typeface="Calibri"/>
              </a:rPr>
              <a:t>Further investment</a:t>
            </a:r>
          </a:p>
          <a:p>
            <a:pPr marL="742950" marR="0" lvl="1"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1800" b="0" i="0" u="none" strike="noStrike" kern="1200" cap="none" spc="0" normalizeH="0" baseline="0" noProof="0" dirty="0">
                <a:ln>
                  <a:noFill/>
                </a:ln>
                <a:solidFill>
                  <a:srgbClr val="000000">
                    <a:lumMod val="65000"/>
                    <a:lumOff val="35000"/>
                  </a:srgbClr>
                </a:solidFill>
                <a:effectLst/>
                <a:uLnTx/>
                <a:uFillTx/>
                <a:latin typeface="Nunito Sans"/>
                <a:ea typeface="+mn-ea"/>
                <a:cs typeface="Calibri"/>
              </a:rPr>
              <a:t>Drive more value</a:t>
            </a:r>
          </a:p>
          <a:p>
            <a:pPr marL="742950" marR="0" lvl="1" indent="-285750" algn="l" defTabSz="914400" rtl="0" eaLnBrk="1" fontAlgn="auto" latinLnBrk="0" hangingPunct="1">
              <a:lnSpc>
                <a:spcPct val="90000"/>
              </a:lnSpc>
              <a:spcBef>
                <a:spcPts val="1000"/>
              </a:spcBef>
              <a:spcAft>
                <a:spcPts val="0"/>
              </a:spcAft>
              <a:buClr>
                <a:srgbClr val="333333"/>
              </a:buClr>
              <a:buSzPts val="1100"/>
              <a:buFontTx/>
              <a:buChar char="•"/>
              <a:tabLst/>
              <a:defRPr/>
            </a:pPr>
            <a:r>
              <a:rPr kumimoji="0" lang="en-GB" sz="1800" b="0" i="0" u="none" strike="noStrike" kern="1200" cap="none" spc="0" normalizeH="0" baseline="0" noProof="0" dirty="0">
                <a:ln>
                  <a:noFill/>
                </a:ln>
                <a:solidFill>
                  <a:srgbClr val="000000">
                    <a:lumMod val="65000"/>
                    <a:lumOff val="35000"/>
                  </a:srgbClr>
                </a:solidFill>
                <a:effectLst/>
                <a:uLnTx/>
                <a:uFillTx/>
                <a:latin typeface="Nunito Sans"/>
                <a:ea typeface="+mn-ea"/>
                <a:cs typeface="Calibri"/>
              </a:rPr>
              <a:t>Drive a sustainable market</a:t>
            </a:r>
            <a:endParaRPr kumimoji="0" lang="en-GB" sz="1800" b="0" i="0" u="none" strike="noStrike" kern="1200" cap="none" spc="0" normalizeH="0" baseline="0" noProof="0" dirty="0">
              <a:ln>
                <a:noFill/>
              </a:ln>
              <a:solidFill>
                <a:srgbClr val="000000"/>
              </a:solidFill>
              <a:effectLst/>
              <a:uLnTx/>
              <a:uFillTx/>
              <a:latin typeface="Nunito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Nunito Sans"/>
              <a:ea typeface="+mn-ea"/>
              <a:cs typeface="+mn-cs"/>
            </a:endParaRPr>
          </a:p>
        </p:txBody>
      </p:sp>
    </p:spTree>
    <p:extLst>
      <p:ext uri="{BB962C8B-B14F-4D97-AF65-F5344CB8AC3E}">
        <p14:creationId xmlns:p14="http://schemas.microsoft.com/office/powerpoint/2010/main" val="261999442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30188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79499-0341-A442-0133-17DAF003A4F1}"/>
              </a:ext>
            </a:extLst>
          </p:cNvPr>
          <p:cNvSpPr>
            <a:spLocks noGrp="1"/>
          </p:cNvSpPr>
          <p:nvPr>
            <p:ph type="ctrTitle"/>
          </p:nvPr>
        </p:nvSpPr>
        <p:spPr>
          <a:xfrm>
            <a:off x="5349408" y="2805302"/>
            <a:ext cx="5240216" cy="1247395"/>
          </a:xfrm>
        </p:spPr>
        <p:txBody>
          <a:bodyPr>
            <a:normAutofit fontScale="90000"/>
          </a:bodyPr>
          <a:lstStyle/>
          <a:p>
            <a:r>
              <a:rPr lang="en-US" dirty="0"/>
              <a:t>Glasgow Smart and Connected Social Places - Connectivity Event</a:t>
            </a:r>
          </a:p>
        </p:txBody>
      </p:sp>
      <p:sp>
        <p:nvSpPr>
          <p:cNvPr id="3" name="Subtitle 2">
            <a:extLst>
              <a:ext uri="{FF2B5EF4-FFF2-40B4-BE49-F238E27FC236}">
                <a16:creationId xmlns:a16="http://schemas.microsoft.com/office/drawing/2014/main" id="{4996D0D6-2BA7-4AA2-AFEA-B4DD5395746B}"/>
              </a:ext>
            </a:extLst>
          </p:cNvPr>
          <p:cNvSpPr>
            <a:spLocks noGrp="1"/>
          </p:cNvSpPr>
          <p:nvPr>
            <p:ph type="subTitle" idx="1"/>
          </p:nvPr>
        </p:nvSpPr>
        <p:spPr>
          <a:xfrm>
            <a:off x="5471725" y="4250871"/>
            <a:ext cx="6207989" cy="764931"/>
          </a:xfrm>
        </p:spPr>
        <p:txBody>
          <a:bodyPr/>
          <a:lstStyle/>
          <a:p>
            <a:r>
              <a:rPr lang="en-US" dirty="0"/>
              <a:t>21</a:t>
            </a:r>
            <a:r>
              <a:rPr lang="en-US" baseline="30000" dirty="0"/>
              <a:t>st</a:t>
            </a:r>
            <a:r>
              <a:rPr lang="en-US" dirty="0"/>
              <a:t> October 2024</a:t>
            </a:r>
          </a:p>
        </p:txBody>
      </p:sp>
    </p:spTree>
    <p:extLst>
      <p:ext uri="{BB962C8B-B14F-4D97-AF65-F5344CB8AC3E}">
        <p14:creationId xmlns:p14="http://schemas.microsoft.com/office/powerpoint/2010/main" val="3111403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Check In with solid fill">
            <a:extLst>
              <a:ext uri="{FF2B5EF4-FFF2-40B4-BE49-F238E27FC236}">
                <a16:creationId xmlns:a16="http://schemas.microsoft.com/office/drawing/2014/main" id="{39FBBB97-B4AB-7411-10C7-953D3D545D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2554" y="4644490"/>
            <a:ext cx="914400" cy="914400"/>
          </a:xfrm>
          <a:prstGeom prst="rect">
            <a:avLst/>
          </a:prstGeom>
        </p:spPr>
      </p:pic>
      <p:pic>
        <p:nvPicPr>
          <p:cNvPr id="7" name="Graphic 6" descr="Chevron arrows with solid fill">
            <a:extLst>
              <a:ext uri="{FF2B5EF4-FFF2-40B4-BE49-F238E27FC236}">
                <a16:creationId xmlns:a16="http://schemas.microsoft.com/office/drawing/2014/main" id="{071EAD49-D748-77FB-6BF1-BFB22A6CFA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2554" y="1139270"/>
            <a:ext cx="914400" cy="914400"/>
          </a:xfrm>
          <a:prstGeom prst="rect">
            <a:avLst/>
          </a:prstGeom>
        </p:spPr>
      </p:pic>
      <p:pic>
        <p:nvPicPr>
          <p:cNvPr id="9" name="Graphic 8" descr="Warning with solid fill">
            <a:extLst>
              <a:ext uri="{FF2B5EF4-FFF2-40B4-BE49-F238E27FC236}">
                <a16:creationId xmlns:a16="http://schemas.microsoft.com/office/drawing/2014/main" id="{55D15276-6D5E-E71F-5677-A15760EF77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82554" y="3476083"/>
            <a:ext cx="914400" cy="914400"/>
          </a:xfrm>
          <a:prstGeom prst="rect">
            <a:avLst/>
          </a:prstGeom>
        </p:spPr>
      </p:pic>
      <p:pic>
        <p:nvPicPr>
          <p:cNvPr id="11" name="Graphic 10" descr="Workflow with solid fill">
            <a:extLst>
              <a:ext uri="{FF2B5EF4-FFF2-40B4-BE49-F238E27FC236}">
                <a16:creationId xmlns:a16="http://schemas.microsoft.com/office/drawing/2014/main" id="{F54473BF-4A3D-2A8A-C1F9-4265343F1E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82554" y="2307676"/>
            <a:ext cx="914400" cy="914400"/>
          </a:xfrm>
          <a:prstGeom prst="rect">
            <a:avLst/>
          </a:prstGeom>
        </p:spPr>
      </p:pic>
      <p:sp>
        <p:nvSpPr>
          <p:cNvPr id="12" name="TextBox 11">
            <a:extLst>
              <a:ext uri="{FF2B5EF4-FFF2-40B4-BE49-F238E27FC236}">
                <a16:creationId xmlns:a16="http://schemas.microsoft.com/office/drawing/2014/main" id="{2CC6E236-B661-6ADB-2117-303EB55320A6}"/>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dirty="0">
                <a:solidFill>
                  <a:srgbClr val="7030A0"/>
                </a:solidFill>
                <a:latin typeface="Calibri"/>
                <a:ea typeface="Tahoma" panose="020B0604030504040204" pitchFamily="34" charset="0"/>
                <a:cs typeface="Tahoma" panose="020B0604030504040204" pitchFamily="34" charset="0"/>
              </a:rPr>
              <a:t>Programme Outputs Vs Benefits Realisation</a:t>
            </a:r>
            <a:endParaRPr lang="en-GB" sz="2400" dirty="0">
              <a:solidFill>
                <a:srgbClr val="4F81BD">
                  <a:lumMod val="75000"/>
                </a:srgbClr>
              </a:solidFill>
              <a:latin typeface="Calibri"/>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86BE453E-E8C7-E7D7-45BF-A1E42CC71DA9}"/>
              </a:ext>
            </a:extLst>
          </p:cNvPr>
          <p:cNvSpPr/>
          <p:nvPr/>
        </p:nvSpPr>
        <p:spPr>
          <a:xfrm>
            <a:off x="2853458" y="1086455"/>
            <a:ext cx="7555111" cy="1020030"/>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2000" dirty="0">
                <a:solidFill>
                  <a:prstClr val="black"/>
                </a:solidFill>
                <a:latin typeface="Calibri"/>
              </a:rPr>
              <a:t>Shift Focus to Next Stage – Investment &amp; Adoption</a:t>
            </a:r>
          </a:p>
        </p:txBody>
      </p:sp>
      <p:sp>
        <p:nvSpPr>
          <p:cNvPr id="16" name="Rectangle 15">
            <a:extLst>
              <a:ext uri="{FF2B5EF4-FFF2-40B4-BE49-F238E27FC236}">
                <a16:creationId xmlns:a16="http://schemas.microsoft.com/office/drawing/2014/main" id="{474F9688-8CFD-2986-2556-8961EBF3F1A3}"/>
              </a:ext>
            </a:extLst>
          </p:cNvPr>
          <p:cNvSpPr/>
          <p:nvPr/>
        </p:nvSpPr>
        <p:spPr>
          <a:xfrm>
            <a:off x="2853458" y="2254861"/>
            <a:ext cx="7555111" cy="1020030"/>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2000" dirty="0">
                <a:solidFill>
                  <a:prstClr val="black"/>
                </a:solidFill>
                <a:latin typeface="Calibri"/>
              </a:rPr>
              <a:t>Identify Opportunities with LAs &amp; HSCPs</a:t>
            </a:r>
          </a:p>
        </p:txBody>
      </p:sp>
      <p:sp>
        <p:nvSpPr>
          <p:cNvPr id="17" name="Rectangle 16">
            <a:extLst>
              <a:ext uri="{FF2B5EF4-FFF2-40B4-BE49-F238E27FC236}">
                <a16:creationId xmlns:a16="http://schemas.microsoft.com/office/drawing/2014/main" id="{B6502C86-D5A3-5EA1-49C0-30EBC5238EA4}"/>
              </a:ext>
            </a:extLst>
          </p:cNvPr>
          <p:cNvSpPr/>
          <p:nvPr/>
        </p:nvSpPr>
        <p:spPr>
          <a:xfrm>
            <a:off x="2853458" y="3423267"/>
            <a:ext cx="7555111" cy="1020030"/>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2000" dirty="0">
                <a:solidFill>
                  <a:prstClr val="black"/>
                </a:solidFill>
                <a:latin typeface="Calibri"/>
              </a:rPr>
              <a:t>Understand Challenges/Barriers &amp; Devise Appropriate Strategies</a:t>
            </a:r>
          </a:p>
        </p:txBody>
      </p:sp>
      <p:sp>
        <p:nvSpPr>
          <p:cNvPr id="18" name="Rectangle 17">
            <a:extLst>
              <a:ext uri="{FF2B5EF4-FFF2-40B4-BE49-F238E27FC236}">
                <a16:creationId xmlns:a16="http://schemas.microsoft.com/office/drawing/2014/main" id="{854158F2-874C-AA74-AD3D-B134ACC60F1D}"/>
              </a:ext>
            </a:extLst>
          </p:cNvPr>
          <p:cNvSpPr/>
          <p:nvPr/>
        </p:nvSpPr>
        <p:spPr>
          <a:xfrm>
            <a:off x="2853457" y="4591673"/>
            <a:ext cx="7555111" cy="1020030"/>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2000" dirty="0">
                <a:solidFill>
                  <a:prstClr val="black"/>
                </a:solidFill>
                <a:latin typeface="Calibri"/>
              </a:rPr>
              <a:t>Role Model Glasgow City Region as best candidate for further funding</a:t>
            </a:r>
          </a:p>
        </p:txBody>
      </p:sp>
    </p:spTree>
    <p:extLst>
      <p:ext uri="{BB962C8B-B14F-4D97-AF65-F5344CB8AC3E}">
        <p14:creationId xmlns:p14="http://schemas.microsoft.com/office/powerpoint/2010/main" val="1393390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itle 3">
            <a:extLst>
              <a:ext uri="{FF2B5EF4-FFF2-40B4-BE49-F238E27FC236}">
                <a16:creationId xmlns:a16="http://schemas.microsoft.com/office/drawing/2014/main" id="{CEE5DBB3-8DFA-ACEB-8077-813CEB95CC88}"/>
              </a:ext>
            </a:extLst>
          </p:cNvPr>
          <p:cNvSpPr txBox="1">
            <a:spLocks/>
          </p:cNvSpPr>
          <p:nvPr/>
        </p:nvSpPr>
        <p:spPr>
          <a:xfrm>
            <a:off x="226181" y="4412291"/>
            <a:ext cx="1296770" cy="484505"/>
          </a:xfrm>
          <a:prstGeom prst="rect">
            <a:avLst/>
          </a:prstGeom>
          <a:solidFill>
            <a:srgbClr val="8F3E8D"/>
          </a:solidFill>
          <a:ln>
            <a:noFill/>
          </a:ln>
        </p:spPr>
        <p:txBody>
          <a:bodyPr vert="horz" wrap="square" lIns="91440" tIns="45720" rIns="91440" bIns="45720" anchor="ctr"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Regional and Local Government</a:t>
            </a:r>
          </a:p>
        </p:txBody>
      </p:sp>
      <p:sp>
        <p:nvSpPr>
          <p:cNvPr id="106" name="Title 3">
            <a:extLst>
              <a:ext uri="{FF2B5EF4-FFF2-40B4-BE49-F238E27FC236}">
                <a16:creationId xmlns:a16="http://schemas.microsoft.com/office/drawing/2014/main" id="{BDF7A704-0A2B-ADA0-0D86-7336C699151E}"/>
              </a:ext>
            </a:extLst>
          </p:cNvPr>
          <p:cNvSpPr txBox="1">
            <a:spLocks/>
          </p:cNvSpPr>
          <p:nvPr/>
        </p:nvSpPr>
        <p:spPr>
          <a:xfrm>
            <a:off x="1522951" y="4412291"/>
            <a:ext cx="1296770" cy="484505"/>
          </a:xfrm>
          <a:prstGeom prst="rect">
            <a:avLst/>
          </a:prstGeom>
          <a:solidFill>
            <a:srgbClr val="DA386C"/>
          </a:solidFill>
          <a:ln>
            <a:noFill/>
          </a:ln>
        </p:spPr>
        <p:txBody>
          <a:bodyPr vert="horz" wrap="square" lIns="91440" tIns="45720" rIns="91440" bIns="45720" anchor="ctr"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Central Government</a:t>
            </a:r>
          </a:p>
        </p:txBody>
      </p:sp>
      <p:sp>
        <p:nvSpPr>
          <p:cNvPr id="110" name="Title 3">
            <a:extLst>
              <a:ext uri="{FF2B5EF4-FFF2-40B4-BE49-F238E27FC236}">
                <a16:creationId xmlns:a16="http://schemas.microsoft.com/office/drawing/2014/main" id="{2BA8DF42-6C31-7835-628E-9FFB28531220}"/>
              </a:ext>
            </a:extLst>
          </p:cNvPr>
          <p:cNvSpPr txBox="1">
            <a:spLocks/>
          </p:cNvSpPr>
          <p:nvPr/>
        </p:nvSpPr>
        <p:spPr>
          <a:xfrm>
            <a:off x="2820469" y="4412291"/>
            <a:ext cx="1296770" cy="484505"/>
          </a:xfrm>
          <a:prstGeom prst="rect">
            <a:avLst/>
          </a:prstGeom>
          <a:solidFill>
            <a:srgbClr val="FFDA3D"/>
          </a:solidFill>
          <a:ln>
            <a:noFill/>
          </a:ln>
        </p:spPr>
        <p:txBody>
          <a:bodyPr vert="horz" wrap="square" lIns="91440" tIns="45720" rIns="91440" bIns="45720" anchor="ctr"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Technology Vendors</a:t>
            </a:r>
          </a:p>
        </p:txBody>
      </p:sp>
      <p:sp>
        <p:nvSpPr>
          <p:cNvPr id="111" name="Title 3">
            <a:extLst>
              <a:ext uri="{FF2B5EF4-FFF2-40B4-BE49-F238E27FC236}">
                <a16:creationId xmlns:a16="http://schemas.microsoft.com/office/drawing/2014/main" id="{8C530885-0CB6-15A1-2E91-BB49488550CA}"/>
              </a:ext>
            </a:extLst>
          </p:cNvPr>
          <p:cNvSpPr txBox="1">
            <a:spLocks/>
          </p:cNvSpPr>
          <p:nvPr/>
        </p:nvSpPr>
        <p:spPr>
          <a:xfrm>
            <a:off x="4116491" y="4412291"/>
            <a:ext cx="1239369" cy="484505"/>
          </a:xfrm>
          <a:prstGeom prst="rect">
            <a:avLst/>
          </a:prstGeom>
          <a:solidFill>
            <a:srgbClr val="6CBE45"/>
          </a:solidFill>
          <a:ln>
            <a:noFill/>
          </a:ln>
        </p:spPr>
        <p:txBody>
          <a:bodyPr vert="horz" wrap="square" lIns="91440" tIns="45720" rIns="91440" bIns="45720" anchor="ctr"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Mobile Network Operators</a:t>
            </a:r>
          </a:p>
        </p:txBody>
      </p:sp>
      <p:sp>
        <p:nvSpPr>
          <p:cNvPr id="112" name="Title 3">
            <a:extLst>
              <a:ext uri="{FF2B5EF4-FFF2-40B4-BE49-F238E27FC236}">
                <a16:creationId xmlns:a16="http://schemas.microsoft.com/office/drawing/2014/main" id="{779B4794-9254-3EC4-D61C-65F9CDF2A27B}"/>
              </a:ext>
            </a:extLst>
          </p:cNvPr>
          <p:cNvSpPr txBox="1">
            <a:spLocks/>
          </p:cNvSpPr>
          <p:nvPr/>
        </p:nvSpPr>
        <p:spPr>
          <a:xfrm>
            <a:off x="5316931" y="4412291"/>
            <a:ext cx="1296770" cy="484505"/>
          </a:xfrm>
          <a:prstGeom prst="rect">
            <a:avLst/>
          </a:prstGeom>
          <a:solidFill>
            <a:srgbClr val="2A98C7"/>
          </a:solidFill>
          <a:ln>
            <a:noFill/>
          </a:ln>
        </p:spPr>
        <p:txBody>
          <a:bodyPr vert="horz" wrap="square" lIns="91440" tIns="45720" rIns="91440" bIns="45720" anchor="ctr"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Vertical Applications</a:t>
            </a:r>
          </a:p>
        </p:txBody>
      </p:sp>
      <p:sp>
        <p:nvSpPr>
          <p:cNvPr id="113" name="Title 3">
            <a:extLst>
              <a:ext uri="{FF2B5EF4-FFF2-40B4-BE49-F238E27FC236}">
                <a16:creationId xmlns:a16="http://schemas.microsoft.com/office/drawing/2014/main" id="{0073A36E-9948-CBD7-0082-2BA28322A485}"/>
              </a:ext>
            </a:extLst>
          </p:cNvPr>
          <p:cNvSpPr txBox="1">
            <a:spLocks/>
          </p:cNvSpPr>
          <p:nvPr/>
        </p:nvSpPr>
        <p:spPr>
          <a:xfrm>
            <a:off x="6592548" y="4412291"/>
            <a:ext cx="992722" cy="484505"/>
          </a:xfrm>
          <a:prstGeom prst="rect">
            <a:avLst/>
          </a:prstGeom>
          <a:solidFill>
            <a:srgbClr val="DA386C"/>
          </a:solidFill>
          <a:ln>
            <a:noFill/>
          </a:ln>
        </p:spPr>
        <p:txBody>
          <a:bodyPr vert="horz" wrap="square" lIns="91440" tIns="45720" rIns="91440" bIns="45720" anchor="ctr"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Health and care</a:t>
            </a:r>
          </a:p>
        </p:txBody>
      </p:sp>
      <p:sp>
        <p:nvSpPr>
          <p:cNvPr id="114" name="Title 3">
            <a:extLst>
              <a:ext uri="{FF2B5EF4-FFF2-40B4-BE49-F238E27FC236}">
                <a16:creationId xmlns:a16="http://schemas.microsoft.com/office/drawing/2014/main" id="{97C7076F-9A25-A2FF-F919-7588CE043C4C}"/>
              </a:ext>
            </a:extLst>
          </p:cNvPr>
          <p:cNvSpPr txBox="1">
            <a:spLocks/>
          </p:cNvSpPr>
          <p:nvPr/>
        </p:nvSpPr>
        <p:spPr>
          <a:xfrm>
            <a:off x="7577688" y="4412291"/>
            <a:ext cx="992722" cy="484505"/>
          </a:xfrm>
          <a:prstGeom prst="rect">
            <a:avLst/>
          </a:prstGeom>
          <a:solidFill>
            <a:srgbClr val="8F3E8D"/>
          </a:solidFill>
          <a:ln>
            <a:noFill/>
          </a:ln>
        </p:spPr>
        <p:txBody>
          <a:bodyPr vert="horz" wrap="square" lIns="91440" tIns="45720" rIns="91440" bIns="45720" anchor="ctr"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Industry Bodies</a:t>
            </a:r>
          </a:p>
        </p:txBody>
      </p:sp>
      <p:sp>
        <p:nvSpPr>
          <p:cNvPr id="115" name="Title 3">
            <a:extLst>
              <a:ext uri="{FF2B5EF4-FFF2-40B4-BE49-F238E27FC236}">
                <a16:creationId xmlns:a16="http://schemas.microsoft.com/office/drawing/2014/main" id="{83C5A178-DA62-2CE9-6145-8EFEC110AFD9}"/>
              </a:ext>
            </a:extLst>
          </p:cNvPr>
          <p:cNvSpPr txBox="1">
            <a:spLocks/>
          </p:cNvSpPr>
          <p:nvPr/>
        </p:nvSpPr>
        <p:spPr>
          <a:xfrm>
            <a:off x="8571349" y="4412291"/>
            <a:ext cx="992722" cy="484505"/>
          </a:xfrm>
          <a:prstGeom prst="rect">
            <a:avLst/>
          </a:prstGeom>
          <a:solidFill>
            <a:srgbClr val="6CBE45"/>
          </a:solidFill>
          <a:ln>
            <a:noFill/>
          </a:ln>
        </p:spPr>
        <p:txBody>
          <a:bodyPr vert="horz" wrap="square" lIns="91440" tIns="45720" rIns="91440" bIns="45720" anchor="ctr"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Researchers</a:t>
            </a:r>
          </a:p>
        </p:txBody>
      </p:sp>
      <p:cxnSp>
        <p:nvCxnSpPr>
          <p:cNvPr id="117" name="Straight Connector 116">
            <a:extLst>
              <a:ext uri="{FF2B5EF4-FFF2-40B4-BE49-F238E27FC236}">
                <a16:creationId xmlns:a16="http://schemas.microsoft.com/office/drawing/2014/main" id="{4C42EA27-DCB4-8915-BEDB-ED5FA2DA325B}"/>
              </a:ext>
            </a:extLst>
          </p:cNvPr>
          <p:cNvCxnSpPr/>
          <p:nvPr/>
        </p:nvCxnSpPr>
        <p:spPr>
          <a:xfrm flipV="1">
            <a:off x="1522951" y="950780"/>
            <a:ext cx="2083442" cy="346151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30AFF16-6C02-DBED-84AA-39FC08E592B4}"/>
              </a:ext>
            </a:extLst>
          </p:cNvPr>
          <p:cNvCxnSpPr/>
          <p:nvPr/>
        </p:nvCxnSpPr>
        <p:spPr>
          <a:xfrm flipV="1">
            <a:off x="2805930" y="958165"/>
            <a:ext cx="2083442" cy="346151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BEE8D30-E627-B0C6-55BC-9292FB9CDE67}"/>
              </a:ext>
            </a:extLst>
          </p:cNvPr>
          <p:cNvCxnSpPr/>
          <p:nvPr/>
        </p:nvCxnSpPr>
        <p:spPr>
          <a:xfrm flipV="1">
            <a:off x="4124043" y="958164"/>
            <a:ext cx="2083442" cy="346151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378E447-D5A9-509E-A501-84F44DDA52AE}"/>
              </a:ext>
            </a:extLst>
          </p:cNvPr>
          <p:cNvCxnSpPr/>
          <p:nvPr/>
        </p:nvCxnSpPr>
        <p:spPr>
          <a:xfrm flipV="1">
            <a:off x="5324383" y="958163"/>
            <a:ext cx="2083442" cy="346151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58C2B3F0-14B9-2E9C-A88A-01C818BA78D4}"/>
              </a:ext>
            </a:extLst>
          </p:cNvPr>
          <p:cNvCxnSpPr/>
          <p:nvPr/>
        </p:nvCxnSpPr>
        <p:spPr>
          <a:xfrm flipV="1">
            <a:off x="6595658" y="986908"/>
            <a:ext cx="2083442" cy="346151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4BFE18F-6D08-032C-EBBE-052925124D22}"/>
              </a:ext>
            </a:extLst>
          </p:cNvPr>
          <p:cNvCxnSpPr/>
          <p:nvPr/>
        </p:nvCxnSpPr>
        <p:spPr>
          <a:xfrm flipV="1">
            <a:off x="7596925" y="943450"/>
            <a:ext cx="2083442" cy="346151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6594C99-C125-D98D-B9D5-4BC5EA34679F}"/>
              </a:ext>
            </a:extLst>
          </p:cNvPr>
          <p:cNvCxnSpPr/>
          <p:nvPr/>
        </p:nvCxnSpPr>
        <p:spPr>
          <a:xfrm flipV="1">
            <a:off x="8556839" y="950780"/>
            <a:ext cx="2083442" cy="346151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124" name="Picture 123" descr="Logo, company name&#10;&#10;Description automatically generated">
            <a:extLst>
              <a:ext uri="{FF2B5EF4-FFF2-40B4-BE49-F238E27FC236}">
                <a16:creationId xmlns:a16="http://schemas.microsoft.com/office/drawing/2014/main" id="{14F5F166-CE79-4C62-3714-998FF42FFA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075"/>
          <a:stretch/>
        </p:blipFill>
        <p:spPr>
          <a:xfrm>
            <a:off x="1095293" y="3467939"/>
            <a:ext cx="664390" cy="441306"/>
          </a:xfrm>
          <a:prstGeom prst="rect">
            <a:avLst/>
          </a:prstGeom>
        </p:spPr>
      </p:pic>
      <p:pic>
        <p:nvPicPr>
          <p:cNvPr id="125" name="Picture 124" descr="Logo, company name&#10;&#10;Description automatically generated">
            <a:extLst>
              <a:ext uri="{FF2B5EF4-FFF2-40B4-BE49-F238E27FC236}">
                <a16:creationId xmlns:a16="http://schemas.microsoft.com/office/drawing/2014/main" id="{229B236D-9680-6EDD-625E-A7923B50D1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51"/>
          <a:stretch/>
        </p:blipFill>
        <p:spPr>
          <a:xfrm>
            <a:off x="391616" y="4075190"/>
            <a:ext cx="533350" cy="253199"/>
          </a:xfrm>
          <a:prstGeom prst="rect">
            <a:avLst/>
          </a:prstGeom>
        </p:spPr>
      </p:pic>
      <p:pic>
        <p:nvPicPr>
          <p:cNvPr id="126" name="Picture 125" descr="Logo, company name&#10;&#10;Description automatically generated">
            <a:extLst>
              <a:ext uri="{FF2B5EF4-FFF2-40B4-BE49-F238E27FC236}">
                <a16:creationId xmlns:a16="http://schemas.microsoft.com/office/drawing/2014/main" id="{0169E2CC-DDA6-A847-0EF8-325F6DCB27A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57"/>
          <a:stretch/>
        </p:blipFill>
        <p:spPr>
          <a:xfrm>
            <a:off x="948563" y="3995476"/>
            <a:ext cx="644553" cy="366825"/>
          </a:xfrm>
          <a:prstGeom prst="rect">
            <a:avLst/>
          </a:prstGeom>
        </p:spPr>
      </p:pic>
      <p:pic>
        <p:nvPicPr>
          <p:cNvPr id="127" name="Picture 126" descr="Logo, company name&#10;&#10;Description automatically generated">
            <a:extLst>
              <a:ext uri="{FF2B5EF4-FFF2-40B4-BE49-F238E27FC236}">
                <a16:creationId xmlns:a16="http://schemas.microsoft.com/office/drawing/2014/main" id="{A37F1A66-9889-8A7C-7F43-3C7D7E6EC0D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9194" y="3422086"/>
            <a:ext cx="475937" cy="547721"/>
          </a:xfrm>
          <a:prstGeom prst="rect">
            <a:avLst/>
          </a:prstGeom>
        </p:spPr>
      </p:pic>
      <p:pic>
        <p:nvPicPr>
          <p:cNvPr id="128" name="Picture 127" descr="Logo&#10;&#10;Description automatically generated">
            <a:extLst>
              <a:ext uri="{FF2B5EF4-FFF2-40B4-BE49-F238E27FC236}">
                <a16:creationId xmlns:a16="http://schemas.microsoft.com/office/drawing/2014/main" id="{80570F03-4392-FEA2-5142-2308D50AF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8016" y="3077140"/>
            <a:ext cx="696263" cy="251326"/>
          </a:xfrm>
          <a:prstGeom prst="rect">
            <a:avLst/>
          </a:prstGeom>
        </p:spPr>
      </p:pic>
      <p:pic>
        <p:nvPicPr>
          <p:cNvPr id="129" name="Picture 128" descr="Logo, company name&#10;&#10;Description automatically generated">
            <a:extLst>
              <a:ext uri="{FF2B5EF4-FFF2-40B4-BE49-F238E27FC236}">
                <a16:creationId xmlns:a16="http://schemas.microsoft.com/office/drawing/2014/main" id="{3E20D3F9-05B0-9CEF-8CD8-9315F8451DA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251"/>
          <a:stretch/>
        </p:blipFill>
        <p:spPr>
          <a:xfrm>
            <a:off x="874566" y="2680280"/>
            <a:ext cx="609331" cy="317236"/>
          </a:xfrm>
          <a:prstGeom prst="rect">
            <a:avLst/>
          </a:prstGeom>
        </p:spPr>
      </p:pic>
      <p:pic>
        <p:nvPicPr>
          <p:cNvPr id="130" name="Picture 129" descr="Logo&#10;&#10;Description automatically generated">
            <a:extLst>
              <a:ext uri="{FF2B5EF4-FFF2-40B4-BE49-F238E27FC236}">
                <a16:creationId xmlns:a16="http://schemas.microsoft.com/office/drawing/2014/main" id="{1990D318-6AB1-AD30-9BE9-1799E162DE8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45793" y="2022543"/>
            <a:ext cx="904079" cy="253221"/>
          </a:xfrm>
          <a:prstGeom prst="rect">
            <a:avLst/>
          </a:prstGeom>
        </p:spPr>
      </p:pic>
      <p:pic>
        <p:nvPicPr>
          <p:cNvPr id="131" name="Picture 130" descr="A picture containing text&#10;&#10;Description automatically generated">
            <a:extLst>
              <a:ext uri="{FF2B5EF4-FFF2-40B4-BE49-F238E27FC236}">
                <a16:creationId xmlns:a16="http://schemas.microsoft.com/office/drawing/2014/main" id="{DAB9DAF2-E177-1FB0-6294-A1B453B7938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158"/>
          <a:stretch/>
        </p:blipFill>
        <p:spPr>
          <a:xfrm>
            <a:off x="1562176" y="2746687"/>
            <a:ext cx="784339" cy="263303"/>
          </a:xfrm>
          <a:prstGeom prst="rect">
            <a:avLst/>
          </a:prstGeom>
        </p:spPr>
      </p:pic>
      <p:pic>
        <p:nvPicPr>
          <p:cNvPr id="132" name="Picture 131" descr="A picture containing text&#10;&#10;Description automatically generated">
            <a:extLst>
              <a:ext uri="{FF2B5EF4-FFF2-40B4-BE49-F238E27FC236}">
                <a16:creationId xmlns:a16="http://schemas.microsoft.com/office/drawing/2014/main" id="{8BD46070-D7BE-D284-A9B6-8D8427B6307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r="-251"/>
          <a:stretch/>
        </p:blipFill>
        <p:spPr>
          <a:xfrm>
            <a:off x="2233853" y="1016305"/>
            <a:ext cx="1039907" cy="306837"/>
          </a:xfrm>
          <a:prstGeom prst="rect">
            <a:avLst/>
          </a:prstGeom>
        </p:spPr>
      </p:pic>
      <p:pic>
        <p:nvPicPr>
          <p:cNvPr id="133" name="Picture 132" descr="A picture containing logo&#10;&#10;Description automatically generated">
            <a:extLst>
              <a:ext uri="{FF2B5EF4-FFF2-40B4-BE49-F238E27FC236}">
                <a16:creationId xmlns:a16="http://schemas.microsoft.com/office/drawing/2014/main" id="{50A184FD-8EA9-D412-74A1-9C8A6163C4F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40586" y="2401936"/>
            <a:ext cx="1036169" cy="224732"/>
          </a:xfrm>
          <a:prstGeom prst="rect">
            <a:avLst/>
          </a:prstGeom>
        </p:spPr>
      </p:pic>
      <p:pic>
        <p:nvPicPr>
          <p:cNvPr id="134" name="Picture 133" descr="Logo, company name&#10;&#10;Description automatically generated">
            <a:extLst>
              <a:ext uri="{FF2B5EF4-FFF2-40B4-BE49-F238E27FC236}">
                <a16:creationId xmlns:a16="http://schemas.microsoft.com/office/drawing/2014/main" id="{EE6D27BF-799C-A976-755F-E6D96CE931FA}"/>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r="-376"/>
          <a:stretch/>
        </p:blipFill>
        <p:spPr>
          <a:xfrm>
            <a:off x="2210525" y="1310471"/>
            <a:ext cx="841289" cy="293516"/>
          </a:xfrm>
          <a:prstGeom prst="rect">
            <a:avLst/>
          </a:prstGeom>
        </p:spPr>
      </p:pic>
      <p:pic>
        <p:nvPicPr>
          <p:cNvPr id="135" name="Picture 134" descr="Logo&#10;&#10;Description automatically generated">
            <a:extLst>
              <a:ext uri="{FF2B5EF4-FFF2-40B4-BE49-F238E27FC236}">
                <a16:creationId xmlns:a16="http://schemas.microsoft.com/office/drawing/2014/main" id="{ACFEAD19-A26A-1136-B16E-636112BDFBC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576536" y="3125350"/>
            <a:ext cx="449062" cy="218743"/>
          </a:xfrm>
          <a:prstGeom prst="rect">
            <a:avLst/>
          </a:prstGeom>
        </p:spPr>
      </p:pic>
      <p:pic>
        <p:nvPicPr>
          <p:cNvPr id="136" name="Picture 135">
            <a:extLst>
              <a:ext uri="{FF2B5EF4-FFF2-40B4-BE49-F238E27FC236}">
                <a16:creationId xmlns:a16="http://schemas.microsoft.com/office/drawing/2014/main" id="{8587D911-0EA5-166B-4D8E-40DADFD13BDF}"/>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47304" y="2269725"/>
            <a:ext cx="669672" cy="212695"/>
          </a:xfrm>
          <a:prstGeom prst="rect">
            <a:avLst/>
          </a:prstGeom>
        </p:spPr>
      </p:pic>
      <p:pic>
        <p:nvPicPr>
          <p:cNvPr id="137" name="Picture 136">
            <a:extLst>
              <a:ext uri="{FF2B5EF4-FFF2-40B4-BE49-F238E27FC236}">
                <a16:creationId xmlns:a16="http://schemas.microsoft.com/office/drawing/2014/main" id="{362E6BCE-6695-1AA2-2295-454A91AB7AFD}"/>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582534" y="3113138"/>
            <a:ext cx="699619" cy="290233"/>
          </a:xfrm>
          <a:prstGeom prst="rect">
            <a:avLst/>
          </a:prstGeom>
        </p:spPr>
      </p:pic>
      <p:pic>
        <p:nvPicPr>
          <p:cNvPr id="138" name="Picture 137">
            <a:extLst>
              <a:ext uri="{FF2B5EF4-FFF2-40B4-BE49-F238E27FC236}">
                <a16:creationId xmlns:a16="http://schemas.microsoft.com/office/drawing/2014/main" id="{A75F63EE-E35B-A0A9-DED0-C9F9087F7D1D}"/>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2237535" y="3480913"/>
            <a:ext cx="673064" cy="298005"/>
          </a:xfrm>
          <a:prstGeom prst="rect">
            <a:avLst/>
          </a:prstGeom>
        </p:spPr>
      </p:pic>
      <p:pic>
        <p:nvPicPr>
          <p:cNvPr id="139" name="Picture 138">
            <a:extLst>
              <a:ext uri="{FF2B5EF4-FFF2-40B4-BE49-F238E27FC236}">
                <a16:creationId xmlns:a16="http://schemas.microsoft.com/office/drawing/2014/main" id="{A4F7183B-C7C9-FB07-7323-471A16562C1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3286650" y="1800279"/>
            <a:ext cx="819668" cy="210761"/>
          </a:xfrm>
          <a:prstGeom prst="rect">
            <a:avLst/>
          </a:prstGeom>
        </p:spPr>
      </p:pic>
      <p:pic>
        <p:nvPicPr>
          <p:cNvPr id="140" name="Picture 139">
            <a:extLst>
              <a:ext uri="{FF2B5EF4-FFF2-40B4-BE49-F238E27FC236}">
                <a16:creationId xmlns:a16="http://schemas.microsoft.com/office/drawing/2014/main" id="{1D37DC35-1517-BCE4-855D-06F0F681C5C4}"/>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3227337" y="2744012"/>
            <a:ext cx="336681" cy="275668"/>
          </a:xfrm>
          <a:prstGeom prst="rect">
            <a:avLst/>
          </a:prstGeom>
        </p:spPr>
      </p:pic>
      <p:pic>
        <p:nvPicPr>
          <p:cNvPr id="141" name="Picture 140" descr="Text&#10;&#10;Description automatically generated">
            <a:extLst>
              <a:ext uri="{FF2B5EF4-FFF2-40B4-BE49-F238E27FC236}">
                <a16:creationId xmlns:a16="http://schemas.microsoft.com/office/drawing/2014/main" id="{0253D011-ADDB-50A5-FE8B-2893DAFE984B}"/>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054602" y="3812403"/>
            <a:ext cx="699618" cy="465398"/>
          </a:xfrm>
          <a:prstGeom prst="rect">
            <a:avLst/>
          </a:prstGeom>
        </p:spPr>
      </p:pic>
      <p:pic>
        <p:nvPicPr>
          <p:cNvPr id="142" name="Picture 141">
            <a:extLst>
              <a:ext uri="{FF2B5EF4-FFF2-40B4-BE49-F238E27FC236}">
                <a16:creationId xmlns:a16="http://schemas.microsoft.com/office/drawing/2014/main" id="{C6B81B53-E129-067C-642D-3792F22C79D1}"/>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696060" y="2657567"/>
            <a:ext cx="333043" cy="268655"/>
          </a:xfrm>
          <a:prstGeom prst="rect">
            <a:avLst/>
          </a:prstGeom>
        </p:spPr>
      </p:pic>
      <p:pic>
        <p:nvPicPr>
          <p:cNvPr id="143" name="Picture 142">
            <a:extLst>
              <a:ext uri="{FF2B5EF4-FFF2-40B4-BE49-F238E27FC236}">
                <a16:creationId xmlns:a16="http://schemas.microsoft.com/office/drawing/2014/main" id="{9A09D478-19B8-964B-918F-8B0C4E3FF0EC}"/>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524112" y="1321810"/>
            <a:ext cx="695872" cy="322298"/>
          </a:xfrm>
          <a:prstGeom prst="rect">
            <a:avLst/>
          </a:prstGeom>
        </p:spPr>
      </p:pic>
      <p:pic>
        <p:nvPicPr>
          <p:cNvPr id="145" name="Picture 144" descr="Logo, company name&#10;&#10;Description automatically generated">
            <a:extLst>
              <a:ext uri="{FF2B5EF4-FFF2-40B4-BE49-F238E27FC236}">
                <a16:creationId xmlns:a16="http://schemas.microsoft.com/office/drawing/2014/main" id="{A908CCAC-8C15-AD01-A26C-F73F1771DD0A}"/>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r="-158"/>
          <a:stretch/>
        </p:blipFill>
        <p:spPr>
          <a:xfrm>
            <a:off x="4995406" y="1082639"/>
            <a:ext cx="1010250" cy="218769"/>
          </a:xfrm>
          <a:prstGeom prst="rect">
            <a:avLst/>
          </a:prstGeom>
        </p:spPr>
      </p:pic>
      <p:pic>
        <p:nvPicPr>
          <p:cNvPr id="147" name="Picture 146">
            <a:extLst>
              <a:ext uri="{FF2B5EF4-FFF2-40B4-BE49-F238E27FC236}">
                <a16:creationId xmlns:a16="http://schemas.microsoft.com/office/drawing/2014/main" id="{37506656-C861-934A-BC17-77587003E208}"/>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3811164" y="2863933"/>
            <a:ext cx="1051732" cy="342301"/>
          </a:xfrm>
          <a:prstGeom prst="rect">
            <a:avLst/>
          </a:prstGeom>
        </p:spPr>
      </p:pic>
      <p:pic>
        <p:nvPicPr>
          <p:cNvPr id="149" name="Picture 148">
            <a:extLst>
              <a:ext uri="{FF2B5EF4-FFF2-40B4-BE49-F238E27FC236}">
                <a16:creationId xmlns:a16="http://schemas.microsoft.com/office/drawing/2014/main" id="{2708D24B-907F-CB5F-8AA0-71D262A62767}"/>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3985306" y="2577098"/>
            <a:ext cx="1140843" cy="224181"/>
          </a:xfrm>
          <a:prstGeom prst="rect">
            <a:avLst/>
          </a:prstGeom>
        </p:spPr>
      </p:pic>
      <p:pic>
        <p:nvPicPr>
          <p:cNvPr id="150" name="Picture 149" descr="Logo, company name&#10;&#10;Description automatically generated">
            <a:extLst>
              <a:ext uri="{FF2B5EF4-FFF2-40B4-BE49-F238E27FC236}">
                <a16:creationId xmlns:a16="http://schemas.microsoft.com/office/drawing/2014/main" id="{EE421E0A-F1F9-980F-5DF4-D90DFFDFFBFF}"/>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4671775" y="1498862"/>
            <a:ext cx="812223" cy="452005"/>
          </a:xfrm>
          <a:prstGeom prst="rect">
            <a:avLst/>
          </a:prstGeom>
        </p:spPr>
      </p:pic>
      <p:pic>
        <p:nvPicPr>
          <p:cNvPr id="151" name="Picture 150" descr="Logo&#10;&#10;Description automatically generated">
            <a:extLst>
              <a:ext uri="{FF2B5EF4-FFF2-40B4-BE49-F238E27FC236}">
                <a16:creationId xmlns:a16="http://schemas.microsoft.com/office/drawing/2014/main" id="{6A65DA6C-F713-5B30-5F41-C975F65B91B2}"/>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3537961" y="3595094"/>
            <a:ext cx="773257" cy="282049"/>
          </a:xfrm>
          <a:prstGeom prst="rect">
            <a:avLst/>
          </a:prstGeom>
        </p:spPr>
      </p:pic>
      <p:pic>
        <p:nvPicPr>
          <p:cNvPr id="152" name="Picture 151" descr="Logo, company name&#10;&#10;Description automatically generated">
            <a:extLst>
              <a:ext uri="{FF2B5EF4-FFF2-40B4-BE49-F238E27FC236}">
                <a16:creationId xmlns:a16="http://schemas.microsoft.com/office/drawing/2014/main" id="{2960636B-1725-3802-535B-DA4149B9FF96}"/>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r="-158"/>
          <a:stretch/>
        </p:blipFill>
        <p:spPr>
          <a:xfrm>
            <a:off x="3687484" y="3262906"/>
            <a:ext cx="929125" cy="266672"/>
          </a:xfrm>
          <a:prstGeom prst="rect">
            <a:avLst/>
          </a:prstGeom>
        </p:spPr>
      </p:pic>
      <p:pic>
        <p:nvPicPr>
          <p:cNvPr id="153" name="Picture 152" descr="Logo&#10;&#10;Description automatically generated">
            <a:extLst>
              <a:ext uri="{FF2B5EF4-FFF2-40B4-BE49-F238E27FC236}">
                <a16:creationId xmlns:a16="http://schemas.microsoft.com/office/drawing/2014/main" id="{4F6565BF-CB19-6AD5-D11A-8867A056B640}"/>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3298071" y="4031607"/>
            <a:ext cx="621723" cy="252968"/>
          </a:xfrm>
          <a:prstGeom prst="rect">
            <a:avLst/>
          </a:prstGeom>
        </p:spPr>
      </p:pic>
      <p:pic>
        <p:nvPicPr>
          <p:cNvPr id="148" name="Picture 147" descr="Logo&#10;&#10;Description automatically generated">
            <a:extLst>
              <a:ext uri="{FF2B5EF4-FFF2-40B4-BE49-F238E27FC236}">
                <a16:creationId xmlns:a16="http://schemas.microsoft.com/office/drawing/2014/main" id="{547A5F20-2742-DCF8-903F-6E07C4DCE78B}"/>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5032363" y="1410793"/>
            <a:ext cx="530802" cy="270046"/>
          </a:xfrm>
          <a:prstGeom prst="rect">
            <a:avLst/>
          </a:prstGeom>
        </p:spPr>
      </p:pic>
      <p:pic>
        <p:nvPicPr>
          <p:cNvPr id="154" name="Picture 153">
            <a:extLst>
              <a:ext uri="{FF2B5EF4-FFF2-40B4-BE49-F238E27FC236}">
                <a16:creationId xmlns:a16="http://schemas.microsoft.com/office/drawing/2014/main" id="{A7333F55-DCE7-1AAE-9417-C75E107CABFA}"/>
              </a:ext>
            </a:extLst>
          </p:cNvPr>
          <p:cNvPicPr>
            <a:picLocks noChangeAspect="1"/>
          </p:cNvPicPr>
          <p:nvPr/>
        </p:nvPicPr>
        <p:blipFill rotWithShape="1">
          <a:blip r:embed="rId31" cstate="email">
            <a:extLst>
              <a:ext uri="{28A0092B-C50C-407E-A947-70E740481C1C}">
                <a14:useLocalDpi xmlns:a14="http://schemas.microsoft.com/office/drawing/2010/main"/>
              </a:ext>
            </a:extLst>
          </a:blip>
          <a:srcRect/>
          <a:stretch/>
        </p:blipFill>
        <p:spPr>
          <a:xfrm>
            <a:off x="7759326" y="2654896"/>
            <a:ext cx="733510" cy="208368"/>
          </a:xfrm>
          <a:prstGeom prst="rect">
            <a:avLst/>
          </a:prstGeom>
        </p:spPr>
      </p:pic>
      <p:pic>
        <p:nvPicPr>
          <p:cNvPr id="155" name="Picture 154" descr="Logo, company name&#10;&#10;Description automatically generated">
            <a:extLst>
              <a:ext uri="{FF2B5EF4-FFF2-40B4-BE49-F238E27FC236}">
                <a16:creationId xmlns:a16="http://schemas.microsoft.com/office/drawing/2014/main" id="{951EDB15-752F-54F1-385B-5C787406ED36}"/>
              </a:ext>
            </a:extLst>
          </p:cNvPr>
          <p:cNvPicPr>
            <a:picLocks noChangeAspect="1"/>
          </p:cNvPicPr>
          <p:nvPr/>
        </p:nvPicPr>
        <p:blipFill rotWithShape="1">
          <a:blip r:embed="rId32" cstate="email">
            <a:extLst>
              <a:ext uri="{28A0092B-C50C-407E-A947-70E740481C1C}">
                <a14:useLocalDpi xmlns:a14="http://schemas.microsoft.com/office/drawing/2010/main"/>
              </a:ext>
            </a:extLst>
          </a:blip>
          <a:srcRect/>
          <a:stretch/>
        </p:blipFill>
        <p:spPr>
          <a:xfrm>
            <a:off x="7573885" y="2971113"/>
            <a:ext cx="689364" cy="301555"/>
          </a:xfrm>
          <a:prstGeom prst="rect">
            <a:avLst/>
          </a:prstGeom>
        </p:spPr>
      </p:pic>
      <p:pic>
        <p:nvPicPr>
          <p:cNvPr id="157" name="Picture 156" descr="Logo&#10;&#10;Description automatically generated">
            <a:extLst>
              <a:ext uri="{FF2B5EF4-FFF2-40B4-BE49-F238E27FC236}">
                <a16:creationId xmlns:a16="http://schemas.microsoft.com/office/drawing/2014/main" id="{2CBAF857-72D1-435A-40D7-FB35D6F58BA6}"/>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7074815" y="3897678"/>
            <a:ext cx="464236" cy="367161"/>
          </a:xfrm>
          <a:prstGeom prst="rect">
            <a:avLst/>
          </a:prstGeom>
        </p:spPr>
      </p:pic>
      <p:pic>
        <p:nvPicPr>
          <p:cNvPr id="158" name="Picture 157" descr="Text&#10;&#10;Description automatically generated">
            <a:extLst>
              <a:ext uri="{FF2B5EF4-FFF2-40B4-BE49-F238E27FC236}">
                <a16:creationId xmlns:a16="http://schemas.microsoft.com/office/drawing/2014/main" id="{380CF276-5E11-419D-CE10-BF0B05C0EA89}"/>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7224191" y="3456116"/>
            <a:ext cx="745468" cy="272992"/>
          </a:xfrm>
          <a:prstGeom prst="rect">
            <a:avLst/>
          </a:prstGeom>
        </p:spPr>
      </p:pic>
      <p:pic>
        <p:nvPicPr>
          <p:cNvPr id="159" name="Picture 158">
            <a:extLst>
              <a:ext uri="{FF2B5EF4-FFF2-40B4-BE49-F238E27FC236}">
                <a16:creationId xmlns:a16="http://schemas.microsoft.com/office/drawing/2014/main" id="{9852D795-92AE-9C8A-F8A2-B29D4B9C5292}"/>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8523802" y="2980580"/>
            <a:ext cx="732462" cy="286847"/>
          </a:xfrm>
          <a:prstGeom prst="rect">
            <a:avLst/>
          </a:prstGeom>
        </p:spPr>
      </p:pic>
      <p:pic>
        <p:nvPicPr>
          <p:cNvPr id="160" name="Picture 159">
            <a:extLst>
              <a:ext uri="{FF2B5EF4-FFF2-40B4-BE49-F238E27FC236}">
                <a16:creationId xmlns:a16="http://schemas.microsoft.com/office/drawing/2014/main" id="{13184DE9-2878-37FB-AD80-4CB8214B9902}"/>
              </a:ext>
            </a:extLst>
          </p:cNvPr>
          <p:cNvPicPr>
            <a:picLocks noChangeAspect="1"/>
          </p:cNvPicPr>
          <p:nvPr/>
        </p:nvPicPr>
        <p:blipFill rotWithShape="1">
          <a:blip r:embed="rId36" cstate="email">
            <a:extLst>
              <a:ext uri="{28A0092B-C50C-407E-A947-70E740481C1C}">
                <a14:useLocalDpi xmlns:a14="http://schemas.microsoft.com/office/drawing/2010/main"/>
              </a:ext>
            </a:extLst>
          </a:blip>
          <a:srcRect/>
          <a:stretch/>
        </p:blipFill>
        <p:spPr>
          <a:xfrm>
            <a:off x="8025950" y="3898533"/>
            <a:ext cx="504575" cy="344797"/>
          </a:xfrm>
          <a:prstGeom prst="rect">
            <a:avLst/>
          </a:prstGeom>
        </p:spPr>
      </p:pic>
      <p:pic>
        <p:nvPicPr>
          <p:cNvPr id="162" name="Picture 161">
            <a:extLst>
              <a:ext uri="{FF2B5EF4-FFF2-40B4-BE49-F238E27FC236}">
                <a16:creationId xmlns:a16="http://schemas.microsoft.com/office/drawing/2014/main" id="{048D04EE-2E1E-AF87-327D-1AE5A20FBFDA}"/>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8345906" y="3274372"/>
            <a:ext cx="514819" cy="648354"/>
          </a:xfrm>
          <a:prstGeom prst="rect">
            <a:avLst/>
          </a:prstGeom>
        </p:spPr>
      </p:pic>
      <p:pic>
        <p:nvPicPr>
          <p:cNvPr id="163" name="Picture 162">
            <a:extLst>
              <a:ext uri="{FF2B5EF4-FFF2-40B4-BE49-F238E27FC236}">
                <a16:creationId xmlns:a16="http://schemas.microsoft.com/office/drawing/2014/main" id="{CC926C3F-9CEB-AE2E-19FF-329E508611BF}"/>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9054919" y="2206244"/>
            <a:ext cx="402689" cy="606843"/>
          </a:xfrm>
          <a:prstGeom prst="rect">
            <a:avLst/>
          </a:prstGeom>
        </p:spPr>
      </p:pic>
      <p:pic>
        <p:nvPicPr>
          <p:cNvPr id="164" name="Picture 163">
            <a:extLst>
              <a:ext uri="{FF2B5EF4-FFF2-40B4-BE49-F238E27FC236}">
                <a16:creationId xmlns:a16="http://schemas.microsoft.com/office/drawing/2014/main" id="{4B04B41F-9103-CE7B-9FB5-85658D23DF64}"/>
              </a:ext>
            </a:extLst>
          </p:cNvPr>
          <p:cNvPicPr>
            <a:picLocks noChangeAspect="1"/>
          </p:cNvPicPr>
          <p:nvPr/>
        </p:nvPicPr>
        <p:blipFill rotWithShape="1">
          <a:blip r:embed="rId39" cstate="email">
            <a:extLst>
              <a:ext uri="{28A0092B-C50C-407E-A947-70E740481C1C}">
                <a14:useLocalDpi xmlns:a14="http://schemas.microsoft.com/office/drawing/2010/main"/>
              </a:ext>
            </a:extLst>
          </a:blip>
          <a:srcRect/>
          <a:stretch/>
        </p:blipFill>
        <p:spPr>
          <a:xfrm>
            <a:off x="8791048" y="4088849"/>
            <a:ext cx="689528" cy="183914"/>
          </a:xfrm>
          <a:prstGeom prst="rect">
            <a:avLst/>
          </a:prstGeom>
        </p:spPr>
      </p:pic>
      <p:pic>
        <p:nvPicPr>
          <p:cNvPr id="165" name="Picture 164">
            <a:extLst>
              <a:ext uri="{FF2B5EF4-FFF2-40B4-BE49-F238E27FC236}">
                <a16:creationId xmlns:a16="http://schemas.microsoft.com/office/drawing/2014/main" id="{732D423C-274F-98D9-8CB9-B61A4D23B92C}"/>
              </a:ext>
            </a:extLst>
          </p:cNvPr>
          <p:cNvPicPr>
            <a:picLocks noChangeAspect="1"/>
          </p:cNvPicPr>
          <p:nvPr/>
        </p:nvPicPr>
        <p:blipFill rotWithShape="1">
          <a:blip r:embed="rId40" cstate="email">
            <a:extLst>
              <a:ext uri="{28A0092B-C50C-407E-A947-70E740481C1C}">
                <a14:useLocalDpi xmlns:a14="http://schemas.microsoft.com/office/drawing/2010/main"/>
              </a:ext>
            </a:extLst>
          </a:blip>
          <a:srcRect/>
          <a:stretch/>
        </p:blipFill>
        <p:spPr>
          <a:xfrm>
            <a:off x="9767500" y="2572555"/>
            <a:ext cx="752016" cy="287737"/>
          </a:xfrm>
          <a:prstGeom prst="rect">
            <a:avLst/>
          </a:prstGeom>
        </p:spPr>
      </p:pic>
      <p:pic>
        <p:nvPicPr>
          <p:cNvPr id="166" name="Picture 165">
            <a:extLst>
              <a:ext uri="{FF2B5EF4-FFF2-40B4-BE49-F238E27FC236}">
                <a16:creationId xmlns:a16="http://schemas.microsoft.com/office/drawing/2014/main" id="{45B98640-AB0B-CC0E-A36F-9865B92A92C4}"/>
              </a:ext>
            </a:extLst>
          </p:cNvPr>
          <p:cNvPicPr>
            <a:picLocks noChangeAspect="1"/>
          </p:cNvPicPr>
          <p:nvPr/>
        </p:nvPicPr>
        <p:blipFill rotWithShape="1">
          <a:blip r:embed="rId41" cstate="email">
            <a:extLst>
              <a:ext uri="{28A0092B-C50C-407E-A947-70E740481C1C}">
                <a14:useLocalDpi xmlns:a14="http://schemas.microsoft.com/office/drawing/2010/main"/>
              </a:ext>
            </a:extLst>
          </a:blip>
          <a:srcRect/>
          <a:stretch/>
        </p:blipFill>
        <p:spPr>
          <a:xfrm>
            <a:off x="9508008" y="3050202"/>
            <a:ext cx="711268" cy="253636"/>
          </a:xfrm>
          <a:prstGeom prst="rect">
            <a:avLst/>
          </a:prstGeom>
        </p:spPr>
      </p:pic>
      <p:pic>
        <p:nvPicPr>
          <p:cNvPr id="167" name="Picture 166">
            <a:extLst>
              <a:ext uri="{FF2B5EF4-FFF2-40B4-BE49-F238E27FC236}">
                <a16:creationId xmlns:a16="http://schemas.microsoft.com/office/drawing/2014/main" id="{0B2D07E6-3ADC-994D-621E-5D4400B8EA65}"/>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9187594" y="3601882"/>
            <a:ext cx="562047" cy="189656"/>
          </a:xfrm>
          <a:prstGeom prst="rect">
            <a:avLst/>
          </a:prstGeom>
        </p:spPr>
      </p:pic>
      <p:pic>
        <p:nvPicPr>
          <p:cNvPr id="168" name="Picture 167" descr="Company name&#10;&#10;Description automatically generated">
            <a:extLst>
              <a:ext uri="{FF2B5EF4-FFF2-40B4-BE49-F238E27FC236}">
                <a16:creationId xmlns:a16="http://schemas.microsoft.com/office/drawing/2014/main" id="{63ADB630-A579-79E5-4525-B154DDFE94CA}"/>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10138659" y="1955862"/>
            <a:ext cx="627097" cy="454892"/>
          </a:xfrm>
          <a:prstGeom prst="rect">
            <a:avLst/>
          </a:prstGeom>
        </p:spPr>
      </p:pic>
      <p:pic>
        <p:nvPicPr>
          <p:cNvPr id="169" name="Picture 168" descr="Logo, company name&#10;&#10;Description automatically generated">
            <a:extLst>
              <a:ext uri="{FF2B5EF4-FFF2-40B4-BE49-F238E27FC236}">
                <a16:creationId xmlns:a16="http://schemas.microsoft.com/office/drawing/2014/main" id="{1125CCD1-14EA-ABE3-A3AF-7E2FA5D87814}"/>
              </a:ext>
            </a:extLst>
          </p:cNvPr>
          <p:cNvPicPr>
            <a:picLocks noChangeAspect="1"/>
          </p:cNvPicPr>
          <p:nvPr/>
        </p:nvPicPr>
        <p:blipFill rotWithShape="1">
          <a:blip r:embed="rId44" cstate="screen">
            <a:extLst>
              <a:ext uri="{28A0092B-C50C-407E-A947-70E740481C1C}">
                <a14:useLocalDpi xmlns:a14="http://schemas.microsoft.com/office/drawing/2010/main"/>
              </a:ext>
            </a:extLst>
          </a:blip>
          <a:srcRect r="-119"/>
          <a:stretch/>
        </p:blipFill>
        <p:spPr>
          <a:xfrm>
            <a:off x="6371763" y="2924127"/>
            <a:ext cx="801070" cy="404339"/>
          </a:xfrm>
          <a:prstGeom prst="rect">
            <a:avLst/>
          </a:prstGeom>
        </p:spPr>
      </p:pic>
      <p:pic>
        <p:nvPicPr>
          <p:cNvPr id="170" name="Picture 169" descr="Logo, company name&#10;&#10;Description automatically generated">
            <a:extLst>
              <a:ext uri="{FF2B5EF4-FFF2-40B4-BE49-F238E27FC236}">
                <a16:creationId xmlns:a16="http://schemas.microsoft.com/office/drawing/2014/main" id="{4F04C6B1-664B-8969-F6A4-1FEB745982B3}"/>
              </a:ext>
            </a:extLst>
          </p:cNvPr>
          <p:cNvPicPr>
            <a:picLocks noChangeAspect="1"/>
          </p:cNvPicPr>
          <p:nvPr/>
        </p:nvPicPr>
        <p:blipFill rotWithShape="1">
          <a:blip r:embed="rId45" cstate="screen">
            <a:extLst>
              <a:ext uri="{28A0092B-C50C-407E-A947-70E740481C1C}">
                <a14:useLocalDpi xmlns:a14="http://schemas.microsoft.com/office/drawing/2010/main"/>
              </a:ext>
            </a:extLst>
          </a:blip>
          <a:srcRect r="-290"/>
          <a:stretch/>
        </p:blipFill>
        <p:spPr>
          <a:xfrm>
            <a:off x="5783376" y="3881045"/>
            <a:ext cx="869965" cy="363104"/>
          </a:xfrm>
          <a:prstGeom prst="rect">
            <a:avLst/>
          </a:prstGeom>
        </p:spPr>
      </p:pic>
      <p:pic>
        <p:nvPicPr>
          <p:cNvPr id="171" name="Picture 170" descr="Logo, company name&#10;&#10;Description automatically generated">
            <a:extLst>
              <a:ext uri="{FF2B5EF4-FFF2-40B4-BE49-F238E27FC236}">
                <a16:creationId xmlns:a16="http://schemas.microsoft.com/office/drawing/2014/main" id="{A678F421-B222-45CD-D480-8E5BB2F7A100}"/>
              </a:ext>
            </a:extLst>
          </p:cNvPr>
          <p:cNvPicPr>
            <a:picLocks noChangeAspect="1"/>
          </p:cNvPicPr>
          <p:nvPr/>
        </p:nvPicPr>
        <p:blipFill rotWithShape="1">
          <a:blip r:embed="rId46" cstate="screen">
            <a:extLst>
              <a:ext uri="{28A0092B-C50C-407E-A947-70E740481C1C}">
                <a14:useLocalDpi xmlns:a14="http://schemas.microsoft.com/office/drawing/2010/main"/>
              </a:ext>
            </a:extLst>
          </a:blip>
          <a:srcRect r="-290"/>
          <a:stretch/>
        </p:blipFill>
        <p:spPr>
          <a:xfrm>
            <a:off x="7247113" y="1471863"/>
            <a:ext cx="772951" cy="305459"/>
          </a:xfrm>
          <a:prstGeom prst="rect">
            <a:avLst/>
          </a:prstGeom>
        </p:spPr>
      </p:pic>
      <p:pic>
        <p:nvPicPr>
          <p:cNvPr id="172" name="Picture 171" descr="Logo, company name&#10;&#10;Description automatically generated">
            <a:extLst>
              <a:ext uri="{FF2B5EF4-FFF2-40B4-BE49-F238E27FC236}">
                <a16:creationId xmlns:a16="http://schemas.microsoft.com/office/drawing/2014/main" id="{6EB5E0B6-4C28-E1A5-E50F-4E43E36025CA}"/>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7492677" y="1071981"/>
            <a:ext cx="929670" cy="250894"/>
          </a:xfrm>
          <a:prstGeom prst="rect">
            <a:avLst/>
          </a:prstGeom>
        </p:spPr>
      </p:pic>
      <p:pic>
        <p:nvPicPr>
          <p:cNvPr id="173" name="Picture 172" descr="Logo&#10;&#10;Description automatically generated">
            <a:extLst>
              <a:ext uri="{FF2B5EF4-FFF2-40B4-BE49-F238E27FC236}">
                <a16:creationId xmlns:a16="http://schemas.microsoft.com/office/drawing/2014/main" id="{2ACD021A-7828-6757-8309-379B37D526D5}"/>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6135086" y="3467888"/>
            <a:ext cx="588964" cy="314388"/>
          </a:xfrm>
          <a:prstGeom prst="rect">
            <a:avLst/>
          </a:prstGeom>
        </p:spPr>
      </p:pic>
      <p:pic>
        <p:nvPicPr>
          <p:cNvPr id="174" name="Picture 173">
            <a:extLst>
              <a:ext uri="{FF2B5EF4-FFF2-40B4-BE49-F238E27FC236}">
                <a16:creationId xmlns:a16="http://schemas.microsoft.com/office/drawing/2014/main" id="{869012A3-0CB0-FDFF-96FB-65FD8AD1DBBF}"/>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6633114" y="2379703"/>
            <a:ext cx="893985" cy="303552"/>
          </a:xfrm>
          <a:prstGeom prst="rect">
            <a:avLst/>
          </a:prstGeom>
        </p:spPr>
      </p:pic>
      <p:pic>
        <p:nvPicPr>
          <p:cNvPr id="175" name="Picture 174" descr="Logo, company name&#10;&#10;Description automatically generated">
            <a:extLst>
              <a:ext uri="{FF2B5EF4-FFF2-40B4-BE49-F238E27FC236}">
                <a16:creationId xmlns:a16="http://schemas.microsoft.com/office/drawing/2014/main" id="{64B55BBA-0025-2B47-F472-6140C8F7D962}"/>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6919870" y="1892960"/>
            <a:ext cx="974726" cy="358394"/>
          </a:xfrm>
          <a:prstGeom prst="rect">
            <a:avLst/>
          </a:prstGeom>
        </p:spPr>
      </p:pic>
      <p:pic>
        <p:nvPicPr>
          <p:cNvPr id="176" name="Picture 175" descr="Logo&#10;&#10;Description automatically generated">
            <a:extLst>
              <a:ext uri="{FF2B5EF4-FFF2-40B4-BE49-F238E27FC236}">
                <a16:creationId xmlns:a16="http://schemas.microsoft.com/office/drawing/2014/main" id="{4D87770A-823B-C0CB-2DAB-48591936E109}"/>
              </a:ext>
            </a:extLst>
          </p:cNvPr>
          <p:cNvPicPr>
            <a:picLocks noChangeAspect="1"/>
          </p:cNvPicPr>
          <p:nvPr/>
        </p:nvPicPr>
        <p:blipFill rotWithShape="1">
          <a:blip r:embed="rId51" cstate="screen">
            <a:extLst>
              <a:ext uri="{28A0092B-C50C-407E-A947-70E740481C1C}">
                <a14:useLocalDpi xmlns:a14="http://schemas.microsoft.com/office/drawing/2010/main"/>
              </a:ext>
            </a:extLst>
          </a:blip>
          <a:srcRect r="-131"/>
          <a:stretch/>
        </p:blipFill>
        <p:spPr>
          <a:xfrm>
            <a:off x="5114921" y="2857206"/>
            <a:ext cx="690834" cy="270640"/>
          </a:xfrm>
          <a:prstGeom prst="rect">
            <a:avLst/>
          </a:prstGeom>
        </p:spPr>
      </p:pic>
      <p:pic>
        <p:nvPicPr>
          <p:cNvPr id="177" name="Picture 176" descr="Logo, company name&#10;&#10;Description automatically generated">
            <a:extLst>
              <a:ext uri="{FF2B5EF4-FFF2-40B4-BE49-F238E27FC236}">
                <a16:creationId xmlns:a16="http://schemas.microsoft.com/office/drawing/2014/main" id="{5FCBA209-D66E-FA57-A2F6-BF5E271C8F7A}"/>
              </a:ext>
            </a:extLst>
          </p:cNvPr>
          <p:cNvPicPr>
            <a:picLocks noChangeAspect="1"/>
          </p:cNvPicPr>
          <p:nvPr/>
        </p:nvPicPr>
        <p:blipFill rotWithShape="1">
          <a:blip r:embed="rId52" cstate="screen">
            <a:extLst>
              <a:ext uri="{28A0092B-C50C-407E-A947-70E740481C1C}">
                <a14:useLocalDpi xmlns:a14="http://schemas.microsoft.com/office/drawing/2010/main"/>
              </a:ext>
            </a:extLst>
          </a:blip>
          <a:srcRect r="-131"/>
          <a:stretch/>
        </p:blipFill>
        <p:spPr>
          <a:xfrm>
            <a:off x="4984185" y="3206747"/>
            <a:ext cx="435637" cy="114908"/>
          </a:xfrm>
          <a:prstGeom prst="rect">
            <a:avLst/>
          </a:prstGeom>
        </p:spPr>
      </p:pic>
      <p:pic>
        <p:nvPicPr>
          <p:cNvPr id="179" name="Picture 178" descr="Logo&#10;&#10;Description automatically generated">
            <a:extLst>
              <a:ext uri="{FF2B5EF4-FFF2-40B4-BE49-F238E27FC236}">
                <a16:creationId xmlns:a16="http://schemas.microsoft.com/office/drawing/2014/main" id="{CFAEC345-5BB0-05E5-FDF6-AA0BA30420FE}"/>
              </a:ext>
            </a:extLst>
          </p:cNvPr>
          <p:cNvPicPr>
            <a:picLocks noChangeAspect="1"/>
          </p:cNvPicPr>
          <p:nvPr/>
        </p:nvPicPr>
        <p:blipFill rotWithShape="1">
          <a:blip r:embed="rId53" cstate="email">
            <a:extLst>
              <a:ext uri="{28A0092B-C50C-407E-A947-70E740481C1C}">
                <a14:useLocalDpi xmlns:a14="http://schemas.microsoft.com/office/drawing/2010/main"/>
              </a:ext>
            </a:extLst>
          </a:blip>
          <a:srcRect/>
          <a:stretch/>
        </p:blipFill>
        <p:spPr>
          <a:xfrm>
            <a:off x="5451900" y="3145654"/>
            <a:ext cx="514512" cy="266800"/>
          </a:xfrm>
          <a:prstGeom prst="rect">
            <a:avLst/>
          </a:prstGeom>
        </p:spPr>
      </p:pic>
      <p:pic>
        <p:nvPicPr>
          <p:cNvPr id="180" name="Picture 179" descr="Logo, company name&#10;&#10;Description automatically generated">
            <a:extLst>
              <a:ext uri="{FF2B5EF4-FFF2-40B4-BE49-F238E27FC236}">
                <a16:creationId xmlns:a16="http://schemas.microsoft.com/office/drawing/2014/main" id="{B1FA221C-9E78-3205-F496-E26C4FFC19DF}"/>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5277561" y="3433028"/>
            <a:ext cx="360154" cy="363748"/>
          </a:xfrm>
          <a:prstGeom prst="rect">
            <a:avLst/>
          </a:prstGeom>
        </p:spPr>
      </p:pic>
      <p:pic>
        <p:nvPicPr>
          <p:cNvPr id="181" name="Picture 180" descr="Logo, company name&#10;&#10;Description automatically generated">
            <a:extLst>
              <a:ext uri="{FF2B5EF4-FFF2-40B4-BE49-F238E27FC236}">
                <a16:creationId xmlns:a16="http://schemas.microsoft.com/office/drawing/2014/main" id="{1C3D247E-8F38-3209-E3C7-09DF84E4B871}"/>
              </a:ext>
            </a:extLst>
          </p:cNvPr>
          <p:cNvPicPr>
            <a:picLocks noChangeAspect="1"/>
          </p:cNvPicPr>
          <p:nvPr/>
        </p:nvPicPr>
        <p:blipFill rotWithShape="1">
          <a:blip r:embed="rId55" cstate="screen">
            <a:extLst>
              <a:ext uri="{28A0092B-C50C-407E-A947-70E740481C1C}">
                <a14:useLocalDpi xmlns:a14="http://schemas.microsoft.com/office/drawing/2010/main"/>
              </a:ext>
            </a:extLst>
          </a:blip>
          <a:srcRect r="-283"/>
          <a:stretch/>
        </p:blipFill>
        <p:spPr>
          <a:xfrm>
            <a:off x="6914694" y="854584"/>
            <a:ext cx="381723" cy="293077"/>
          </a:xfrm>
          <a:prstGeom prst="rect">
            <a:avLst/>
          </a:prstGeom>
        </p:spPr>
      </p:pic>
      <p:pic>
        <p:nvPicPr>
          <p:cNvPr id="182" name="Picture 181" descr="Logo, company name&#10;&#10;Description automatically generated">
            <a:extLst>
              <a:ext uri="{FF2B5EF4-FFF2-40B4-BE49-F238E27FC236}">
                <a16:creationId xmlns:a16="http://schemas.microsoft.com/office/drawing/2014/main" id="{A3FD117B-FAAD-B3B9-120F-B51AC19BB7B0}"/>
              </a:ext>
            </a:extLst>
          </p:cNvPr>
          <p:cNvPicPr>
            <a:picLocks noChangeAspect="1"/>
          </p:cNvPicPr>
          <p:nvPr/>
        </p:nvPicPr>
        <p:blipFill rotWithShape="1">
          <a:blip r:embed="rId56" cstate="screen">
            <a:extLst>
              <a:ext uri="{28A0092B-C50C-407E-A947-70E740481C1C}">
                <a14:useLocalDpi xmlns:a14="http://schemas.microsoft.com/office/drawing/2010/main"/>
              </a:ext>
            </a:extLst>
          </a:blip>
          <a:srcRect r="-287"/>
          <a:stretch/>
        </p:blipFill>
        <p:spPr>
          <a:xfrm>
            <a:off x="4660239" y="3826319"/>
            <a:ext cx="683646" cy="230036"/>
          </a:xfrm>
          <a:prstGeom prst="rect">
            <a:avLst/>
          </a:prstGeom>
        </p:spPr>
      </p:pic>
      <p:pic>
        <p:nvPicPr>
          <p:cNvPr id="183" name="Picture 182">
            <a:extLst>
              <a:ext uri="{FF2B5EF4-FFF2-40B4-BE49-F238E27FC236}">
                <a16:creationId xmlns:a16="http://schemas.microsoft.com/office/drawing/2014/main" id="{C947088C-8F6C-093E-5CE5-CB684E08E670}"/>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4336900" y="4068198"/>
            <a:ext cx="612109" cy="327874"/>
          </a:xfrm>
          <a:prstGeom prst="rect">
            <a:avLst/>
          </a:prstGeom>
        </p:spPr>
      </p:pic>
      <p:pic>
        <p:nvPicPr>
          <p:cNvPr id="186" name="Picture 185" descr="Icon&#10;&#10;Description automatically generated">
            <a:extLst>
              <a:ext uri="{FF2B5EF4-FFF2-40B4-BE49-F238E27FC236}">
                <a16:creationId xmlns:a16="http://schemas.microsoft.com/office/drawing/2014/main" id="{693593DF-6A16-DBBF-EBE5-E1110D7553D4}"/>
              </a:ext>
            </a:extLst>
          </p:cNvPr>
          <p:cNvPicPr>
            <a:picLocks noChangeAspect="1"/>
          </p:cNvPicPr>
          <p:nvPr/>
        </p:nvPicPr>
        <p:blipFill rotWithShape="1">
          <a:blip r:embed="rId58" cstate="email">
            <a:extLst>
              <a:ext uri="{28A0092B-C50C-407E-A947-70E740481C1C}">
                <a14:useLocalDpi xmlns:a14="http://schemas.microsoft.com/office/drawing/2010/main"/>
              </a:ext>
            </a:extLst>
          </a:blip>
          <a:srcRect/>
          <a:stretch/>
        </p:blipFill>
        <p:spPr>
          <a:xfrm>
            <a:off x="5948829" y="2290364"/>
            <a:ext cx="363537" cy="331765"/>
          </a:xfrm>
          <a:prstGeom prst="rect">
            <a:avLst/>
          </a:prstGeom>
        </p:spPr>
      </p:pic>
      <p:pic>
        <p:nvPicPr>
          <p:cNvPr id="187" name="Picture 186" descr="Logo, company name&#10;&#10;Description automatically generated">
            <a:extLst>
              <a:ext uri="{FF2B5EF4-FFF2-40B4-BE49-F238E27FC236}">
                <a16:creationId xmlns:a16="http://schemas.microsoft.com/office/drawing/2014/main" id="{246D5B4E-D051-D51E-CAAD-369A0A84DEDE}"/>
              </a:ext>
            </a:extLst>
          </p:cNvPr>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4729211" y="3431208"/>
            <a:ext cx="578654" cy="302795"/>
          </a:xfrm>
          <a:prstGeom prst="rect">
            <a:avLst/>
          </a:prstGeom>
        </p:spPr>
      </p:pic>
      <p:pic>
        <p:nvPicPr>
          <p:cNvPr id="188" name="Picture 187" descr="Logo&#10;&#10;Description automatically generated">
            <a:extLst>
              <a:ext uri="{FF2B5EF4-FFF2-40B4-BE49-F238E27FC236}">
                <a16:creationId xmlns:a16="http://schemas.microsoft.com/office/drawing/2014/main" id="{EABF0850-DBE9-E2E0-0D6D-9E609260B9D0}"/>
              </a:ext>
            </a:extLst>
          </p:cNvPr>
          <p:cNvPicPr>
            <a:picLocks noChangeAspect="1"/>
          </p:cNvPicPr>
          <p:nvPr/>
        </p:nvPicPr>
        <p:blipFill>
          <a:blip r:embed="rId60" cstate="email">
            <a:extLst>
              <a:ext uri="{28A0092B-C50C-407E-A947-70E740481C1C}">
                <a14:useLocalDpi xmlns:a14="http://schemas.microsoft.com/office/drawing/2010/main"/>
              </a:ext>
            </a:extLst>
          </a:blip>
          <a:stretch>
            <a:fillRect/>
          </a:stretch>
        </p:blipFill>
        <p:spPr>
          <a:xfrm>
            <a:off x="5859969" y="2703695"/>
            <a:ext cx="347305" cy="284322"/>
          </a:xfrm>
          <a:prstGeom prst="rect">
            <a:avLst/>
          </a:prstGeom>
        </p:spPr>
      </p:pic>
      <p:pic>
        <p:nvPicPr>
          <p:cNvPr id="18" name="Picture 17">
            <a:extLst>
              <a:ext uri="{FF2B5EF4-FFF2-40B4-BE49-F238E27FC236}">
                <a16:creationId xmlns:a16="http://schemas.microsoft.com/office/drawing/2014/main" id="{E774689C-C627-50C2-8A94-1A71B0BCF9B5}"/>
              </a:ext>
            </a:extLst>
          </p:cNvPr>
          <p:cNvPicPr>
            <a:picLocks noChangeAspect="1"/>
          </p:cNvPicPr>
          <p:nvPr/>
        </p:nvPicPr>
        <p:blipFill rotWithShape="1">
          <a:blip r:embed="rId61" cstate="email">
            <a:extLst>
              <a:ext uri="{28A0092B-C50C-407E-A947-70E740481C1C}">
                <a14:useLocalDpi xmlns:a14="http://schemas.microsoft.com/office/drawing/2010/main"/>
              </a:ext>
            </a:extLst>
          </a:blip>
          <a:srcRect/>
          <a:stretch/>
        </p:blipFill>
        <p:spPr>
          <a:xfrm>
            <a:off x="5269607" y="884558"/>
            <a:ext cx="766125" cy="151532"/>
          </a:xfrm>
          <a:prstGeom prst="rect">
            <a:avLst/>
          </a:prstGeom>
        </p:spPr>
      </p:pic>
      <p:pic>
        <p:nvPicPr>
          <p:cNvPr id="1026" name="Picture 2" descr="PHECC - Wikipedia">
            <a:extLst>
              <a:ext uri="{FF2B5EF4-FFF2-40B4-BE49-F238E27FC236}">
                <a16:creationId xmlns:a16="http://schemas.microsoft.com/office/drawing/2014/main" id="{C74AF20B-ACE0-4C29-D8B3-AB1D8DF3F054}"/>
              </a:ext>
            </a:extLst>
          </p:cNvPr>
          <p:cNvPicPr>
            <a:picLocks noChangeAspect="1" noChangeArrowheads="1"/>
          </p:cNvPicPr>
          <p:nvPr/>
        </p:nvPicPr>
        <p:blipFill>
          <a:blip r:embed="rId62" cstate="email">
            <a:extLst>
              <a:ext uri="{28A0092B-C50C-407E-A947-70E740481C1C}">
                <a14:useLocalDpi xmlns:a14="http://schemas.microsoft.com/office/drawing/2010/main"/>
              </a:ext>
            </a:extLst>
          </a:blip>
          <a:srcRect/>
          <a:stretch>
            <a:fillRect/>
          </a:stretch>
        </p:blipFill>
        <p:spPr bwMode="auto">
          <a:xfrm>
            <a:off x="8020064" y="2094456"/>
            <a:ext cx="739608" cy="3988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F7A6900-6E38-3109-5E10-A6141001ED69}"/>
              </a:ext>
            </a:extLst>
          </p:cNvPr>
          <p:cNvPicPr>
            <a:picLocks noChangeAspect="1"/>
          </p:cNvPicPr>
          <p:nvPr/>
        </p:nvPicPr>
        <p:blipFill rotWithShape="1">
          <a:blip r:embed="rId63" cstate="email">
            <a:extLst>
              <a:ext uri="{28A0092B-C50C-407E-A947-70E740481C1C}">
                <a14:useLocalDpi xmlns:a14="http://schemas.microsoft.com/office/drawing/2010/main"/>
              </a:ext>
            </a:extLst>
          </a:blip>
          <a:srcRect/>
          <a:stretch/>
        </p:blipFill>
        <p:spPr>
          <a:xfrm>
            <a:off x="5770750" y="1600676"/>
            <a:ext cx="1033239" cy="338330"/>
          </a:xfrm>
          <a:prstGeom prst="rect">
            <a:avLst/>
          </a:prstGeom>
        </p:spPr>
      </p:pic>
      <p:pic>
        <p:nvPicPr>
          <p:cNvPr id="1030" name="Picture 6" descr="zeotap awarded ISO 27001 certification for information security ...">
            <a:extLst>
              <a:ext uri="{FF2B5EF4-FFF2-40B4-BE49-F238E27FC236}">
                <a16:creationId xmlns:a16="http://schemas.microsoft.com/office/drawing/2014/main" id="{1FA4DF45-3202-7E64-8F71-16AC348F8FC6}"/>
              </a:ext>
            </a:extLst>
          </p:cNvPr>
          <p:cNvPicPr>
            <a:picLocks noChangeAspect="1" noChangeArrowheads="1"/>
          </p:cNvPicPr>
          <p:nvPr/>
        </p:nvPicPr>
        <p:blipFill>
          <a:blip r:embed="rId64" cstate="email">
            <a:extLst>
              <a:ext uri="{28A0092B-C50C-407E-A947-70E740481C1C}">
                <a14:useLocalDpi xmlns:a14="http://schemas.microsoft.com/office/drawing/2010/main"/>
              </a:ext>
            </a:extLst>
          </a:blip>
          <a:srcRect/>
          <a:stretch>
            <a:fillRect/>
          </a:stretch>
        </p:blipFill>
        <p:spPr bwMode="auto">
          <a:xfrm>
            <a:off x="9349800" y="1614457"/>
            <a:ext cx="512932" cy="513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yber Essentials">
            <a:extLst>
              <a:ext uri="{FF2B5EF4-FFF2-40B4-BE49-F238E27FC236}">
                <a16:creationId xmlns:a16="http://schemas.microsoft.com/office/drawing/2014/main" id="{B13A3A8A-7C5E-A395-E104-3EB73E918122}"/>
              </a:ext>
            </a:extLst>
          </p:cNvPr>
          <p:cNvPicPr>
            <a:picLocks noChangeAspect="1" noChangeArrowheads="1"/>
          </p:cNvPicPr>
          <p:nvPr/>
        </p:nvPicPr>
        <p:blipFill>
          <a:blip r:embed="rId65" cstate="email">
            <a:extLst>
              <a:ext uri="{28A0092B-C50C-407E-A947-70E740481C1C}">
                <a14:useLocalDpi xmlns:a14="http://schemas.microsoft.com/office/drawing/2010/main"/>
              </a:ext>
            </a:extLst>
          </a:blip>
          <a:srcRect/>
          <a:stretch>
            <a:fillRect/>
          </a:stretch>
        </p:blipFill>
        <p:spPr bwMode="auto">
          <a:xfrm>
            <a:off x="9525579" y="1276293"/>
            <a:ext cx="752016" cy="18261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26BAB514-6168-2CF6-EB19-ED9D28CC7099}"/>
              </a:ext>
            </a:extLst>
          </p:cNvPr>
          <p:cNvSpPr/>
          <p:nvPr/>
        </p:nvSpPr>
        <p:spPr>
          <a:xfrm>
            <a:off x="0" y="0"/>
            <a:ext cx="1701800" cy="55563"/>
          </a:xfrm>
          <a:prstGeom prst="rect">
            <a:avLst/>
          </a:prstGeom>
          <a:solidFill>
            <a:srgbClr val="CC33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8E8FE04-67B0-E4D1-80BB-A3A5A377ABF1}"/>
              </a:ext>
            </a:extLst>
          </p:cNvPr>
          <p:cNvSpPr/>
          <p:nvPr/>
        </p:nvSpPr>
        <p:spPr>
          <a:xfrm>
            <a:off x="6467475" y="0"/>
            <a:ext cx="3403600" cy="55563"/>
          </a:xfrm>
          <a:prstGeom prst="rect">
            <a:avLst/>
          </a:prstGeom>
          <a:solidFill>
            <a:srgbClr val="FDD7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7A71775-F15A-D72E-D21C-6DDFA9A751F6}"/>
              </a:ext>
            </a:extLst>
          </p:cNvPr>
          <p:cNvSpPr/>
          <p:nvPr/>
        </p:nvSpPr>
        <p:spPr>
          <a:xfrm>
            <a:off x="9871075" y="0"/>
            <a:ext cx="2320925" cy="55563"/>
          </a:xfrm>
          <a:prstGeom prst="rect">
            <a:avLst/>
          </a:prstGeom>
          <a:solidFill>
            <a:srgbClr val="6ABF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ABF8FE6-25FC-A511-77B4-C9E871F11C42}"/>
              </a:ext>
            </a:extLst>
          </p:cNvPr>
          <p:cNvSpPr/>
          <p:nvPr/>
        </p:nvSpPr>
        <p:spPr>
          <a:xfrm>
            <a:off x="1701800" y="0"/>
            <a:ext cx="7213600" cy="55563"/>
          </a:xfrm>
          <a:prstGeom prst="rect">
            <a:avLst/>
          </a:prstGeom>
          <a:solidFill>
            <a:srgbClr val="238D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6" name="Picture 2">
            <a:extLst>
              <a:ext uri="{FF2B5EF4-FFF2-40B4-BE49-F238E27FC236}">
                <a16:creationId xmlns:a16="http://schemas.microsoft.com/office/drawing/2014/main" id="{36B49BC3-75C1-A0AE-5878-EFA126984F63}"/>
              </a:ext>
            </a:extLst>
          </p:cNvPr>
          <p:cNvPicPr>
            <a:picLocks noChangeAspect="1" noChangeArrowheads="1"/>
          </p:cNvPicPr>
          <p:nvPr/>
        </p:nvPicPr>
        <p:blipFill>
          <a:blip r:embed="rId66" cstate="email">
            <a:extLst>
              <a:ext uri="{28A0092B-C50C-407E-A947-70E740481C1C}">
                <a14:useLocalDpi xmlns:a14="http://schemas.microsoft.com/office/drawing/2010/main"/>
              </a:ext>
            </a:extLst>
          </a:blip>
          <a:srcRect/>
          <a:stretch>
            <a:fillRect/>
          </a:stretch>
        </p:blipFill>
        <p:spPr bwMode="auto">
          <a:xfrm>
            <a:off x="10422532" y="1358632"/>
            <a:ext cx="699878" cy="466130"/>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5">
            <a:extLst>
              <a:ext uri="{FF2B5EF4-FFF2-40B4-BE49-F238E27FC236}">
                <a16:creationId xmlns:a16="http://schemas.microsoft.com/office/drawing/2014/main" id="{D27F8EBB-9952-C057-74BE-FCAD39358F17}"/>
              </a:ext>
            </a:extLst>
          </p:cNvPr>
          <p:cNvSpPr txBox="1">
            <a:spLocks/>
          </p:cNvSpPr>
          <p:nvPr/>
        </p:nvSpPr>
        <p:spPr>
          <a:xfrm>
            <a:off x="269999" y="270000"/>
            <a:ext cx="12028017" cy="598052"/>
          </a:xfrm>
          <a:prstGeom prst="rect">
            <a:avLst/>
          </a:prstGeom>
        </p:spPr>
        <p:txBody>
          <a:bodyPr lIns="270000">
            <a:noAutofit/>
          </a:bodyPr>
          <a:lstStyle>
            <a:lvl1pPr algn="ctr" defTabSz="914400" rtl="0" eaLnBrk="1" latinLnBrk="0" hangingPunct="1">
              <a:lnSpc>
                <a:spcPct val="90000"/>
              </a:lnSpc>
              <a:spcBef>
                <a:spcPct val="0"/>
              </a:spcBef>
              <a:buNone/>
              <a:defRPr sz="4400" b="1" i="0" kern="1200">
                <a:solidFill>
                  <a:srgbClr val="238DC1"/>
                </a:solidFill>
                <a:latin typeface="Helvetica"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black">
                    <a:lumMod val="75000"/>
                    <a:lumOff val="25000"/>
                  </a:prstClr>
                </a:solidFill>
                <a:effectLst/>
                <a:uLnTx/>
                <a:uFillTx/>
                <a:latin typeface="Helvetica" pitchFamily="2" charset="0"/>
                <a:ea typeface="+mj-ea"/>
                <a:cs typeface="Arial" panose="020B0604020202020204" pitchFamily="34" charset="0"/>
              </a:rPr>
              <a:t>Delivering value to customers through quality and expertise</a:t>
            </a:r>
          </a:p>
        </p:txBody>
      </p:sp>
      <p:pic>
        <p:nvPicPr>
          <p:cNvPr id="26" name="Picture 25">
            <a:extLst>
              <a:ext uri="{FF2B5EF4-FFF2-40B4-BE49-F238E27FC236}">
                <a16:creationId xmlns:a16="http://schemas.microsoft.com/office/drawing/2014/main" id="{C1E58284-3DEF-E1F7-A808-C3CB0CAEA6D0}"/>
              </a:ext>
            </a:extLst>
          </p:cNvPr>
          <p:cNvPicPr>
            <a:picLocks noChangeAspect="1"/>
          </p:cNvPicPr>
          <p:nvPr/>
        </p:nvPicPr>
        <p:blipFill>
          <a:blip r:embed="rId67" cstate="email">
            <a:extLst>
              <a:ext uri="{28A0092B-C50C-407E-A947-70E740481C1C}">
                <a14:useLocalDpi xmlns:a14="http://schemas.microsoft.com/office/drawing/2010/main"/>
              </a:ext>
            </a:extLst>
          </a:blip>
          <a:stretch>
            <a:fillRect/>
          </a:stretch>
        </p:blipFill>
        <p:spPr>
          <a:xfrm>
            <a:off x="139417" y="6290630"/>
            <a:ext cx="504795" cy="504795"/>
          </a:xfrm>
          <a:prstGeom prst="rect">
            <a:avLst/>
          </a:prstGeom>
        </p:spPr>
      </p:pic>
      <p:sp>
        <p:nvSpPr>
          <p:cNvPr id="2" name="Title 3">
            <a:extLst>
              <a:ext uri="{FF2B5EF4-FFF2-40B4-BE49-F238E27FC236}">
                <a16:creationId xmlns:a16="http://schemas.microsoft.com/office/drawing/2014/main" id="{EAC7EDDD-93E6-23B9-C5C4-DE6E4D685794}"/>
              </a:ext>
            </a:extLst>
          </p:cNvPr>
          <p:cNvSpPr txBox="1">
            <a:spLocks/>
          </p:cNvSpPr>
          <p:nvPr/>
        </p:nvSpPr>
        <p:spPr>
          <a:xfrm>
            <a:off x="9557505" y="4412106"/>
            <a:ext cx="1375709" cy="484505"/>
          </a:xfrm>
          <a:prstGeom prst="rect">
            <a:avLst/>
          </a:prstGeom>
          <a:solidFill>
            <a:schemeClr val="accent6">
              <a:lumMod val="50000"/>
            </a:schemeClr>
          </a:solidFill>
          <a:ln>
            <a:noFill/>
          </a:ln>
        </p:spPr>
        <p:txBody>
          <a:bodyPr vert="horz" wrap="square" lIns="91440" tIns="45720" rIns="91440" bIns="45720" anchor="ctr"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Regulators</a:t>
            </a:r>
          </a:p>
        </p:txBody>
      </p:sp>
      <p:cxnSp>
        <p:nvCxnSpPr>
          <p:cNvPr id="3" name="Straight Connector 2">
            <a:extLst>
              <a:ext uri="{FF2B5EF4-FFF2-40B4-BE49-F238E27FC236}">
                <a16:creationId xmlns:a16="http://schemas.microsoft.com/office/drawing/2014/main" id="{3E8BE508-2AF9-CCCB-6C24-FA0198FB1899}"/>
              </a:ext>
            </a:extLst>
          </p:cNvPr>
          <p:cNvCxnSpPr/>
          <p:nvPr/>
        </p:nvCxnSpPr>
        <p:spPr>
          <a:xfrm flipV="1">
            <a:off x="9571361" y="959478"/>
            <a:ext cx="2083442" cy="3461511"/>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15" name="Picture 2" descr="PHECC - Wikipedia">
            <a:extLst>
              <a:ext uri="{FF2B5EF4-FFF2-40B4-BE49-F238E27FC236}">
                <a16:creationId xmlns:a16="http://schemas.microsoft.com/office/drawing/2014/main" id="{BDBEF146-759D-5A70-E80E-069F15497B6B}"/>
              </a:ext>
            </a:extLst>
          </p:cNvPr>
          <p:cNvPicPr>
            <a:picLocks noChangeAspect="1" noChangeArrowheads="1"/>
          </p:cNvPicPr>
          <p:nvPr/>
        </p:nvPicPr>
        <p:blipFill>
          <a:blip r:embed="rId62" cstate="email">
            <a:extLst>
              <a:ext uri="{28A0092B-C50C-407E-A947-70E740481C1C}">
                <a14:useLocalDpi xmlns:a14="http://schemas.microsoft.com/office/drawing/2010/main"/>
              </a:ext>
            </a:extLst>
          </a:blip>
          <a:srcRect/>
          <a:stretch>
            <a:fillRect/>
          </a:stretch>
        </p:blipFill>
        <p:spPr bwMode="auto">
          <a:xfrm>
            <a:off x="10838515" y="2585757"/>
            <a:ext cx="739608" cy="3988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7E59644-1B80-982E-E203-D2EBB96730EE}"/>
              </a:ext>
            </a:extLst>
          </p:cNvPr>
          <p:cNvPicPr>
            <a:picLocks noChangeAspect="1"/>
          </p:cNvPicPr>
          <p:nvPr/>
        </p:nvPicPr>
        <p:blipFill>
          <a:blip r:embed="rId68" cstate="email">
            <a:extLst>
              <a:ext uri="{28A0092B-C50C-407E-A947-70E740481C1C}">
                <a14:useLocalDpi xmlns:a14="http://schemas.microsoft.com/office/drawing/2010/main"/>
              </a:ext>
            </a:extLst>
          </a:blip>
          <a:stretch>
            <a:fillRect/>
          </a:stretch>
        </p:blipFill>
        <p:spPr>
          <a:xfrm>
            <a:off x="9967149" y="3859552"/>
            <a:ext cx="1833235" cy="398809"/>
          </a:xfrm>
          <a:prstGeom prst="rect">
            <a:avLst/>
          </a:prstGeom>
        </p:spPr>
      </p:pic>
      <p:pic>
        <p:nvPicPr>
          <p:cNvPr id="27" name="Picture 2" descr="TRA">
            <a:extLst>
              <a:ext uri="{FF2B5EF4-FFF2-40B4-BE49-F238E27FC236}">
                <a16:creationId xmlns:a16="http://schemas.microsoft.com/office/drawing/2014/main" id="{9C0F388A-32E7-2488-F3AE-9EB5F4AE6E79}"/>
              </a:ext>
            </a:extLst>
          </p:cNvPr>
          <p:cNvPicPr>
            <a:picLocks noChangeAspect="1" noChangeArrowheads="1"/>
          </p:cNvPicPr>
          <p:nvPr/>
        </p:nvPicPr>
        <p:blipFill>
          <a:blip r:embed="rId69" cstate="email">
            <a:extLst>
              <a:ext uri="{28A0092B-C50C-407E-A947-70E740481C1C}">
                <a14:useLocalDpi xmlns:a14="http://schemas.microsoft.com/office/drawing/2010/main"/>
              </a:ext>
            </a:extLst>
          </a:blip>
          <a:srcRect/>
          <a:stretch>
            <a:fillRect/>
          </a:stretch>
        </p:blipFill>
        <p:spPr bwMode="auto">
          <a:xfrm>
            <a:off x="10342610" y="3228454"/>
            <a:ext cx="1637038" cy="4979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8FB001C-35DA-0A19-4CA6-436C2DC02D56}"/>
              </a:ext>
            </a:extLst>
          </p:cNvPr>
          <p:cNvPicPr>
            <a:picLocks noChangeAspect="1"/>
          </p:cNvPicPr>
          <p:nvPr/>
        </p:nvPicPr>
        <p:blipFill>
          <a:blip r:embed="rId70" cstate="email">
            <a:extLst>
              <a:ext uri="{28A0092B-C50C-407E-A947-70E740481C1C}">
                <a14:useLocalDpi xmlns:a14="http://schemas.microsoft.com/office/drawing/2010/main"/>
              </a:ext>
            </a:extLst>
          </a:blip>
          <a:stretch>
            <a:fillRect/>
          </a:stretch>
        </p:blipFill>
        <p:spPr>
          <a:xfrm>
            <a:off x="5401677" y="2312320"/>
            <a:ext cx="416966" cy="435637"/>
          </a:xfrm>
          <a:prstGeom prst="rect">
            <a:avLst/>
          </a:prstGeom>
        </p:spPr>
      </p:pic>
      <p:pic>
        <p:nvPicPr>
          <p:cNvPr id="2052" name="Picture 4">
            <a:extLst>
              <a:ext uri="{FF2B5EF4-FFF2-40B4-BE49-F238E27FC236}">
                <a16:creationId xmlns:a16="http://schemas.microsoft.com/office/drawing/2014/main" id="{30F6B7E2-C0AD-CD1A-1CC6-3731CBE0D33C}"/>
              </a:ext>
            </a:extLst>
          </p:cNvPr>
          <p:cNvPicPr>
            <a:picLocks noChangeAspect="1" noChangeArrowheads="1"/>
          </p:cNvPicPr>
          <p:nvPr/>
        </p:nvPicPr>
        <p:blipFill>
          <a:blip r:embed="rId71" cstate="email">
            <a:extLst>
              <a:ext uri="{28A0092B-C50C-407E-A947-70E740481C1C}">
                <a14:useLocalDpi xmlns:a14="http://schemas.microsoft.com/office/drawing/2010/main"/>
              </a:ext>
            </a:extLst>
          </a:blip>
          <a:srcRect/>
          <a:stretch>
            <a:fillRect/>
          </a:stretch>
        </p:blipFill>
        <p:spPr bwMode="auto">
          <a:xfrm>
            <a:off x="1809077" y="1591719"/>
            <a:ext cx="1064769" cy="3456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44FC44B2-F398-CEC4-E165-D9D7F129DA5F}"/>
              </a:ext>
            </a:extLst>
          </p:cNvPr>
          <p:cNvPicPr>
            <a:picLocks noChangeAspect="1" noChangeArrowheads="1"/>
          </p:cNvPicPr>
          <p:nvPr/>
        </p:nvPicPr>
        <p:blipFill>
          <a:blip r:embed="rId72" cstate="email">
            <a:extLst>
              <a:ext uri="{28A0092B-C50C-407E-A947-70E740481C1C}">
                <a14:useLocalDpi xmlns:a14="http://schemas.microsoft.com/office/drawing/2010/main"/>
              </a:ext>
            </a:extLst>
          </a:blip>
          <a:srcRect/>
          <a:stretch>
            <a:fillRect/>
          </a:stretch>
        </p:blipFill>
        <p:spPr bwMode="auto">
          <a:xfrm>
            <a:off x="11176190" y="1902001"/>
            <a:ext cx="683722" cy="3662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74B40D61-6A2F-09DE-C19D-94F1B3C8D1AC}"/>
              </a:ext>
            </a:extLst>
          </p:cNvPr>
          <p:cNvPicPr>
            <a:picLocks noChangeAspect="1"/>
          </p:cNvPicPr>
          <p:nvPr/>
        </p:nvPicPr>
        <p:blipFill>
          <a:blip r:embed="rId73" cstate="email">
            <a:extLst>
              <a:ext uri="{28A0092B-C50C-407E-A947-70E740481C1C}">
                <a14:useLocalDpi xmlns:a14="http://schemas.microsoft.com/office/drawing/2010/main"/>
              </a:ext>
            </a:extLst>
          </a:blip>
          <a:stretch>
            <a:fillRect/>
          </a:stretch>
        </p:blipFill>
        <p:spPr>
          <a:xfrm>
            <a:off x="9731506" y="852177"/>
            <a:ext cx="755520" cy="343418"/>
          </a:xfrm>
          <a:prstGeom prst="rect">
            <a:avLst/>
          </a:prstGeom>
        </p:spPr>
      </p:pic>
      <p:pic>
        <p:nvPicPr>
          <p:cNvPr id="29" name="Picture 28">
            <a:extLst>
              <a:ext uri="{FF2B5EF4-FFF2-40B4-BE49-F238E27FC236}">
                <a16:creationId xmlns:a16="http://schemas.microsoft.com/office/drawing/2014/main" id="{EBCD1DD2-FCF9-2BAB-F276-BFF6240F6FC3}"/>
              </a:ext>
            </a:extLst>
          </p:cNvPr>
          <p:cNvPicPr>
            <a:picLocks noChangeAspect="1"/>
          </p:cNvPicPr>
          <p:nvPr/>
        </p:nvPicPr>
        <p:blipFill>
          <a:blip r:embed="rId74" cstate="email">
            <a:extLst>
              <a:ext uri="{28A0092B-C50C-407E-A947-70E740481C1C}">
                <a14:useLocalDpi xmlns:a14="http://schemas.microsoft.com/office/drawing/2010/main"/>
              </a:ext>
            </a:extLst>
          </a:blip>
          <a:stretch>
            <a:fillRect/>
          </a:stretch>
        </p:blipFill>
        <p:spPr>
          <a:xfrm>
            <a:off x="3978942" y="846261"/>
            <a:ext cx="691619" cy="393634"/>
          </a:xfrm>
          <a:prstGeom prst="rect">
            <a:avLst/>
          </a:prstGeom>
        </p:spPr>
      </p:pic>
      <p:pic>
        <p:nvPicPr>
          <p:cNvPr id="31" name="Picture 2" descr="Connecting Cambridgeshire">
            <a:extLst>
              <a:ext uri="{FF2B5EF4-FFF2-40B4-BE49-F238E27FC236}">
                <a16:creationId xmlns:a16="http://schemas.microsoft.com/office/drawing/2014/main" id="{86F69FE8-B3B4-88EC-733A-D896B451D5FF}"/>
              </a:ext>
            </a:extLst>
          </p:cNvPr>
          <p:cNvPicPr>
            <a:picLocks noChangeAspect="1" noChangeArrowheads="1"/>
          </p:cNvPicPr>
          <p:nvPr/>
        </p:nvPicPr>
        <p:blipFill>
          <a:blip r:embed="rId75" cstate="email">
            <a:extLst>
              <a:ext uri="{28A0092B-C50C-407E-A947-70E740481C1C}">
                <a14:useLocalDpi xmlns:a14="http://schemas.microsoft.com/office/drawing/2010/main"/>
              </a:ext>
            </a:extLst>
          </a:blip>
          <a:srcRect/>
          <a:stretch>
            <a:fillRect/>
          </a:stretch>
        </p:blipFill>
        <p:spPr bwMode="auto">
          <a:xfrm>
            <a:off x="2502611" y="802969"/>
            <a:ext cx="1039907" cy="2397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2" name="Diagram 31">
            <a:extLst>
              <a:ext uri="{FF2B5EF4-FFF2-40B4-BE49-F238E27FC236}">
                <a16:creationId xmlns:a16="http://schemas.microsoft.com/office/drawing/2014/main" id="{E735A99B-BB0E-0513-B3F4-AE78B57510D5}"/>
              </a:ext>
            </a:extLst>
          </p:cNvPr>
          <p:cNvGraphicFramePr/>
          <p:nvPr/>
        </p:nvGraphicFramePr>
        <p:xfrm>
          <a:off x="139418" y="4987423"/>
          <a:ext cx="11720494" cy="1802644"/>
        </p:xfrm>
        <a:graphic>
          <a:graphicData uri="http://schemas.openxmlformats.org/drawingml/2006/diagram">
            <dgm:relIds xmlns:dgm="http://schemas.openxmlformats.org/drawingml/2006/diagram" xmlns:r="http://schemas.openxmlformats.org/officeDocument/2006/relationships" r:dm="rId76" r:lo="rId77" r:qs="rId78" r:cs="rId79"/>
          </a:graphicData>
        </a:graphic>
      </p:graphicFrame>
      <p:pic>
        <p:nvPicPr>
          <p:cNvPr id="4" name="Picture 3">
            <a:extLst>
              <a:ext uri="{FF2B5EF4-FFF2-40B4-BE49-F238E27FC236}">
                <a16:creationId xmlns:a16="http://schemas.microsoft.com/office/drawing/2014/main" id="{8C5C15AB-2EB4-F9BF-E267-F4C576E730BD}"/>
              </a:ext>
            </a:extLst>
          </p:cNvPr>
          <p:cNvPicPr>
            <a:picLocks noChangeAspect="1"/>
          </p:cNvPicPr>
          <p:nvPr/>
        </p:nvPicPr>
        <p:blipFill>
          <a:blip r:embed="rId81" cstate="email">
            <a:extLst>
              <a:ext uri="{28A0092B-C50C-407E-A947-70E740481C1C}">
                <a14:useLocalDpi xmlns:a14="http://schemas.microsoft.com/office/drawing/2010/main"/>
              </a:ext>
            </a:extLst>
          </a:blip>
          <a:stretch>
            <a:fillRect/>
          </a:stretch>
        </p:blipFill>
        <p:spPr>
          <a:xfrm>
            <a:off x="1609632" y="1016273"/>
            <a:ext cx="533201" cy="473567"/>
          </a:xfrm>
          <a:prstGeom prst="rect">
            <a:avLst/>
          </a:prstGeom>
        </p:spPr>
      </p:pic>
      <p:pic>
        <p:nvPicPr>
          <p:cNvPr id="5" name="Picture 4">
            <a:extLst>
              <a:ext uri="{FF2B5EF4-FFF2-40B4-BE49-F238E27FC236}">
                <a16:creationId xmlns:a16="http://schemas.microsoft.com/office/drawing/2014/main" id="{5BED9F5B-79B1-E899-704E-C9DA7A35AA1C}"/>
              </a:ext>
            </a:extLst>
          </p:cNvPr>
          <p:cNvPicPr>
            <a:picLocks noChangeAspect="1"/>
          </p:cNvPicPr>
          <p:nvPr/>
        </p:nvPicPr>
        <p:blipFill>
          <a:blip r:embed="rId82" cstate="email">
            <a:extLst>
              <a:ext uri="{28A0092B-C50C-407E-A947-70E740481C1C}">
                <a14:useLocalDpi xmlns:a14="http://schemas.microsoft.com/office/drawing/2010/main"/>
              </a:ext>
            </a:extLst>
          </a:blip>
          <a:stretch>
            <a:fillRect/>
          </a:stretch>
        </p:blipFill>
        <p:spPr>
          <a:xfrm>
            <a:off x="5634323" y="1965000"/>
            <a:ext cx="901233" cy="284600"/>
          </a:xfrm>
          <a:prstGeom prst="rect">
            <a:avLst/>
          </a:prstGeom>
        </p:spPr>
      </p:pic>
      <p:pic>
        <p:nvPicPr>
          <p:cNvPr id="6" name="Picture 5">
            <a:extLst>
              <a:ext uri="{FF2B5EF4-FFF2-40B4-BE49-F238E27FC236}">
                <a16:creationId xmlns:a16="http://schemas.microsoft.com/office/drawing/2014/main" id="{37BB2691-0531-ED15-BCBF-02A71AF4985B}"/>
              </a:ext>
            </a:extLst>
          </p:cNvPr>
          <p:cNvPicPr>
            <a:picLocks noChangeAspect="1"/>
          </p:cNvPicPr>
          <p:nvPr/>
        </p:nvPicPr>
        <p:blipFill>
          <a:blip r:embed="rId83" cstate="screen">
            <a:extLst>
              <a:ext uri="{28A0092B-C50C-407E-A947-70E740481C1C}">
                <a14:useLocalDpi xmlns:a14="http://schemas.microsoft.com/office/drawing/2010/main"/>
              </a:ext>
            </a:extLst>
          </a:blip>
          <a:stretch>
            <a:fillRect/>
          </a:stretch>
        </p:blipFill>
        <p:spPr>
          <a:xfrm>
            <a:off x="6093140" y="1268832"/>
            <a:ext cx="873011" cy="269124"/>
          </a:xfrm>
          <a:prstGeom prst="rect">
            <a:avLst/>
          </a:prstGeom>
        </p:spPr>
      </p:pic>
      <p:pic>
        <p:nvPicPr>
          <p:cNvPr id="7" name="Picture 2" descr="Virgin Media O2">
            <a:extLst>
              <a:ext uri="{FF2B5EF4-FFF2-40B4-BE49-F238E27FC236}">
                <a16:creationId xmlns:a16="http://schemas.microsoft.com/office/drawing/2014/main" id="{13A01127-B92F-8594-741F-D979738AF3D1}"/>
              </a:ext>
            </a:extLst>
          </p:cNvPr>
          <p:cNvPicPr>
            <a:picLocks noChangeAspect="1" noChangeArrowheads="1"/>
          </p:cNvPicPr>
          <p:nvPr/>
        </p:nvPicPr>
        <p:blipFill>
          <a:blip r:embed="rId84" cstate="email">
            <a:extLst>
              <a:ext uri="{28A0092B-C50C-407E-A947-70E740481C1C}">
                <a14:useLocalDpi xmlns:a14="http://schemas.microsoft.com/office/drawing/2010/main"/>
              </a:ext>
            </a:extLst>
          </a:blip>
          <a:srcRect/>
          <a:stretch>
            <a:fillRect/>
          </a:stretch>
        </p:blipFill>
        <p:spPr bwMode="auto">
          <a:xfrm>
            <a:off x="6287041" y="863079"/>
            <a:ext cx="570931" cy="2768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7B2EB6B-47A6-5276-AEEA-B3B45778427F}"/>
              </a:ext>
            </a:extLst>
          </p:cNvPr>
          <p:cNvPicPr>
            <a:picLocks noChangeAspect="1"/>
          </p:cNvPicPr>
          <p:nvPr/>
        </p:nvPicPr>
        <p:blipFill>
          <a:blip r:embed="rId85" cstate="email">
            <a:extLst>
              <a:ext uri="{28A0092B-C50C-407E-A947-70E740481C1C}">
                <a14:useLocalDpi xmlns:a14="http://schemas.microsoft.com/office/drawing/2010/main"/>
              </a:ext>
            </a:extLst>
          </a:blip>
          <a:stretch>
            <a:fillRect/>
          </a:stretch>
        </p:blipFill>
        <p:spPr>
          <a:xfrm>
            <a:off x="1034312" y="1587923"/>
            <a:ext cx="687165" cy="224733"/>
          </a:xfrm>
          <a:prstGeom prst="rect">
            <a:avLst/>
          </a:prstGeom>
        </p:spPr>
      </p:pic>
      <p:pic>
        <p:nvPicPr>
          <p:cNvPr id="9" name="Picture 8">
            <a:extLst>
              <a:ext uri="{FF2B5EF4-FFF2-40B4-BE49-F238E27FC236}">
                <a16:creationId xmlns:a16="http://schemas.microsoft.com/office/drawing/2014/main" id="{9374FB79-C1B6-FFD5-5D54-EE0C1C39E2A8}"/>
              </a:ext>
            </a:extLst>
          </p:cNvPr>
          <p:cNvPicPr>
            <a:picLocks noChangeAspect="1"/>
          </p:cNvPicPr>
          <p:nvPr/>
        </p:nvPicPr>
        <p:blipFill>
          <a:blip r:embed="rId86" cstate="email">
            <a:extLst>
              <a:ext uri="{28A0092B-C50C-407E-A947-70E740481C1C}">
                <a14:useLocalDpi xmlns:a14="http://schemas.microsoft.com/office/drawing/2010/main"/>
              </a:ext>
            </a:extLst>
          </a:blip>
          <a:stretch>
            <a:fillRect/>
          </a:stretch>
        </p:blipFill>
        <p:spPr>
          <a:xfrm>
            <a:off x="5049074" y="4085898"/>
            <a:ext cx="241300" cy="234950"/>
          </a:xfrm>
          <a:prstGeom prst="rect">
            <a:avLst/>
          </a:prstGeom>
        </p:spPr>
      </p:pic>
      <p:pic>
        <p:nvPicPr>
          <p:cNvPr id="10" name="Picture 9">
            <a:extLst>
              <a:ext uri="{FF2B5EF4-FFF2-40B4-BE49-F238E27FC236}">
                <a16:creationId xmlns:a16="http://schemas.microsoft.com/office/drawing/2014/main" id="{C69DAE31-372E-7FE6-7611-02B663BC777B}"/>
              </a:ext>
            </a:extLst>
          </p:cNvPr>
          <p:cNvPicPr>
            <a:picLocks noChangeAspect="1"/>
          </p:cNvPicPr>
          <p:nvPr/>
        </p:nvPicPr>
        <p:blipFill>
          <a:blip r:embed="rId87" cstate="email">
            <a:extLst>
              <a:ext uri="{28A0092B-C50C-407E-A947-70E740481C1C}">
                <a14:useLocalDpi xmlns:a14="http://schemas.microsoft.com/office/drawing/2010/main"/>
              </a:ext>
            </a:extLst>
          </a:blip>
          <a:stretch>
            <a:fillRect/>
          </a:stretch>
        </p:blipFill>
        <p:spPr>
          <a:xfrm>
            <a:off x="4378229" y="1981961"/>
            <a:ext cx="888214" cy="246408"/>
          </a:xfrm>
          <a:prstGeom prst="rect">
            <a:avLst/>
          </a:prstGeom>
        </p:spPr>
      </p:pic>
      <p:pic>
        <p:nvPicPr>
          <p:cNvPr id="11" name="Picture 18">
            <a:extLst>
              <a:ext uri="{FF2B5EF4-FFF2-40B4-BE49-F238E27FC236}">
                <a16:creationId xmlns:a16="http://schemas.microsoft.com/office/drawing/2014/main" id="{C827D812-C446-F215-E7F7-F6677014919E}"/>
              </a:ext>
            </a:extLst>
          </p:cNvPr>
          <p:cNvPicPr>
            <a:picLocks noChangeAspect="1" noChangeArrowheads="1"/>
          </p:cNvPicPr>
          <p:nvPr/>
        </p:nvPicPr>
        <p:blipFill>
          <a:blip r:embed="rId88" cstate="email">
            <a:extLst>
              <a:ext uri="{28A0092B-C50C-407E-A947-70E740481C1C}">
                <a14:useLocalDpi xmlns:a14="http://schemas.microsoft.com/office/drawing/2010/main"/>
              </a:ext>
            </a:extLst>
          </a:blip>
          <a:srcRect/>
          <a:stretch/>
        </p:blipFill>
        <p:spPr bwMode="auto">
          <a:xfrm>
            <a:off x="4232178" y="2243541"/>
            <a:ext cx="870974" cy="302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6E96C554-8C33-7133-8158-546BC00B4482}"/>
              </a:ext>
            </a:extLst>
          </p:cNvPr>
          <p:cNvPicPr>
            <a:picLocks noChangeAspect="1" noChangeArrowheads="1"/>
          </p:cNvPicPr>
          <p:nvPr/>
        </p:nvPicPr>
        <p:blipFill>
          <a:blip r:embed="rId89" cstate="email">
            <a:extLst>
              <a:ext uri="{28A0092B-C50C-407E-A947-70E740481C1C}">
                <a14:useLocalDpi xmlns:a14="http://schemas.microsoft.com/office/drawing/2010/main"/>
              </a:ext>
            </a:extLst>
          </a:blip>
          <a:srcRect/>
          <a:stretch>
            <a:fillRect/>
          </a:stretch>
        </p:blipFill>
        <p:spPr bwMode="auto">
          <a:xfrm>
            <a:off x="1081358" y="1884282"/>
            <a:ext cx="347912" cy="49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6148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1B38F-0A8A-D998-1CE5-55FBA4C356BD}"/>
              </a:ext>
            </a:extLst>
          </p:cNvPr>
          <p:cNvSpPr>
            <a:spLocks noGrp="1"/>
          </p:cNvSpPr>
          <p:nvPr>
            <p:ph type="title"/>
          </p:nvPr>
        </p:nvSpPr>
        <p:spPr/>
        <p:txBody>
          <a:bodyPr>
            <a:normAutofit/>
          </a:bodyPr>
          <a:lstStyle/>
          <a:p>
            <a:r>
              <a:rPr lang="en-GB" sz="3200" b="1" dirty="0"/>
              <a:t>SCONDA (Small Cells </a:t>
            </a:r>
            <a:r>
              <a:rPr lang="en-GB" sz="3200" b="1" dirty="0" err="1"/>
              <a:t>OpenRAN</a:t>
            </a:r>
            <a:r>
              <a:rPr lang="en-GB" sz="3200" b="1" dirty="0"/>
              <a:t> Network in Dense Area)</a:t>
            </a:r>
          </a:p>
        </p:txBody>
      </p:sp>
      <p:sp>
        <p:nvSpPr>
          <p:cNvPr id="5" name="TextBox 4">
            <a:extLst>
              <a:ext uri="{FF2B5EF4-FFF2-40B4-BE49-F238E27FC236}">
                <a16:creationId xmlns:a16="http://schemas.microsoft.com/office/drawing/2014/main" id="{DBDA5064-C8AA-EC08-436C-18AD6351AC20}"/>
              </a:ext>
            </a:extLst>
          </p:cNvPr>
          <p:cNvSpPr txBox="1"/>
          <p:nvPr/>
        </p:nvSpPr>
        <p:spPr>
          <a:xfrm>
            <a:off x="463529" y="1395499"/>
            <a:ext cx="11264942" cy="46353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The SCONDA project will build, integrate, optimise and deliver an Open RAN network in Glasgow City Centre, integrated to the existing Three UK Core Network, operating alongside their traditional RAN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Delivery Objectives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The project will aim to deploy a cluster of small cells in hotspot locations in Glasgow City Centre creating a densification layer</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The system is capable of serving the needs of Three UK customers in a dense urban environment</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Open RAN (Radio Access network) small cells can be deployed in effective manner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mn-cs"/>
              </a:rPr>
              <a:t>utilising</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existing infrastructure where possible</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Include a RIC (RAN Intelligent Controller) </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solution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to orchestrate the management of the Open + (multi-vendor) Traditional RAN</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Lessons Learned Objectives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The project aims to be a proof point for the Industry on the suitability of Open RAN to enable 5G Connectivity for an MNO in a High Density Demand environment</a:t>
            </a:r>
            <a:endParaRPr kumimoji="0" lang="en-GB" sz="14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Increase the knowledge base for a Tier 1 MNO in adopting Open RAN into its eco-system, and Open RAN vendors on the demands of MNO environment</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Expected to optimise the deployment of Open RAN into a brownfield MNO environment, focusing on automation and </a:t>
            </a:r>
            <a:r>
              <a:rPr kumimoji="0" lang="en-GB" sz="14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mn-cs"/>
              </a:rPr>
              <a:t>softwarisation</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of processes and methodologies</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Benchmark the Performance, Operational resilience and Scalability of Open RAN in comparison to Traditional RAN</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210804021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3361B50-F9EE-C08F-B1CD-CB62CFFA7FF5}"/>
              </a:ext>
            </a:extLst>
          </p:cNvPr>
          <p:cNvSpPr/>
          <p:nvPr/>
        </p:nvSpPr>
        <p:spPr>
          <a:xfrm>
            <a:off x="76200" y="6075168"/>
            <a:ext cx="1837267" cy="6922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91B38F-0A8A-D998-1CE5-55FBA4C356BD}"/>
              </a:ext>
            </a:extLst>
          </p:cNvPr>
          <p:cNvSpPr>
            <a:spLocks noGrp="1"/>
          </p:cNvSpPr>
          <p:nvPr>
            <p:ph type="title"/>
          </p:nvPr>
        </p:nvSpPr>
        <p:spPr/>
        <p:txBody>
          <a:bodyPr/>
          <a:lstStyle/>
          <a:p>
            <a:r>
              <a:rPr lang="en-GB"/>
              <a:t>Who are the partners?</a:t>
            </a:r>
          </a:p>
        </p:txBody>
      </p:sp>
      <p:sp>
        <p:nvSpPr>
          <p:cNvPr id="7" name="TextBox 6">
            <a:extLst>
              <a:ext uri="{FF2B5EF4-FFF2-40B4-BE49-F238E27FC236}">
                <a16:creationId xmlns:a16="http://schemas.microsoft.com/office/drawing/2014/main" id="{54EB272B-CD5D-B149-4041-51C4C605D04D}"/>
              </a:ext>
            </a:extLst>
          </p:cNvPr>
          <p:cNvSpPr txBox="1"/>
          <p:nvPr/>
        </p:nvSpPr>
        <p:spPr>
          <a:xfrm>
            <a:off x="473741" y="1450445"/>
            <a:ext cx="11169235"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AWTG</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 Programme Lead - </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bringing its expertise as a system integrator, programme management and </a:t>
            </a:r>
            <a:r>
              <a:rPr kumimoji="0" lang="en-GB" sz="1600" b="0" i="0" u="none" strike="noStrike" kern="1200" cap="none" spc="0" normalizeH="0" baseline="0" noProof="0" dirty="0" err="1">
                <a:ln>
                  <a:noFill/>
                </a:ln>
                <a:solidFill>
                  <a:srgbClr val="000000"/>
                </a:solidFill>
                <a:effectLst/>
                <a:uLnTx/>
                <a:uFillTx/>
                <a:latin typeface="Calibri" panose="020F0502020204030204" pitchFamily="34" charset="0"/>
                <a:ea typeface="Arial" panose="020B0604020202020204" pitchFamily="34" charset="0"/>
                <a:cs typeface="+mn-cs"/>
              </a:rPr>
              <a:t>softwarisation</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 ensuring that innovations and lessons learned in this project are realised</a:t>
            </a:r>
            <a:endPar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Three</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 Technical Owner + Transmission Delivery – Integrating to their Network, and adoption of Open RAN into their eco-system. Delivery of </a:t>
            </a:r>
            <a:r>
              <a:rPr kumimoji="0" lang="en-GB" sz="1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mn-cs"/>
              </a:rPr>
              <a:t>FrontHaul</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connectivity through Access Transmission partners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mn-cs"/>
              </a:rPr>
              <a:t>Freshwave</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 Deployment Partner –</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 Site Asset Identification, simple and effective Acquisition, Design and Construction (ADC)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Mavenir</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 ORAN Provider. W</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ill develop and provide the small cell suitable for Three spectrum, and ORAN based on a new future proof scalable and cost-effective network 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PI</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Works</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 RIC Provider. W</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ill integrate its RAN Intelligent Controller and develop suitable </a:t>
            </a:r>
            <a:r>
              <a:rPr kumimoji="0" lang="en-GB" sz="1600" b="0" i="0" u="none" strike="noStrike" kern="1200" cap="none" spc="0" normalizeH="0" baseline="0" noProof="0" dirty="0" err="1">
                <a:ln>
                  <a:noFill/>
                </a:ln>
                <a:solidFill>
                  <a:srgbClr val="000000"/>
                </a:solidFill>
                <a:effectLst/>
                <a:uLnTx/>
                <a:uFillTx/>
                <a:latin typeface="Calibri" panose="020F0502020204030204" pitchFamily="34" charset="0"/>
                <a:ea typeface="Arial" panose="020B0604020202020204" pitchFamily="34" charset="0"/>
                <a:cs typeface="+mn-cs"/>
              </a:rPr>
              <a:t>rApps</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 for inter-operability and energy saving / load balancing with the Traditional RAN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S5GC</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 Benefits Realisation and Information Dissemination. R</a:t>
            </a: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mn-cs"/>
              </a:rPr>
              <a:t>esponsible for monitoring and measuring the benefits that are identified at each phase of the project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Accenture</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 Benchmarking expertise to measure the enhanced customer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University of Glasgow</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 Deployment of an Indoor Network using FlexRAN solution</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University of Surrey</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 ORAN expertise in App development and </a:t>
            </a:r>
            <a:r>
              <a:rPr kumimoji="0" lang="en-GB" sz="1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mn-cs"/>
              </a:rPr>
              <a:t>FlexiDAS</a:t>
            </a: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solution</a:t>
            </a:r>
            <a:endPar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grpSp>
        <p:nvGrpSpPr>
          <p:cNvPr id="8" name="Group 7">
            <a:extLst>
              <a:ext uri="{FF2B5EF4-FFF2-40B4-BE49-F238E27FC236}">
                <a16:creationId xmlns:a16="http://schemas.microsoft.com/office/drawing/2014/main" id="{04CE5254-3210-A37F-F54A-BEF3E784D5EE}"/>
              </a:ext>
            </a:extLst>
          </p:cNvPr>
          <p:cNvGrpSpPr/>
          <p:nvPr/>
        </p:nvGrpSpPr>
        <p:grpSpPr>
          <a:xfrm>
            <a:off x="397933" y="5382954"/>
            <a:ext cx="2162504" cy="692213"/>
            <a:chOff x="283342" y="4188976"/>
            <a:chExt cx="1716133" cy="504795"/>
          </a:xfrm>
        </p:grpSpPr>
        <p:pic>
          <p:nvPicPr>
            <p:cNvPr id="9" name="Picture 8">
              <a:extLst>
                <a:ext uri="{FF2B5EF4-FFF2-40B4-BE49-F238E27FC236}">
                  <a16:creationId xmlns:a16="http://schemas.microsoft.com/office/drawing/2014/main" id="{84EA7570-B935-47DE-A8E6-AFD40BDDEA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107" y="4283745"/>
              <a:ext cx="1217368" cy="271364"/>
            </a:xfrm>
            <a:prstGeom prst="rect">
              <a:avLst/>
            </a:prstGeom>
          </p:spPr>
        </p:pic>
        <p:pic>
          <p:nvPicPr>
            <p:cNvPr id="10" name="Picture 9">
              <a:extLst>
                <a:ext uri="{FF2B5EF4-FFF2-40B4-BE49-F238E27FC236}">
                  <a16:creationId xmlns:a16="http://schemas.microsoft.com/office/drawing/2014/main" id="{7D6B5850-1AD3-57E6-34F1-67AA7BCF35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3342" y="4188976"/>
              <a:ext cx="504795" cy="504795"/>
            </a:xfrm>
            <a:prstGeom prst="rect">
              <a:avLst/>
            </a:prstGeom>
          </p:spPr>
        </p:pic>
      </p:grpSp>
      <p:pic>
        <p:nvPicPr>
          <p:cNvPr id="11" name="Picture 2" descr="THREE (TELECOMMUNICATIONS) 2007 LOGO VECTOR (AI SVG) | HD ICON ...">
            <a:extLst>
              <a:ext uri="{FF2B5EF4-FFF2-40B4-BE49-F238E27FC236}">
                <a16:creationId xmlns:a16="http://schemas.microsoft.com/office/drawing/2014/main" id="{4913AF45-C2A9-4B53-F2EA-67D5BDFFCF7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81088" y="5168882"/>
            <a:ext cx="1689118" cy="16891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unwave and Mavenir Announce Partnership to Expand Ecosystem for ...">
            <a:extLst>
              <a:ext uri="{FF2B5EF4-FFF2-40B4-BE49-F238E27FC236}">
                <a16:creationId xmlns:a16="http://schemas.microsoft.com/office/drawing/2014/main" id="{4E08A615-5366-96B6-525C-229DA0A2433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793683" y="5769150"/>
            <a:ext cx="2098793" cy="4307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2BCEBAD-46F5-5789-75AD-6A33A4500B0F}"/>
              </a:ext>
            </a:extLst>
          </p:cNvPr>
          <p:cNvPicPr>
            <a:picLocks noChangeAspect="1"/>
          </p:cNvPicPr>
          <p:nvPr/>
        </p:nvPicPr>
        <p:blipFill>
          <a:blip r:embed="rId7"/>
          <a:stretch>
            <a:fillRect/>
          </a:stretch>
        </p:blipFill>
        <p:spPr>
          <a:xfrm>
            <a:off x="4969776" y="6299926"/>
            <a:ext cx="1816927" cy="385896"/>
          </a:xfrm>
          <a:prstGeom prst="rect">
            <a:avLst/>
          </a:prstGeom>
        </p:spPr>
      </p:pic>
      <p:pic>
        <p:nvPicPr>
          <p:cNvPr id="15" name="Picture 8" descr="Scotland 5G Centre &gt; SPRINT">
            <a:extLst>
              <a:ext uri="{FF2B5EF4-FFF2-40B4-BE49-F238E27FC236}">
                <a16:creationId xmlns:a16="http://schemas.microsoft.com/office/drawing/2014/main" id="{3E99F835-C87B-5B41-8E2F-B575DA69DED9}"/>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773280" y="5382953"/>
            <a:ext cx="786579" cy="1278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University of Glasgow - #WeAreFreeMovers">
            <a:extLst>
              <a:ext uri="{FF2B5EF4-FFF2-40B4-BE49-F238E27FC236}">
                <a16:creationId xmlns:a16="http://schemas.microsoft.com/office/drawing/2014/main" id="{2701AED8-3995-18A2-983A-F8A320FA43D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9411985" y="5420895"/>
            <a:ext cx="1842060" cy="5802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FE2DBE3-8D86-F222-CB87-6B4983AA53D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349498" y="6108406"/>
            <a:ext cx="1904548" cy="553571"/>
          </a:xfrm>
          <a:prstGeom prst="rect">
            <a:avLst/>
          </a:prstGeom>
        </p:spPr>
      </p:pic>
      <p:pic>
        <p:nvPicPr>
          <p:cNvPr id="18" name="Picture 2" descr="Accenture Jobs and Company Culture">
            <a:extLst>
              <a:ext uri="{FF2B5EF4-FFF2-40B4-BE49-F238E27FC236}">
                <a16:creationId xmlns:a16="http://schemas.microsoft.com/office/drawing/2014/main" id="{57369426-6EAF-666A-1D77-47E77A4CB6FB}"/>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5001741" y="5232767"/>
            <a:ext cx="1752996" cy="4863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reshwave – Assured connectivity for everyone">
            <a:extLst>
              <a:ext uri="{FF2B5EF4-FFF2-40B4-BE49-F238E27FC236}">
                <a16:creationId xmlns:a16="http://schemas.microsoft.com/office/drawing/2014/main" id="{52357D25-E3EE-902F-40AE-31761420EA9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40055" y="6085130"/>
            <a:ext cx="2134664" cy="576757"/>
          </a:xfrm>
          <a:prstGeom prst="rect">
            <a:avLst/>
          </a:prstGeom>
          <a:solidFill>
            <a:schemeClr val="bg1"/>
          </a:solidFill>
        </p:spPr>
      </p:pic>
    </p:spTree>
    <p:extLst>
      <p:ext uri="{BB962C8B-B14F-4D97-AF65-F5344CB8AC3E}">
        <p14:creationId xmlns:p14="http://schemas.microsoft.com/office/powerpoint/2010/main" val="19660283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EFB5C-80C8-B3DD-DD08-85AF30FAC2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1B47AC-9DFA-B00B-EB04-BAEC4988248F}"/>
              </a:ext>
            </a:extLst>
          </p:cNvPr>
          <p:cNvSpPr>
            <a:spLocks noGrp="1"/>
          </p:cNvSpPr>
          <p:nvPr>
            <p:ph type="title"/>
          </p:nvPr>
        </p:nvSpPr>
        <p:spPr/>
        <p:txBody>
          <a:bodyPr/>
          <a:lstStyle/>
          <a:p>
            <a:r>
              <a:rPr lang="en-GB" dirty="0"/>
              <a:t>What this means?</a:t>
            </a:r>
          </a:p>
        </p:txBody>
      </p:sp>
      <p:sp>
        <p:nvSpPr>
          <p:cNvPr id="3" name="Content Placeholder 2">
            <a:extLst>
              <a:ext uri="{FF2B5EF4-FFF2-40B4-BE49-F238E27FC236}">
                <a16:creationId xmlns:a16="http://schemas.microsoft.com/office/drawing/2014/main" id="{859414CB-C3C5-537F-8CF3-AAE65AB3B70A}"/>
              </a:ext>
            </a:extLst>
          </p:cNvPr>
          <p:cNvSpPr>
            <a:spLocks noGrp="1"/>
          </p:cNvSpPr>
          <p:nvPr>
            <p:ph idx="1"/>
          </p:nvPr>
        </p:nvSpPr>
        <p:spPr>
          <a:xfrm>
            <a:off x="611957" y="1387476"/>
            <a:ext cx="10515600" cy="4619441"/>
          </a:xfrm>
        </p:spPr>
        <p:txBody>
          <a:bodyPr/>
          <a:lstStyle/>
          <a:p>
            <a:r>
              <a:rPr lang="en-GB" dirty="0">
                <a:latin typeface="+mn-lt"/>
              </a:rPr>
              <a:t>UK Gov has an ambition of carrying 35% of Network Traffic over open interfaces by 2030 – Deployments like this are a proof-point for this ambition</a:t>
            </a:r>
          </a:p>
          <a:p>
            <a:r>
              <a:rPr lang="en-GB" dirty="0">
                <a:latin typeface="+mn-lt"/>
              </a:rPr>
              <a:t>Small Cells are not necessarily a new concept. But deploying them on Open RAN, in such a high demand area, in a live environment, making it work seamlessly within a multi-vendor eco-system, we believe makes this project unique</a:t>
            </a:r>
          </a:p>
          <a:p>
            <a:r>
              <a:rPr lang="en-GB" dirty="0">
                <a:latin typeface="+mn-lt"/>
              </a:rPr>
              <a:t>Targeting locations using a combination of Network Statistics and Crowd-source data, aim is to uplift user experience in those pockets of high-demand where the customers really need it</a:t>
            </a:r>
          </a:p>
          <a:p>
            <a:r>
              <a:rPr lang="en-GB" dirty="0">
                <a:latin typeface="+mn-lt"/>
              </a:rPr>
              <a:t>Benefit it not just within the City Centre, by offloading the Macro network we are providing additional capacity in small cell location and its surrounding coverage areas </a:t>
            </a:r>
          </a:p>
          <a:p>
            <a:r>
              <a:rPr lang="en-GB" dirty="0">
                <a:latin typeface="+mn-lt"/>
              </a:rPr>
              <a:t>Project ends in March 2025 – but the benefits to Three customers are enduring, the network will remain in life. Scalability of the solution will allow the </a:t>
            </a:r>
            <a:r>
              <a:rPr lang="en-GB" dirty="0">
                <a:effectLst/>
                <a:latin typeface="+mn-lt"/>
                <a:ea typeface="Times New Roman" panose="02020603050405020304" pitchFamily="18" charset="0"/>
                <a:cs typeface="Aptos" panose="020B0004020202020204" pitchFamily="34" charset="0"/>
              </a:rPr>
              <a:t>small cells solution benefits </a:t>
            </a:r>
            <a:r>
              <a:rPr lang="en-GB" dirty="0">
                <a:latin typeface="+mn-lt"/>
              </a:rPr>
              <a:t>to be extended to other areas</a:t>
            </a:r>
          </a:p>
          <a:p>
            <a:r>
              <a:rPr lang="en-GB" dirty="0">
                <a:latin typeface="+mn-lt"/>
              </a:rPr>
              <a:t>Having that 5G Coverage, and the capacity requirements backed off, is the biggest enabler for the Digital transformation of the region – Unlocking benefits for the residents, tourists and business in e-commerce, smart cities, green strategies… and beyond</a:t>
            </a:r>
          </a:p>
        </p:txBody>
      </p:sp>
    </p:spTree>
    <p:extLst>
      <p:ext uri="{BB962C8B-B14F-4D97-AF65-F5344CB8AC3E}">
        <p14:creationId xmlns:p14="http://schemas.microsoft.com/office/powerpoint/2010/main" val="186025390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F8647-6C95-2FED-D57E-BB4071FFF4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17215F-D76F-D610-3322-888CC461A5FF}"/>
              </a:ext>
            </a:extLst>
          </p:cNvPr>
          <p:cNvSpPr>
            <a:spLocks noGrp="1"/>
          </p:cNvSpPr>
          <p:nvPr>
            <p:ph type="title"/>
          </p:nvPr>
        </p:nvSpPr>
        <p:spPr/>
        <p:txBody>
          <a:bodyPr/>
          <a:lstStyle/>
          <a:p>
            <a:r>
              <a:rPr lang="en-GB" dirty="0"/>
              <a:t>Small Cell Densification Layer</a:t>
            </a:r>
          </a:p>
        </p:txBody>
      </p:sp>
      <p:pic>
        <p:nvPicPr>
          <p:cNvPr id="8" name="Picture 7" descr="A map of a city&#10;&#10;Description automatically generated">
            <a:extLst>
              <a:ext uri="{FF2B5EF4-FFF2-40B4-BE49-F238E27FC236}">
                <a16:creationId xmlns:a16="http://schemas.microsoft.com/office/drawing/2014/main" id="{3A9B619B-B2CB-0E3F-6230-59A4FC54E9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1301" y="1314157"/>
            <a:ext cx="9004300" cy="5441950"/>
          </a:xfrm>
          <a:prstGeom prst="rect">
            <a:avLst/>
          </a:prstGeom>
        </p:spPr>
      </p:pic>
    </p:spTree>
    <p:extLst>
      <p:ext uri="{BB962C8B-B14F-4D97-AF65-F5344CB8AC3E}">
        <p14:creationId xmlns:p14="http://schemas.microsoft.com/office/powerpoint/2010/main" val="235558524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6249-0AD7-4B34-C96F-A294C81C75E9}"/>
              </a:ext>
            </a:extLst>
          </p:cNvPr>
          <p:cNvSpPr>
            <a:spLocks noGrp="1"/>
          </p:cNvSpPr>
          <p:nvPr>
            <p:ph type="title"/>
          </p:nvPr>
        </p:nvSpPr>
        <p:spPr/>
        <p:txBody>
          <a:bodyPr/>
          <a:lstStyle/>
          <a:p>
            <a:r>
              <a:rPr lang="en-GB" dirty="0"/>
              <a:t>Where are we now?</a:t>
            </a:r>
          </a:p>
        </p:txBody>
      </p:sp>
      <p:sp>
        <p:nvSpPr>
          <p:cNvPr id="3" name="Content Placeholder 2">
            <a:extLst>
              <a:ext uri="{FF2B5EF4-FFF2-40B4-BE49-F238E27FC236}">
                <a16:creationId xmlns:a16="http://schemas.microsoft.com/office/drawing/2014/main" id="{D434614E-AA47-9037-EF38-D4802D9DECC0}"/>
              </a:ext>
            </a:extLst>
          </p:cNvPr>
          <p:cNvSpPr>
            <a:spLocks noGrp="1"/>
          </p:cNvSpPr>
          <p:nvPr>
            <p:ph idx="1"/>
          </p:nvPr>
        </p:nvSpPr>
        <p:spPr>
          <a:xfrm>
            <a:off x="1985108" y="1099801"/>
            <a:ext cx="8487506" cy="2124859"/>
          </a:xfrm>
        </p:spPr>
        <p:txBody>
          <a:bodyPr>
            <a:normAutofit lnSpcReduction="10000"/>
          </a:bodyPr>
          <a:lstStyle/>
          <a:p>
            <a:pPr marL="0" indent="0">
              <a:buNone/>
            </a:pPr>
            <a:r>
              <a:rPr lang="en-GB" dirty="0">
                <a:latin typeface="+mn-lt"/>
              </a:rPr>
              <a:t>If you are walking around the City and look up, in 10 locations (at the time of writing) you will see these installations, with 32 more appearing in the next couple of months</a:t>
            </a:r>
          </a:p>
          <a:p>
            <a:pPr marL="0" indent="0">
              <a:buNone/>
            </a:pPr>
            <a:r>
              <a:rPr lang="en-GB" dirty="0">
                <a:latin typeface="+mn-lt"/>
              </a:rPr>
              <a:t>As the Fibre is delivered, we will be lighting these sites up, completing our optimisation and benchmarking the user experience between now and March 2025</a:t>
            </a:r>
          </a:p>
          <a:p>
            <a:pPr marL="0" indent="0">
              <a:buNone/>
            </a:pPr>
            <a:r>
              <a:rPr lang="en-GB" dirty="0">
                <a:latin typeface="+mn-lt"/>
              </a:rPr>
              <a:t>Live Network validation testing is happening NOW, and Three customers will get immediate benefit over the coming weeks</a:t>
            </a:r>
          </a:p>
        </p:txBody>
      </p:sp>
      <p:pic>
        <p:nvPicPr>
          <p:cNvPr id="5" name="Picture 4">
            <a:extLst>
              <a:ext uri="{FF2B5EF4-FFF2-40B4-BE49-F238E27FC236}">
                <a16:creationId xmlns:a16="http://schemas.microsoft.com/office/drawing/2014/main" id="{EF67E816-A0BB-879E-6104-C6B04960CB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17" y="1331519"/>
            <a:ext cx="1938562" cy="1851761"/>
          </a:xfrm>
          <a:prstGeom prst="rect">
            <a:avLst/>
          </a:prstGeom>
        </p:spPr>
      </p:pic>
      <p:pic>
        <p:nvPicPr>
          <p:cNvPr id="7" name="Picture 6">
            <a:extLst>
              <a:ext uri="{FF2B5EF4-FFF2-40B4-BE49-F238E27FC236}">
                <a16:creationId xmlns:a16="http://schemas.microsoft.com/office/drawing/2014/main" id="{8313DF0C-D530-8DDC-DDDE-3F4253F1354B}"/>
              </a:ext>
            </a:extLst>
          </p:cNvPr>
          <p:cNvPicPr>
            <a:picLocks noChangeAspect="1"/>
          </p:cNvPicPr>
          <p:nvPr/>
        </p:nvPicPr>
        <p:blipFill>
          <a:blip r:embed="rId4" cstate="screen">
            <a:extLst>
              <a:ext uri="{28A0092B-C50C-407E-A947-70E740481C1C}">
                <a14:useLocalDpi xmlns:a14="http://schemas.microsoft.com/office/drawing/2010/main"/>
              </a:ext>
            </a:extLst>
          </a:blip>
          <a:srcRect t="5374" b="7930"/>
          <a:stretch/>
        </p:blipFill>
        <p:spPr>
          <a:xfrm>
            <a:off x="10334093" y="1358860"/>
            <a:ext cx="1717067" cy="3145446"/>
          </a:xfrm>
          <a:prstGeom prst="rect">
            <a:avLst/>
          </a:prstGeom>
        </p:spPr>
      </p:pic>
      <p:pic>
        <p:nvPicPr>
          <p:cNvPr id="9" name="Picture 8">
            <a:extLst>
              <a:ext uri="{FF2B5EF4-FFF2-40B4-BE49-F238E27FC236}">
                <a16:creationId xmlns:a16="http://schemas.microsoft.com/office/drawing/2014/main" id="{E1392380-E799-3C4D-110B-461D5F6111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017" y="3429000"/>
            <a:ext cx="1766116" cy="2637630"/>
          </a:xfrm>
          <a:prstGeom prst="rect">
            <a:avLst/>
          </a:prstGeom>
        </p:spPr>
      </p:pic>
      <p:pic>
        <p:nvPicPr>
          <p:cNvPr id="11" name="Picture 10">
            <a:extLst>
              <a:ext uri="{FF2B5EF4-FFF2-40B4-BE49-F238E27FC236}">
                <a16:creationId xmlns:a16="http://schemas.microsoft.com/office/drawing/2014/main" id="{C09F4F3F-194C-3B52-DD76-A7D6168E0B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49286" y="4577290"/>
            <a:ext cx="1888123" cy="2124859"/>
          </a:xfrm>
          <a:prstGeom prst="rect">
            <a:avLst/>
          </a:prstGeom>
        </p:spPr>
      </p:pic>
      <p:pic>
        <p:nvPicPr>
          <p:cNvPr id="2050" name="Picture 2">
            <a:extLst>
              <a:ext uri="{FF2B5EF4-FFF2-40B4-BE49-F238E27FC236}">
                <a16:creationId xmlns:a16="http://schemas.microsoft.com/office/drawing/2014/main" id="{39E6345C-9AA5-607F-E132-F58959157AA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469964" y="3027206"/>
            <a:ext cx="6994466" cy="366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2663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035B-BA4E-6632-FBF4-04B1195C3588}"/>
              </a:ext>
            </a:extLst>
          </p:cNvPr>
          <p:cNvSpPr>
            <a:spLocks noGrp="1"/>
          </p:cNvSpPr>
          <p:nvPr>
            <p:ph type="title"/>
          </p:nvPr>
        </p:nvSpPr>
        <p:spPr>
          <a:xfrm>
            <a:off x="1981200" y="1897955"/>
            <a:ext cx="8229600" cy="1143000"/>
          </a:xfrm>
        </p:spPr>
        <p:txBody>
          <a:bodyPr>
            <a:normAutofit fontScale="90000"/>
          </a:bodyPr>
          <a:lstStyle/>
          <a:p>
            <a:br>
              <a:rPr lang="en-GB" dirty="0"/>
            </a:br>
            <a:br>
              <a:rPr lang="en-GB" dirty="0"/>
            </a:br>
            <a:br>
              <a:rPr lang="en-GB" dirty="0"/>
            </a:br>
            <a:br>
              <a:rPr lang="en-GB" dirty="0"/>
            </a:br>
            <a:r>
              <a:rPr lang="en-GB" dirty="0"/>
              <a:t>Paul Clegg</a:t>
            </a:r>
            <a:br>
              <a:rPr lang="en-GB" dirty="0"/>
            </a:br>
            <a:br>
              <a:rPr lang="en-GB" dirty="0"/>
            </a:br>
            <a:r>
              <a:rPr lang="en-GB" dirty="0"/>
              <a:t>Portfolio Lead, 5G Innovation Regions</a:t>
            </a:r>
            <a:br>
              <a:rPr lang="en-GB" sz="1800" dirty="0">
                <a:effectLst/>
                <a:latin typeface="Calibri" panose="020F0502020204030204" pitchFamily="34" charset="0"/>
                <a:ea typeface="Calibri" panose="020F0502020204030204" pitchFamily="34" charset="0"/>
              </a:rPr>
            </a:br>
            <a:br>
              <a:rPr lang="en-GB" dirty="0"/>
            </a:br>
            <a:br>
              <a:rPr lang="en-GB" dirty="0"/>
            </a:br>
            <a:br>
              <a:rPr lang="en-GB" dirty="0"/>
            </a:br>
            <a:br>
              <a:rPr lang="en-GB" sz="1800" dirty="0">
                <a:effectLst/>
                <a:latin typeface="Aptos" panose="020B0004020202020204" pitchFamily="34" charset="0"/>
                <a:ea typeface="Calibri" panose="020F0502020204030204" pitchFamily="34" charset="0"/>
                <a:cs typeface="Aptos" panose="020B0004020202020204" pitchFamily="34" charset="0"/>
              </a:rPr>
            </a:br>
            <a:endParaRPr lang="en-GB" b="1" dirty="0"/>
          </a:p>
        </p:txBody>
      </p:sp>
      <p:pic>
        <p:nvPicPr>
          <p:cNvPr id="1026" name="Picture 437651948" descr="A black background with white text&#10;&#10;Description automatically generated">
            <a:extLst>
              <a:ext uri="{FF2B5EF4-FFF2-40B4-BE49-F238E27FC236}">
                <a16:creationId xmlns:a16="http://schemas.microsoft.com/office/drawing/2014/main" id="{B9B8A986-70FA-3EB9-8D9F-805089ADCD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2386" y="3297218"/>
            <a:ext cx="4671797" cy="268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9749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CFA88-94C1-428A-7F01-86520C73A393}"/>
              </a:ext>
            </a:extLst>
          </p:cNvPr>
          <p:cNvSpPr>
            <a:spLocks noGrp="1"/>
          </p:cNvSpPr>
          <p:nvPr>
            <p:ph type="title"/>
          </p:nvPr>
        </p:nvSpPr>
        <p:spPr/>
        <p:txBody>
          <a:bodyPr/>
          <a:lstStyle/>
          <a:p>
            <a:r>
              <a:rPr lang="en-GB" dirty="0"/>
              <a:t>Networking</a:t>
            </a:r>
          </a:p>
        </p:txBody>
      </p:sp>
    </p:spTree>
    <p:extLst>
      <p:ext uri="{BB962C8B-B14F-4D97-AF65-F5344CB8AC3E}">
        <p14:creationId xmlns:p14="http://schemas.microsoft.com/office/powerpoint/2010/main" val="2436052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CFA88-94C1-428A-7F01-86520C73A393}"/>
              </a:ext>
            </a:extLst>
          </p:cNvPr>
          <p:cNvSpPr>
            <a:spLocks noGrp="1"/>
          </p:cNvSpPr>
          <p:nvPr>
            <p:ph type="title"/>
          </p:nvPr>
        </p:nvSpPr>
        <p:spPr>
          <a:xfrm>
            <a:off x="3298668" y="1689567"/>
            <a:ext cx="5600774" cy="4349602"/>
          </a:xfrm>
        </p:spPr>
        <p:txBody>
          <a:bodyPr>
            <a:normAutofit/>
          </a:bodyPr>
          <a:lstStyle/>
          <a:p>
            <a:r>
              <a:rPr lang="en-GB" b="1"/>
              <a:t>Barry McNally</a:t>
            </a:r>
            <a:br>
              <a:rPr lang="en-GB" b="1"/>
            </a:br>
            <a:br>
              <a:rPr lang="en-GB" b="1"/>
            </a:br>
            <a:r>
              <a:rPr lang="en-GB" sz="3100" b="1"/>
              <a:t>SCSP Programme Manager</a:t>
            </a:r>
            <a:br>
              <a:rPr lang="en-GB" sz="3100" b="1"/>
            </a:br>
            <a:r>
              <a:rPr lang="en-GB" sz="3100" b="1"/>
              <a:t>barry.mcnally@glasgow.gov.uk</a:t>
            </a:r>
            <a:br>
              <a:rPr lang="en-GB" sz="3100" b="1"/>
            </a:br>
            <a:br>
              <a:rPr lang="en-GB" b="1"/>
            </a:br>
            <a:endParaRPr lang="en-GB" b="1"/>
          </a:p>
        </p:txBody>
      </p:sp>
    </p:spTree>
    <p:extLst>
      <p:ext uri="{BB962C8B-B14F-4D97-AF65-F5344CB8AC3E}">
        <p14:creationId xmlns:p14="http://schemas.microsoft.com/office/powerpoint/2010/main" val="3495940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Logo | The Thread">
            <a:extLst>
              <a:ext uri="{FF2B5EF4-FFF2-40B4-BE49-F238E27FC236}">
                <a16:creationId xmlns:a16="http://schemas.microsoft.com/office/drawing/2014/main" id="{3B321ABE-28D8-D777-8841-0D819B6656C4}"/>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508063" y="3142741"/>
            <a:ext cx="1148921" cy="1077218"/>
          </a:xfrm>
          <a:prstGeom prst="rect">
            <a:avLst/>
          </a:prstGeom>
          <a:noFill/>
          <a:ln>
            <a:noFill/>
          </a:ln>
        </p:spPr>
      </p:pic>
      <p:sp>
        <p:nvSpPr>
          <p:cNvPr id="5" name="TextBox 74">
            <a:extLst>
              <a:ext uri="{FF2B5EF4-FFF2-40B4-BE49-F238E27FC236}">
                <a16:creationId xmlns:a16="http://schemas.microsoft.com/office/drawing/2014/main" id="{E3E73367-61AF-9F6C-4C88-ED0AC0854FDC}"/>
              </a:ext>
            </a:extLst>
          </p:cNvPr>
          <p:cNvSpPr txBox="1"/>
          <p:nvPr/>
        </p:nvSpPr>
        <p:spPr>
          <a:xfrm>
            <a:off x="1905850" y="2565693"/>
            <a:ext cx="5264039"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600">
                <a:solidFill>
                  <a:prstClr val="white"/>
                </a:solidFill>
                <a:latin typeface="Tahoma" panose="020B0604030504040204" pitchFamily="34" charset="0"/>
                <a:ea typeface="Tahoma" panose="020B0604030504040204" pitchFamily="34" charset="0"/>
                <a:cs typeface="Tahoma" panose="020B0604030504040204" pitchFamily="34" charset="0"/>
              </a:rPr>
              <a:t>Our ambition to provide superfast fibre connectivity into social homes at no cost to the tenants, to keep people safe, well, and socially connected in their own homes and local communities</a:t>
            </a:r>
          </a:p>
        </p:txBody>
      </p:sp>
      <p:sp>
        <p:nvSpPr>
          <p:cNvPr id="6" name="Footer Placeholder 6">
            <a:extLst>
              <a:ext uri="{FF2B5EF4-FFF2-40B4-BE49-F238E27FC236}">
                <a16:creationId xmlns:a16="http://schemas.microsoft.com/office/drawing/2014/main" id="{F7AF7630-CFA5-9E3E-1D3E-805BEF80E726}"/>
              </a:ext>
              <a:ext uri="{C183D7F6-B498-43B3-948B-1728B52AA6E4}">
                <adec:decorative xmlns:adec="http://schemas.microsoft.com/office/drawing/2017/decorative" val="1"/>
              </a:ext>
            </a:extLst>
          </p:cNvPr>
          <p:cNvSpPr txBox="1">
            <a:spLocks/>
          </p:cNvSpPr>
          <p:nvPr/>
        </p:nvSpPr>
        <p:spPr>
          <a:xfrm>
            <a:off x="2001544" y="6377785"/>
            <a:ext cx="4930403" cy="184666"/>
          </a:xfrm>
          <a:prstGeom prst="rect">
            <a:avLst/>
          </a:prstGeom>
          <a:noFill/>
        </p:spPr>
        <p:txBody>
          <a:bodyPr vert="horz" wrap="square" lIns="0" tIns="0" rIns="0" bIns="0" rtlCol="0" anchor="ctr">
            <a:spAutoFit/>
          </a:bodyPr>
          <a:lstStyle>
            <a:defPPr>
              <a:defRPr lang="en-US"/>
            </a:defPPr>
            <a:lvl1pPr marL="0" algn="ctr" defTabSz="914400" rtl="0" eaLnBrk="1" latinLnBrk="0" hangingPunct="1">
              <a:defRPr lang="fr-FR" sz="1000" kern="1200" dirty="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450"/>
              </a:spcBef>
              <a:defRPr/>
            </a:pPr>
            <a:r>
              <a:rPr lang="en-GB" sz="1200">
                <a:solidFill>
                  <a:prstClr val="white"/>
                </a:solidFill>
                <a:latin typeface="Tahoma" panose="020B0604030504040204" pitchFamily="34" charset="0"/>
                <a:ea typeface="Tahoma" panose="020B0604030504040204" pitchFamily="34" charset="0"/>
                <a:cs typeface="Tahoma" panose="020B0604030504040204" pitchFamily="34" charset="0"/>
              </a:rPr>
              <a:t>Innovating | Connecting | Improving Lives</a:t>
            </a:r>
          </a:p>
        </p:txBody>
      </p:sp>
      <p:sp>
        <p:nvSpPr>
          <p:cNvPr id="7" name="TextBox 2">
            <a:extLst>
              <a:ext uri="{FF2B5EF4-FFF2-40B4-BE49-F238E27FC236}">
                <a16:creationId xmlns:a16="http://schemas.microsoft.com/office/drawing/2014/main" id="{5E689AE6-A8C2-12DA-6EF4-0ECF8D903E42}"/>
              </a:ext>
            </a:extLst>
          </p:cNvPr>
          <p:cNvSpPr txBox="1"/>
          <p:nvPr/>
        </p:nvSpPr>
        <p:spPr>
          <a:xfrm>
            <a:off x="1905850" y="3389023"/>
            <a:ext cx="5735978" cy="26891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endParaRPr lang="en-GB" sz="375">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endParaRPr lang="en-GB" sz="2300">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r>
              <a:rPr lang="en-GB" sz="2300">
                <a:solidFill>
                  <a:srgbClr val="F79646">
                    <a:lumMod val="40000"/>
                    <a:lumOff val="60000"/>
                  </a:srgbClr>
                </a:solidFill>
                <a:latin typeface="Tahoma" panose="020B0604030504040204" pitchFamily="34" charset="0"/>
                <a:ea typeface="Tahoma" panose="020B0604030504040204" pitchFamily="34" charset="0"/>
                <a:cs typeface="Tahoma" panose="020B0604030504040204" pitchFamily="34" charset="0"/>
              </a:rPr>
              <a:t>An Innovative Invest to Save Approach</a:t>
            </a:r>
          </a:p>
          <a:p>
            <a:pPr>
              <a:defRPr/>
            </a:pPr>
            <a:endParaRPr lang="en-GB" sz="26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r>
              <a:rPr lang="en-GB" sz="3200" b="1">
                <a:solidFill>
                  <a:prstClr val="white"/>
                </a:solidFill>
                <a:latin typeface="Tahoma" panose="020B0604030504040204" pitchFamily="34" charset="0"/>
                <a:ea typeface="Tahoma" panose="020B0604030504040204" pitchFamily="34" charset="0"/>
                <a:cs typeface="Tahoma" panose="020B0604030504040204" pitchFamily="34" charset="0"/>
              </a:rPr>
              <a:t>Renfrewshire Council</a:t>
            </a:r>
          </a:p>
          <a:p>
            <a:pPr>
              <a:defRPr/>
            </a:pPr>
            <a:endParaRPr lang="en-GB" sz="1050" b="1">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r>
              <a:rPr lang="en-GB" sz="1600">
                <a:solidFill>
                  <a:prstClr val="white"/>
                </a:solidFill>
                <a:latin typeface="Tahoma" panose="020B0604030504040204" pitchFamily="34" charset="0"/>
                <a:ea typeface="Tahoma" panose="020B0604030504040204" pitchFamily="34" charset="0"/>
                <a:cs typeface="Tahoma" panose="020B0604030504040204" pitchFamily="34" charset="0"/>
              </a:rPr>
              <a:t>Patrick Murray</a:t>
            </a:r>
          </a:p>
          <a:p>
            <a:pPr>
              <a:defRPr/>
            </a:pPr>
            <a:r>
              <a:rPr lang="en-GB" sz="1050">
                <a:solidFill>
                  <a:prstClr val="white"/>
                </a:solidFill>
                <a:latin typeface="Tahoma" panose="020B0604030504040204" pitchFamily="34" charset="0"/>
                <a:ea typeface="Tahoma" panose="020B0604030504040204" pitchFamily="34" charset="0"/>
                <a:cs typeface="Tahoma" panose="020B0604030504040204" pitchFamily="34" charset="0"/>
              </a:rPr>
              <a:t>Head of Digital, Transformation &amp; Customer Service</a:t>
            </a:r>
          </a:p>
          <a:p>
            <a:pPr>
              <a:defRPr/>
            </a:pPr>
            <a:endParaRPr lang="en-GB" sz="10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3">
            <a:extLst>
              <a:ext uri="{FF2B5EF4-FFF2-40B4-BE49-F238E27FC236}">
                <a16:creationId xmlns:a16="http://schemas.microsoft.com/office/drawing/2014/main" id="{99D354F0-1A93-1E13-BF8A-A834B5262CC7}"/>
              </a:ext>
            </a:extLst>
          </p:cNvPr>
          <p:cNvSpPr txBox="1"/>
          <p:nvPr/>
        </p:nvSpPr>
        <p:spPr>
          <a:xfrm>
            <a:off x="1905850" y="1115001"/>
            <a:ext cx="7365944" cy="11156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4400" b="1">
                <a:solidFill>
                  <a:prstClr val="white"/>
                </a:solidFill>
                <a:latin typeface="Tahoma" panose="020B0604030504040204" pitchFamily="34" charset="0"/>
                <a:ea typeface="Tahoma" panose="020B0604030504040204" pitchFamily="34" charset="0"/>
                <a:cs typeface="Tahoma" panose="020B0604030504040204" pitchFamily="34" charset="0"/>
              </a:rPr>
              <a:t>Smart Social Housing</a:t>
            </a:r>
          </a:p>
          <a:p>
            <a:pPr>
              <a:defRPr/>
            </a:pPr>
            <a:r>
              <a:rPr lang="en-GB" sz="2300">
                <a:solidFill>
                  <a:srgbClr val="F79646"/>
                </a:solidFill>
                <a:latin typeface="Tahoma" panose="020B0604030504040204" pitchFamily="34" charset="0"/>
                <a:ea typeface="Tahoma" panose="020B0604030504040204" pitchFamily="34" charset="0"/>
                <a:cs typeface="Tahoma" panose="020B0604030504040204" pitchFamily="34" charset="0"/>
              </a:rPr>
              <a:t>Transforming Services &amp; Improving Lives</a:t>
            </a:r>
          </a:p>
        </p:txBody>
      </p:sp>
    </p:spTree>
    <p:extLst>
      <p:ext uri="{BB962C8B-B14F-4D97-AF65-F5344CB8AC3E}">
        <p14:creationId xmlns:p14="http://schemas.microsoft.com/office/powerpoint/2010/main" val="4188678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447B0615-D76E-3C06-F425-D2038A92CC46}"/>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dirty="0">
                <a:solidFill>
                  <a:srgbClr val="7030A0"/>
                </a:solidFill>
                <a:latin typeface="Tahoma" panose="020B0604030504040204" pitchFamily="34" charset="0"/>
                <a:ea typeface="Tahoma" panose="020B0604030504040204" pitchFamily="34" charset="0"/>
                <a:cs typeface="Tahoma" panose="020B0604030504040204" pitchFamily="34" charset="0"/>
              </a:rPr>
              <a:t>SMART SOCIAL HOUSING</a:t>
            </a:r>
            <a:r>
              <a:rPr lang="en-GB" sz="24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GB" sz="2400"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What did we say in January?</a:t>
            </a:r>
          </a:p>
        </p:txBody>
      </p:sp>
      <p:grpSp>
        <p:nvGrpSpPr>
          <p:cNvPr id="28" name="Group 27">
            <a:extLst>
              <a:ext uri="{FF2B5EF4-FFF2-40B4-BE49-F238E27FC236}">
                <a16:creationId xmlns:a16="http://schemas.microsoft.com/office/drawing/2014/main" id="{73EE6758-E66F-1F69-E5E0-A35585AE5C78}"/>
              </a:ext>
            </a:extLst>
          </p:cNvPr>
          <p:cNvGrpSpPr/>
          <p:nvPr/>
        </p:nvGrpSpPr>
        <p:grpSpPr>
          <a:xfrm>
            <a:off x="1738086" y="742675"/>
            <a:ext cx="186213" cy="315407"/>
            <a:chOff x="7166875" y="1575636"/>
            <a:chExt cx="814956" cy="1581941"/>
          </a:xfrm>
        </p:grpSpPr>
        <p:sp>
          <p:nvSpPr>
            <p:cNvPr id="29" name="Freeform: Shape 28">
              <a:extLst>
                <a:ext uri="{FF2B5EF4-FFF2-40B4-BE49-F238E27FC236}">
                  <a16:creationId xmlns:a16="http://schemas.microsoft.com/office/drawing/2014/main" id="{59F99D3D-BFE9-2219-40FA-E86C018B175F}"/>
                </a:ext>
              </a:extLst>
            </p:cNvPr>
            <p:cNvSpPr/>
            <p:nvPr/>
          </p:nvSpPr>
          <p:spPr>
            <a:xfrm rot="18761828">
              <a:off x="6590951" y="2151560"/>
              <a:ext cx="1581941" cy="430093"/>
            </a:xfrm>
            <a:custGeom>
              <a:avLst/>
              <a:gdLst>
                <a:gd name="connsiteX0" fmla="*/ 2455886 w 2478913"/>
                <a:gd name="connsiteY0" fmla="*/ 493212 h 720549"/>
                <a:gd name="connsiteX1" fmla="*/ 1998553 w 2478913"/>
                <a:gd name="connsiteY1" fmla="*/ 173087 h 720549"/>
                <a:gd name="connsiteX2" fmla="*/ 1912580 w 2478913"/>
                <a:gd name="connsiteY2" fmla="*/ 270137 h 720549"/>
                <a:gd name="connsiteX3" fmla="*/ 1967340 w 2478913"/>
                <a:gd name="connsiteY3" fmla="*/ 158323 h 720549"/>
                <a:gd name="connsiteX4" fmla="*/ 528541 w 2478913"/>
                <a:gd name="connsiteY4" fmla="*/ 150722 h 720549"/>
                <a:gd name="connsiteX5" fmla="*/ 573213 w 2478913"/>
                <a:gd name="connsiteY5" fmla="*/ 247744 h 720549"/>
                <a:gd name="connsiteX6" fmla="*/ 504614 w 2478913"/>
                <a:gd name="connsiteY6" fmla="*/ 161514 h 720549"/>
                <a:gd name="connsiteX7" fmla="*/ 25173 w 2478913"/>
                <a:gd name="connsiteY7" fmla="*/ 491145 h 720549"/>
                <a:gd name="connsiteX8" fmla="*/ 170 w 2478913"/>
                <a:gd name="connsiteY8" fmla="*/ 542552 h 720549"/>
                <a:gd name="connsiteX9" fmla="*/ 22039 w 2478913"/>
                <a:gd name="connsiteY9" fmla="*/ 600578 h 720549"/>
                <a:gd name="connsiteX10" fmla="*/ 120242 w 2478913"/>
                <a:gd name="connsiteY10" fmla="*/ 698771 h 720549"/>
                <a:gd name="connsiteX11" fmla="*/ 225789 w 2478913"/>
                <a:gd name="connsiteY11" fmla="*/ 699419 h 720549"/>
                <a:gd name="connsiteX12" fmla="*/ 2253128 w 2478913"/>
                <a:gd name="connsiteY12" fmla="*/ 699419 h 720549"/>
                <a:gd name="connsiteX13" fmla="*/ 2358674 w 2478913"/>
                <a:gd name="connsiteY13" fmla="*/ 698771 h 720549"/>
                <a:gd name="connsiteX14" fmla="*/ 2455067 w 2478913"/>
                <a:gd name="connsiteY14" fmla="*/ 602369 h 720549"/>
                <a:gd name="connsiteX15" fmla="*/ 2478804 w 2478913"/>
                <a:gd name="connsiteY15" fmla="*/ 551401 h 720549"/>
                <a:gd name="connsiteX16" fmla="*/ 2455886 w 2478913"/>
                <a:gd name="connsiteY16" fmla="*/ 493212 h 7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913" h="720549">
                  <a:moveTo>
                    <a:pt x="2455886" y="493212"/>
                  </a:moveTo>
                  <a:cubicBezTo>
                    <a:pt x="2321527" y="362749"/>
                    <a:pt x="2167127" y="254668"/>
                    <a:pt x="1998553" y="173087"/>
                  </a:cubicBezTo>
                  <a:lnTo>
                    <a:pt x="1912580" y="270137"/>
                  </a:lnTo>
                  <a:lnTo>
                    <a:pt x="1967340" y="158323"/>
                  </a:lnTo>
                  <a:cubicBezTo>
                    <a:pt x="1510949" y="-50094"/>
                    <a:pt x="987103" y="-52856"/>
                    <a:pt x="528541" y="150722"/>
                  </a:cubicBezTo>
                  <a:lnTo>
                    <a:pt x="573213" y="247744"/>
                  </a:lnTo>
                  <a:lnTo>
                    <a:pt x="504614" y="161514"/>
                  </a:lnTo>
                  <a:cubicBezTo>
                    <a:pt x="327535" y="243886"/>
                    <a:pt x="165486" y="355300"/>
                    <a:pt x="25173" y="491145"/>
                  </a:cubicBezTo>
                  <a:cubicBezTo>
                    <a:pt x="10743" y="504585"/>
                    <a:pt x="1837" y="522911"/>
                    <a:pt x="170" y="542552"/>
                  </a:cubicBezTo>
                  <a:cubicBezTo>
                    <a:pt x="-1287" y="564155"/>
                    <a:pt x="6685" y="585319"/>
                    <a:pt x="22039" y="600578"/>
                  </a:cubicBezTo>
                  <a:cubicBezTo>
                    <a:pt x="43661" y="610817"/>
                    <a:pt x="74465" y="634306"/>
                    <a:pt x="120242" y="698771"/>
                  </a:cubicBezTo>
                  <a:cubicBezTo>
                    <a:pt x="149427" y="727556"/>
                    <a:pt x="196242" y="727842"/>
                    <a:pt x="225789" y="699419"/>
                  </a:cubicBezTo>
                  <a:cubicBezTo>
                    <a:pt x="790878" y="152417"/>
                    <a:pt x="1688038" y="152417"/>
                    <a:pt x="2253128" y="699419"/>
                  </a:cubicBezTo>
                  <a:cubicBezTo>
                    <a:pt x="2282674" y="727842"/>
                    <a:pt x="2329480" y="727556"/>
                    <a:pt x="2358674" y="698771"/>
                  </a:cubicBezTo>
                  <a:cubicBezTo>
                    <a:pt x="2404737" y="657338"/>
                    <a:pt x="2415500" y="598778"/>
                    <a:pt x="2455067" y="602369"/>
                  </a:cubicBezTo>
                  <a:cubicBezTo>
                    <a:pt x="2469002" y="588900"/>
                    <a:pt x="2477461" y="570746"/>
                    <a:pt x="2478804" y="551401"/>
                  </a:cubicBezTo>
                  <a:cubicBezTo>
                    <a:pt x="2479985" y="529598"/>
                    <a:pt x="2471622" y="508357"/>
                    <a:pt x="2455886" y="493212"/>
                  </a:cubicBezTo>
                  <a:close/>
                </a:path>
              </a:pathLst>
            </a:custGeom>
            <a:solidFill>
              <a:srgbClr val="7030A0"/>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30" name="Freeform: Shape 29">
              <a:extLst>
                <a:ext uri="{FF2B5EF4-FFF2-40B4-BE49-F238E27FC236}">
                  <a16:creationId xmlns:a16="http://schemas.microsoft.com/office/drawing/2014/main" id="{9E04CBD8-DC71-CBA7-296B-1FEAB7DCED60}"/>
                </a:ext>
              </a:extLst>
            </p:cNvPr>
            <p:cNvSpPr/>
            <p:nvPr/>
          </p:nvSpPr>
          <p:spPr>
            <a:xfrm rot="18761828">
              <a:off x="7089193" y="2458297"/>
              <a:ext cx="1067443" cy="261306"/>
            </a:xfrm>
            <a:custGeom>
              <a:avLst/>
              <a:gdLst>
                <a:gd name="connsiteX0" fmla="*/ 1671719 w 1672692"/>
                <a:gd name="connsiteY0" fmla="*/ 247511 h 437774"/>
                <a:gd name="connsiteX1" fmla="*/ 1631028 w 1672692"/>
                <a:gd name="connsiteY1" fmla="*/ 191266 h 437774"/>
                <a:gd name="connsiteX2" fmla="*/ 1314741 w 1672692"/>
                <a:gd name="connsiteY2" fmla="*/ 66974 h 437774"/>
                <a:gd name="connsiteX3" fmla="*/ 1212490 w 1672692"/>
                <a:gd name="connsiteY3" fmla="*/ 201763 h 437774"/>
                <a:gd name="connsiteX4" fmla="*/ 1288062 w 1672692"/>
                <a:gd name="connsiteY4" fmla="*/ 59535 h 437774"/>
                <a:gd name="connsiteX5" fmla="*/ 432650 w 1672692"/>
                <a:gd name="connsiteY5" fmla="*/ 47400 h 437774"/>
                <a:gd name="connsiteX6" fmla="*/ 471969 w 1672692"/>
                <a:gd name="connsiteY6" fmla="*/ 155814 h 437774"/>
                <a:gd name="connsiteX7" fmla="*/ 407732 w 1672692"/>
                <a:gd name="connsiteY7" fmla="*/ 53611 h 437774"/>
                <a:gd name="connsiteX8" fmla="*/ 41620 w 1672692"/>
                <a:gd name="connsiteY8" fmla="*/ 191266 h 437774"/>
                <a:gd name="connsiteX9" fmla="*/ 8416 w 1672692"/>
                <a:gd name="connsiteY9" fmla="*/ 294146 h 437774"/>
                <a:gd name="connsiteX10" fmla="*/ 22370 w 1672692"/>
                <a:gd name="connsiteY10" fmla="*/ 313310 h 437774"/>
                <a:gd name="connsiteX11" fmla="*/ 124897 w 1672692"/>
                <a:gd name="connsiteY11" fmla="*/ 415846 h 437774"/>
                <a:gd name="connsiteX12" fmla="*/ 211327 w 1672692"/>
                <a:gd name="connsiteY12" fmla="*/ 430239 h 437774"/>
                <a:gd name="connsiteX13" fmla="*/ 1461331 w 1672692"/>
                <a:gd name="connsiteY13" fmla="*/ 430239 h 437774"/>
                <a:gd name="connsiteX14" fmla="*/ 1547742 w 1672692"/>
                <a:gd name="connsiteY14" fmla="*/ 415846 h 437774"/>
                <a:gd name="connsiteX15" fmla="*/ 1650288 w 1672692"/>
                <a:gd name="connsiteY15" fmla="*/ 313310 h 437774"/>
                <a:gd name="connsiteX16" fmla="*/ 1671719 w 1672692"/>
                <a:gd name="connsiteY16" fmla="*/ 247511 h 43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2692" h="437774">
                  <a:moveTo>
                    <a:pt x="1671719" y="247511"/>
                  </a:moveTo>
                  <a:cubicBezTo>
                    <a:pt x="1668042" y="223289"/>
                    <a:pt x="1652879" y="202344"/>
                    <a:pt x="1631028" y="191266"/>
                  </a:cubicBezTo>
                  <a:cubicBezTo>
                    <a:pt x="1529949" y="139526"/>
                    <a:pt x="1424002" y="97892"/>
                    <a:pt x="1314741" y="66974"/>
                  </a:cubicBezTo>
                  <a:lnTo>
                    <a:pt x="1212490" y="201763"/>
                  </a:lnTo>
                  <a:lnTo>
                    <a:pt x="1288062" y="59535"/>
                  </a:lnTo>
                  <a:cubicBezTo>
                    <a:pt x="1008360" y="-15503"/>
                    <a:pt x="714371" y="-19675"/>
                    <a:pt x="432650" y="47400"/>
                  </a:cubicBezTo>
                  <a:lnTo>
                    <a:pt x="471969" y="155814"/>
                  </a:lnTo>
                  <a:lnTo>
                    <a:pt x="407732" y="53611"/>
                  </a:lnTo>
                  <a:cubicBezTo>
                    <a:pt x="280888" y="85500"/>
                    <a:pt x="158063" y="131687"/>
                    <a:pt x="41620" y="191266"/>
                  </a:cubicBezTo>
                  <a:cubicBezTo>
                    <a:pt x="4044" y="210507"/>
                    <a:pt x="-10825" y="256569"/>
                    <a:pt x="8416" y="294146"/>
                  </a:cubicBezTo>
                  <a:cubicBezTo>
                    <a:pt x="12045" y="301222"/>
                    <a:pt x="16750" y="307690"/>
                    <a:pt x="22370" y="313310"/>
                  </a:cubicBezTo>
                  <a:cubicBezTo>
                    <a:pt x="66575" y="316034"/>
                    <a:pt x="95760" y="357106"/>
                    <a:pt x="124897" y="415846"/>
                  </a:cubicBezTo>
                  <a:cubicBezTo>
                    <a:pt x="147776" y="438421"/>
                    <a:pt x="182371" y="444183"/>
                    <a:pt x="211327" y="430239"/>
                  </a:cubicBezTo>
                  <a:cubicBezTo>
                    <a:pt x="606767" y="242158"/>
                    <a:pt x="1065891" y="242158"/>
                    <a:pt x="1461331" y="430239"/>
                  </a:cubicBezTo>
                  <a:cubicBezTo>
                    <a:pt x="1490277" y="444183"/>
                    <a:pt x="1524872" y="438430"/>
                    <a:pt x="1547742" y="415846"/>
                  </a:cubicBezTo>
                  <a:cubicBezTo>
                    <a:pt x="1565258" y="368355"/>
                    <a:pt x="1601358" y="340265"/>
                    <a:pt x="1650288" y="313310"/>
                  </a:cubicBezTo>
                  <a:cubicBezTo>
                    <a:pt x="1667642" y="296127"/>
                    <a:pt x="1675624" y="271619"/>
                    <a:pt x="1671719" y="247511"/>
                  </a:cubicBezTo>
                  <a:close/>
                </a:path>
              </a:pathLst>
            </a:custGeom>
            <a:solidFill>
              <a:schemeClr val="tx2">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31" name="Freeform: Shape 30">
              <a:extLst>
                <a:ext uri="{FF2B5EF4-FFF2-40B4-BE49-F238E27FC236}">
                  <a16:creationId xmlns:a16="http://schemas.microsoft.com/office/drawing/2014/main" id="{3876DCCE-8247-311A-1DE5-211EEFFE5E60}"/>
                </a:ext>
              </a:extLst>
            </p:cNvPr>
            <p:cNvSpPr/>
            <p:nvPr/>
          </p:nvSpPr>
          <p:spPr>
            <a:xfrm rot="18761828">
              <a:off x="7687063" y="2751838"/>
              <a:ext cx="414476" cy="175061"/>
            </a:xfrm>
            <a:custGeom>
              <a:avLst/>
              <a:gdLst>
                <a:gd name="connsiteX0" fmla="*/ 595226 w 649487"/>
                <a:gd name="connsiteY0" fmla="*/ 20818 h 293286"/>
                <a:gd name="connsiteX1" fmla="*/ 527646 w 649487"/>
                <a:gd name="connsiteY1" fmla="*/ 11607 h 293286"/>
                <a:gd name="connsiteX2" fmla="*/ 438815 w 649487"/>
                <a:gd name="connsiteY2" fmla="*/ 152949 h 293286"/>
                <a:gd name="connsiteX3" fmla="*/ 505005 w 649487"/>
                <a:gd name="connsiteY3" fmla="*/ 9197 h 293286"/>
                <a:gd name="connsiteX4" fmla="*/ 181374 w 649487"/>
                <a:gd name="connsiteY4" fmla="*/ 5787 h 293286"/>
                <a:gd name="connsiteX5" fmla="*/ 249125 w 649487"/>
                <a:gd name="connsiteY5" fmla="*/ 152949 h 293286"/>
                <a:gd name="connsiteX6" fmla="*/ 157923 w 649487"/>
                <a:gd name="connsiteY6" fmla="*/ 7826 h 293286"/>
                <a:gd name="connsiteX7" fmla="*/ 54263 w 649487"/>
                <a:gd name="connsiteY7" fmla="*/ 20818 h 293286"/>
                <a:gd name="connsiteX8" fmla="*/ 3266 w 649487"/>
                <a:gd name="connsiteY8" fmla="*/ 64442 h 293286"/>
                <a:gd name="connsiteX9" fmla="*/ 19087 w 649487"/>
                <a:gd name="connsiteY9" fmla="*/ 130717 h 293286"/>
                <a:gd name="connsiteX10" fmla="*/ 162667 w 649487"/>
                <a:gd name="connsiteY10" fmla="*/ 274297 h 293286"/>
                <a:gd name="connsiteX11" fmla="*/ 212720 w 649487"/>
                <a:gd name="connsiteY11" fmla="*/ 293119 h 293286"/>
                <a:gd name="connsiteX12" fmla="*/ 324744 w 649487"/>
                <a:gd name="connsiteY12" fmla="*/ 289004 h 293286"/>
                <a:gd name="connsiteX13" fmla="*/ 324744 w 649487"/>
                <a:gd name="connsiteY13" fmla="*/ 289004 h 293286"/>
                <a:gd name="connsiteX14" fmla="*/ 436758 w 649487"/>
                <a:gd name="connsiteY14" fmla="*/ 293119 h 293286"/>
                <a:gd name="connsiteX15" fmla="*/ 486812 w 649487"/>
                <a:gd name="connsiteY15" fmla="*/ 274297 h 293286"/>
                <a:gd name="connsiteX16" fmla="*/ 630401 w 649487"/>
                <a:gd name="connsiteY16" fmla="*/ 130717 h 293286"/>
                <a:gd name="connsiteX17" fmla="*/ 646222 w 649487"/>
                <a:gd name="connsiteY17" fmla="*/ 64442 h 293286"/>
                <a:gd name="connsiteX18" fmla="*/ 595226 w 649487"/>
                <a:gd name="connsiteY18" fmla="*/ 20818 h 29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9487" h="293286">
                  <a:moveTo>
                    <a:pt x="595226" y="20818"/>
                  </a:moveTo>
                  <a:cubicBezTo>
                    <a:pt x="572832" y="17294"/>
                    <a:pt x="550306" y="14227"/>
                    <a:pt x="527646" y="11607"/>
                  </a:cubicBezTo>
                  <a:lnTo>
                    <a:pt x="438815" y="152949"/>
                  </a:lnTo>
                  <a:lnTo>
                    <a:pt x="505005" y="9197"/>
                  </a:lnTo>
                  <a:cubicBezTo>
                    <a:pt x="397458" y="-1795"/>
                    <a:pt x="289130" y="-2937"/>
                    <a:pt x="181374" y="5787"/>
                  </a:cubicBezTo>
                  <a:lnTo>
                    <a:pt x="249125" y="152949"/>
                  </a:lnTo>
                  <a:lnTo>
                    <a:pt x="157923" y="7826"/>
                  </a:lnTo>
                  <a:cubicBezTo>
                    <a:pt x="123109" y="11121"/>
                    <a:pt x="88562" y="15455"/>
                    <a:pt x="54263" y="20818"/>
                  </a:cubicBezTo>
                  <a:cubicBezTo>
                    <a:pt x="30298" y="24361"/>
                    <a:pt x="10476" y="41316"/>
                    <a:pt x="3266" y="64442"/>
                  </a:cubicBezTo>
                  <a:cubicBezTo>
                    <a:pt x="-4421" y="87750"/>
                    <a:pt x="1704" y="113391"/>
                    <a:pt x="19087" y="130717"/>
                  </a:cubicBezTo>
                  <a:cubicBezTo>
                    <a:pt x="55768" y="166645"/>
                    <a:pt x="96201" y="216547"/>
                    <a:pt x="162667" y="274297"/>
                  </a:cubicBezTo>
                  <a:cubicBezTo>
                    <a:pt x="175792" y="287594"/>
                    <a:pt x="194080" y="294471"/>
                    <a:pt x="212720" y="293119"/>
                  </a:cubicBezTo>
                  <a:cubicBezTo>
                    <a:pt x="249554" y="290385"/>
                    <a:pt x="287244" y="289004"/>
                    <a:pt x="324744" y="289004"/>
                  </a:cubicBezTo>
                  <a:lnTo>
                    <a:pt x="324744" y="289004"/>
                  </a:lnTo>
                  <a:cubicBezTo>
                    <a:pt x="362244" y="289004"/>
                    <a:pt x="399934" y="290385"/>
                    <a:pt x="436758" y="293119"/>
                  </a:cubicBezTo>
                  <a:cubicBezTo>
                    <a:pt x="455389" y="294452"/>
                    <a:pt x="473677" y="287575"/>
                    <a:pt x="486812" y="274297"/>
                  </a:cubicBezTo>
                  <a:cubicBezTo>
                    <a:pt x="555449" y="215709"/>
                    <a:pt x="590130" y="161997"/>
                    <a:pt x="630401" y="130717"/>
                  </a:cubicBezTo>
                  <a:cubicBezTo>
                    <a:pt x="647784" y="113391"/>
                    <a:pt x="653909" y="87750"/>
                    <a:pt x="646222" y="64442"/>
                  </a:cubicBezTo>
                  <a:cubicBezTo>
                    <a:pt x="639012" y="41316"/>
                    <a:pt x="619190" y="24352"/>
                    <a:pt x="595226" y="20818"/>
                  </a:cubicBezTo>
                  <a:close/>
                </a:path>
              </a:pathLst>
            </a:custGeom>
            <a:solidFill>
              <a:schemeClr val="accent5">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grpSp>
      <p:sp>
        <p:nvSpPr>
          <p:cNvPr id="32" name="TextBox 31">
            <a:extLst>
              <a:ext uri="{FF2B5EF4-FFF2-40B4-BE49-F238E27FC236}">
                <a16:creationId xmlns:a16="http://schemas.microsoft.com/office/drawing/2014/main" id="{636D5DBD-2A38-C26D-AEA8-85E2DC245357}"/>
              </a:ext>
            </a:extLst>
          </p:cNvPr>
          <p:cNvSpPr txBox="1"/>
          <p:nvPr/>
        </p:nvSpPr>
        <p:spPr>
          <a:xfrm>
            <a:off x="1944490" y="1079293"/>
            <a:ext cx="8618736" cy="1101840"/>
          </a:xfrm>
          <a:prstGeom prst="rect">
            <a:avLst/>
          </a:prstGeom>
          <a:noFill/>
        </p:spPr>
        <p:txBody>
          <a:bodyPr wrap="square">
            <a:spAutoFit/>
          </a:bodyPr>
          <a:lstStyle/>
          <a:p>
            <a:pPr defTabSz="457200">
              <a:lnSpc>
                <a:spcPct val="107000"/>
              </a:lnSpc>
              <a:spcAft>
                <a:spcPts val="800"/>
              </a:spcAft>
              <a:defRPr/>
            </a:pPr>
            <a:r>
              <a:rPr lang="en-GB" sz="1500">
                <a:solidFill>
                  <a:srgbClr val="4F81BD">
                    <a:lumMod val="75000"/>
                  </a:srgbClr>
                </a:solidFill>
                <a:latin typeface="Calibri" panose="020F0502020204030204" pitchFamily="34" charset="0"/>
                <a:cs typeface="Times New Roman" panose="02020603050405020304" pitchFamily="18" charset="0"/>
              </a:rPr>
              <a:t>“Having secured best value pricing from partners who want to make at-scale social impact, we can build an </a:t>
            </a:r>
            <a:r>
              <a:rPr lang="en-GB" sz="1500" b="1">
                <a:solidFill>
                  <a:srgbClr val="4F81BD">
                    <a:lumMod val="75000"/>
                  </a:srgbClr>
                </a:solidFill>
                <a:latin typeface="Calibri" panose="020F0502020204030204" pitchFamily="34" charset="0"/>
                <a:cs typeface="Times New Roman" panose="02020603050405020304" pitchFamily="18" charset="0"/>
              </a:rPr>
              <a:t>Invest to Save Business Case </a:t>
            </a:r>
            <a:r>
              <a:rPr lang="en-GB" sz="1500">
                <a:solidFill>
                  <a:srgbClr val="4F81BD">
                    <a:lumMod val="75000"/>
                  </a:srgbClr>
                </a:solidFill>
                <a:latin typeface="Calibri" panose="020F0502020204030204" pitchFamily="34" charset="0"/>
                <a:cs typeface="Times New Roman" panose="02020603050405020304" pitchFamily="18" charset="0"/>
              </a:rPr>
              <a:t>to deliver step changes in outcomes by deploying free connectivity to social homes as a platform for </a:t>
            </a:r>
            <a:r>
              <a:rPr lang="en-GB" sz="1500" b="1">
                <a:solidFill>
                  <a:srgbClr val="4F81BD">
                    <a:lumMod val="75000"/>
                  </a:srgbClr>
                </a:solidFill>
                <a:latin typeface="Calibri" panose="020F0502020204030204" pitchFamily="34" charset="0"/>
                <a:cs typeface="Times New Roman" panose="02020603050405020304" pitchFamily="18" charset="0"/>
              </a:rPr>
              <a:t>deploying in-the-home solutions </a:t>
            </a:r>
            <a:r>
              <a:rPr lang="en-GB" sz="1500">
                <a:solidFill>
                  <a:srgbClr val="4F81BD">
                    <a:lumMod val="75000"/>
                  </a:srgbClr>
                </a:solidFill>
                <a:latin typeface="Calibri" panose="020F0502020204030204" pitchFamily="34" charset="0"/>
                <a:cs typeface="Times New Roman" panose="02020603050405020304" pitchFamily="18" charset="0"/>
              </a:rPr>
              <a:t>that enable efficiency, productivity, and performance improvements to be sustained at whole system scale such that the </a:t>
            </a:r>
            <a:r>
              <a:rPr lang="en-GB" sz="1500" b="1">
                <a:solidFill>
                  <a:srgbClr val="4F81BD">
                    <a:lumMod val="75000"/>
                  </a:srgbClr>
                </a:solidFill>
                <a:latin typeface="Calibri" panose="020F0502020204030204" pitchFamily="34" charset="0"/>
                <a:cs typeface="Times New Roman" panose="02020603050405020304" pitchFamily="18" charset="0"/>
              </a:rPr>
              <a:t>investment pays for itself.</a:t>
            </a:r>
            <a:r>
              <a:rPr lang="en-GB" sz="1500">
                <a:solidFill>
                  <a:srgbClr val="4F81BD">
                    <a:lumMod val="75000"/>
                  </a:srgbClr>
                </a:solidFill>
                <a:latin typeface="Calibri" panose="020F0502020204030204" pitchFamily="34" charset="0"/>
                <a:cs typeface="Times New Roman" panose="02020603050405020304" pitchFamily="18" charset="0"/>
              </a:rPr>
              <a:t>”</a:t>
            </a:r>
            <a:endParaRPr lang="en-GB" sz="1500">
              <a:solidFill>
                <a:prstClr val="white">
                  <a:lumMod val="50000"/>
                </a:prstClr>
              </a:solidFill>
              <a:latin typeface="Calibri"/>
            </a:endParaRPr>
          </a:p>
        </p:txBody>
      </p:sp>
      <p:sp>
        <p:nvSpPr>
          <p:cNvPr id="33" name="TextBox 32">
            <a:extLst>
              <a:ext uri="{FF2B5EF4-FFF2-40B4-BE49-F238E27FC236}">
                <a16:creationId xmlns:a16="http://schemas.microsoft.com/office/drawing/2014/main" id="{34E8061D-033E-8D88-7243-D75DA060771E}"/>
              </a:ext>
            </a:extLst>
          </p:cNvPr>
          <p:cNvSpPr txBox="1"/>
          <p:nvPr/>
        </p:nvSpPr>
        <p:spPr>
          <a:xfrm>
            <a:off x="2003871" y="751153"/>
            <a:ext cx="4927017" cy="369332"/>
          </a:xfrm>
          <a:prstGeom prst="rect">
            <a:avLst/>
          </a:prstGeom>
          <a:noFill/>
        </p:spPr>
        <p:txBody>
          <a:bodyPr wrap="square">
            <a:spAutoFit/>
          </a:bodyPr>
          <a:lstStyle/>
          <a:p>
            <a:pPr defTabSz="457200">
              <a:defRPr/>
            </a:pPr>
            <a:r>
              <a:rPr lang="en-GB" b="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PRIMARY HYPOTHESIS TO TEST</a:t>
            </a:r>
          </a:p>
        </p:txBody>
      </p:sp>
      <p:pic>
        <p:nvPicPr>
          <p:cNvPr id="34" name="Picture 33" descr="Logo | The Thread">
            <a:extLst>
              <a:ext uri="{FF2B5EF4-FFF2-40B4-BE49-F238E27FC236}">
                <a16:creationId xmlns:a16="http://schemas.microsoft.com/office/drawing/2014/main" id="{22C448FA-C0E8-0542-6DD6-4EAA85120F1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46766" y="1"/>
            <a:ext cx="621239" cy="582468"/>
          </a:xfrm>
          <a:prstGeom prst="rect">
            <a:avLst/>
          </a:prstGeom>
          <a:noFill/>
          <a:ln>
            <a:noFill/>
          </a:ln>
        </p:spPr>
      </p:pic>
      <p:sp>
        <p:nvSpPr>
          <p:cNvPr id="35" name="TextBox 34">
            <a:extLst>
              <a:ext uri="{FF2B5EF4-FFF2-40B4-BE49-F238E27FC236}">
                <a16:creationId xmlns:a16="http://schemas.microsoft.com/office/drawing/2014/main" id="{8BA7ECB7-00EB-91CA-4467-236D87B97B59}"/>
              </a:ext>
            </a:extLst>
          </p:cNvPr>
          <p:cNvSpPr txBox="1"/>
          <p:nvPr/>
        </p:nvSpPr>
        <p:spPr>
          <a:xfrm>
            <a:off x="1980234" y="2324607"/>
            <a:ext cx="11299584" cy="369332"/>
          </a:xfrm>
          <a:prstGeom prst="rect">
            <a:avLst/>
          </a:prstGeom>
          <a:noFill/>
        </p:spPr>
        <p:txBody>
          <a:bodyPr wrap="square">
            <a:spAutoFit/>
          </a:bodyPr>
          <a:lstStyle/>
          <a:p>
            <a:pPr defTabSz="457200">
              <a:defRPr/>
            </a:pPr>
            <a:r>
              <a:rPr lang="en-GB" b="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STRATEGIC DRIVERS</a:t>
            </a:r>
          </a:p>
        </p:txBody>
      </p:sp>
      <p:grpSp>
        <p:nvGrpSpPr>
          <p:cNvPr id="37" name="Group 36">
            <a:extLst>
              <a:ext uri="{FF2B5EF4-FFF2-40B4-BE49-F238E27FC236}">
                <a16:creationId xmlns:a16="http://schemas.microsoft.com/office/drawing/2014/main" id="{0F2E59A8-D609-9856-9952-705C462377B1}"/>
              </a:ext>
            </a:extLst>
          </p:cNvPr>
          <p:cNvGrpSpPr/>
          <p:nvPr/>
        </p:nvGrpSpPr>
        <p:grpSpPr>
          <a:xfrm>
            <a:off x="1741293" y="2311231"/>
            <a:ext cx="186213" cy="315407"/>
            <a:chOff x="7166875" y="1575636"/>
            <a:chExt cx="814956" cy="1581941"/>
          </a:xfrm>
        </p:grpSpPr>
        <p:sp>
          <p:nvSpPr>
            <p:cNvPr id="38" name="Freeform: Shape 37">
              <a:extLst>
                <a:ext uri="{FF2B5EF4-FFF2-40B4-BE49-F238E27FC236}">
                  <a16:creationId xmlns:a16="http://schemas.microsoft.com/office/drawing/2014/main" id="{EF73260A-E865-E5E0-A947-39A01A58858B}"/>
                </a:ext>
              </a:extLst>
            </p:cNvPr>
            <p:cNvSpPr/>
            <p:nvPr/>
          </p:nvSpPr>
          <p:spPr>
            <a:xfrm rot="18761828">
              <a:off x="6590951" y="2151560"/>
              <a:ext cx="1581941" cy="430093"/>
            </a:xfrm>
            <a:custGeom>
              <a:avLst/>
              <a:gdLst>
                <a:gd name="connsiteX0" fmla="*/ 2455886 w 2478913"/>
                <a:gd name="connsiteY0" fmla="*/ 493212 h 720549"/>
                <a:gd name="connsiteX1" fmla="*/ 1998553 w 2478913"/>
                <a:gd name="connsiteY1" fmla="*/ 173087 h 720549"/>
                <a:gd name="connsiteX2" fmla="*/ 1912580 w 2478913"/>
                <a:gd name="connsiteY2" fmla="*/ 270137 h 720549"/>
                <a:gd name="connsiteX3" fmla="*/ 1967340 w 2478913"/>
                <a:gd name="connsiteY3" fmla="*/ 158323 h 720549"/>
                <a:gd name="connsiteX4" fmla="*/ 528541 w 2478913"/>
                <a:gd name="connsiteY4" fmla="*/ 150722 h 720549"/>
                <a:gd name="connsiteX5" fmla="*/ 573213 w 2478913"/>
                <a:gd name="connsiteY5" fmla="*/ 247744 h 720549"/>
                <a:gd name="connsiteX6" fmla="*/ 504614 w 2478913"/>
                <a:gd name="connsiteY6" fmla="*/ 161514 h 720549"/>
                <a:gd name="connsiteX7" fmla="*/ 25173 w 2478913"/>
                <a:gd name="connsiteY7" fmla="*/ 491145 h 720549"/>
                <a:gd name="connsiteX8" fmla="*/ 170 w 2478913"/>
                <a:gd name="connsiteY8" fmla="*/ 542552 h 720549"/>
                <a:gd name="connsiteX9" fmla="*/ 22039 w 2478913"/>
                <a:gd name="connsiteY9" fmla="*/ 600578 h 720549"/>
                <a:gd name="connsiteX10" fmla="*/ 120242 w 2478913"/>
                <a:gd name="connsiteY10" fmla="*/ 698771 h 720549"/>
                <a:gd name="connsiteX11" fmla="*/ 225789 w 2478913"/>
                <a:gd name="connsiteY11" fmla="*/ 699419 h 720549"/>
                <a:gd name="connsiteX12" fmla="*/ 2253128 w 2478913"/>
                <a:gd name="connsiteY12" fmla="*/ 699419 h 720549"/>
                <a:gd name="connsiteX13" fmla="*/ 2358674 w 2478913"/>
                <a:gd name="connsiteY13" fmla="*/ 698771 h 720549"/>
                <a:gd name="connsiteX14" fmla="*/ 2455067 w 2478913"/>
                <a:gd name="connsiteY14" fmla="*/ 602369 h 720549"/>
                <a:gd name="connsiteX15" fmla="*/ 2478804 w 2478913"/>
                <a:gd name="connsiteY15" fmla="*/ 551401 h 720549"/>
                <a:gd name="connsiteX16" fmla="*/ 2455886 w 2478913"/>
                <a:gd name="connsiteY16" fmla="*/ 493212 h 7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913" h="720549">
                  <a:moveTo>
                    <a:pt x="2455886" y="493212"/>
                  </a:moveTo>
                  <a:cubicBezTo>
                    <a:pt x="2321527" y="362749"/>
                    <a:pt x="2167127" y="254668"/>
                    <a:pt x="1998553" y="173087"/>
                  </a:cubicBezTo>
                  <a:lnTo>
                    <a:pt x="1912580" y="270137"/>
                  </a:lnTo>
                  <a:lnTo>
                    <a:pt x="1967340" y="158323"/>
                  </a:lnTo>
                  <a:cubicBezTo>
                    <a:pt x="1510949" y="-50094"/>
                    <a:pt x="987103" y="-52856"/>
                    <a:pt x="528541" y="150722"/>
                  </a:cubicBezTo>
                  <a:lnTo>
                    <a:pt x="573213" y="247744"/>
                  </a:lnTo>
                  <a:lnTo>
                    <a:pt x="504614" y="161514"/>
                  </a:lnTo>
                  <a:cubicBezTo>
                    <a:pt x="327535" y="243886"/>
                    <a:pt x="165486" y="355300"/>
                    <a:pt x="25173" y="491145"/>
                  </a:cubicBezTo>
                  <a:cubicBezTo>
                    <a:pt x="10743" y="504585"/>
                    <a:pt x="1837" y="522911"/>
                    <a:pt x="170" y="542552"/>
                  </a:cubicBezTo>
                  <a:cubicBezTo>
                    <a:pt x="-1287" y="564155"/>
                    <a:pt x="6685" y="585319"/>
                    <a:pt x="22039" y="600578"/>
                  </a:cubicBezTo>
                  <a:cubicBezTo>
                    <a:pt x="43661" y="610817"/>
                    <a:pt x="74465" y="634306"/>
                    <a:pt x="120242" y="698771"/>
                  </a:cubicBezTo>
                  <a:cubicBezTo>
                    <a:pt x="149427" y="727556"/>
                    <a:pt x="196242" y="727842"/>
                    <a:pt x="225789" y="699419"/>
                  </a:cubicBezTo>
                  <a:cubicBezTo>
                    <a:pt x="790878" y="152417"/>
                    <a:pt x="1688038" y="152417"/>
                    <a:pt x="2253128" y="699419"/>
                  </a:cubicBezTo>
                  <a:cubicBezTo>
                    <a:pt x="2282674" y="727842"/>
                    <a:pt x="2329480" y="727556"/>
                    <a:pt x="2358674" y="698771"/>
                  </a:cubicBezTo>
                  <a:cubicBezTo>
                    <a:pt x="2404737" y="657338"/>
                    <a:pt x="2415500" y="598778"/>
                    <a:pt x="2455067" y="602369"/>
                  </a:cubicBezTo>
                  <a:cubicBezTo>
                    <a:pt x="2469002" y="588900"/>
                    <a:pt x="2477461" y="570746"/>
                    <a:pt x="2478804" y="551401"/>
                  </a:cubicBezTo>
                  <a:cubicBezTo>
                    <a:pt x="2479985" y="529598"/>
                    <a:pt x="2471622" y="508357"/>
                    <a:pt x="2455886" y="493212"/>
                  </a:cubicBezTo>
                  <a:close/>
                </a:path>
              </a:pathLst>
            </a:custGeom>
            <a:solidFill>
              <a:srgbClr val="7030A0"/>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39" name="Freeform: Shape 38">
              <a:extLst>
                <a:ext uri="{FF2B5EF4-FFF2-40B4-BE49-F238E27FC236}">
                  <a16:creationId xmlns:a16="http://schemas.microsoft.com/office/drawing/2014/main" id="{781DE1A2-D231-8C9F-61C9-92D57D6BCA86}"/>
                </a:ext>
              </a:extLst>
            </p:cNvPr>
            <p:cNvSpPr/>
            <p:nvPr/>
          </p:nvSpPr>
          <p:spPr>
            <a:xfrm rot="18761828">
              <a:off x="7089193" y="2458297"/>
              <a:ext cx="1067443" cy="261306"/>
            </a:xfrm>
            <a:custGeom>
              <a:avLst/>
              <a:gdLst>
                <a:gd name="connsiteX0" fmla="*/ 1671719 w 1672692"/>
                <a:gd name="connsiteY0" fmla="*/ 247511 h 437774"/>
                <a:gd name="connsiteX1" fmla="*/ 1631028 w 1672692"/>
                <a:gd name="connsiteY1" fmla="*/ 191266 h 437774"/>
                <a:gd name="connsiteX2" fmla="*/ 1314741 w 1672692"/>
                <a:gd name="connsiteY2" fmla="*/ 66974 h 437774"/>
                <a:gd name="connsiteX3" fmla="*/ 1212490 w 1672692"/>
                <a:gd name="connsiteY3" fmla="*/ 201763 h 437774"/>
                <a:gd name="connsiteX4" fmla="*/ 1288062 w 1672692"/>
                <a:gd name="connsiteY4" fmla="*/ 59535 h 437774"/>
                <a:gd name="connsiteX5" fmla="*/ 432650 w 1672692"/>
                <a:gd name="connsiteY5" fmla="*/ 47400 h 437774"/>
                <a:gd name="connsiteX6" fmla="*/ 471969 w 1672692"/>
                <a:gd name="connsiteY6" fmla="*/ 155814 h 437774"/>
                <a:gd name="connsiteX7" fmla="*/ 407732 w 1672692"/>
                <a:gd name="connsiteY7" fmla="*/ 53611 h 437774"/>
                <a:gd name="connsiteX8" fmla="*/ 41620 w 1672692"/>
                <a:gd name="connsiteY8" fmla="*/ 191266 h 437774"/>
                <a:gd name="connsiteX9" fmla="*/ 8416 w 1672692"/>
                <a:gd name="connsiteY9" fmla="*/ 294146 h 437774"/>
                <a:gd name="connsiteX10" fmla="*/ 22370 w 1672692"/>
                <a:gd name="connsiteY10" fmla="*/ 313310 h 437774"/>
                <a:gd name="connsiteX11" fmla="*/ 124897 w 1672692"/>
                <a:gd name="connsiteY11" fmla="*/ 415846 h 437774"/>
                <a:gd name="connsiteX12" fmla="*/ 211327 w 1672692"/>
                <a:gd name="connsiteY12" fmla="*/ 430239 h 437774"/>
                <a:gd name="connsiteX13" fmla="*/ 1461331 w 1672692"/>
                <a:gd name="connsiteY13" fmla="*/ 430239 h 437774"/>
                <a:gd name="connsiteX14" fmla="*/ 1547742 w 1672692"/>
                <a:gd name="connsiteY14" fmla="*/ 415846 h 437774"/>
                <a:gd name="connsiteX15" fmla="*/ 1650288 w 1672692"/>
                <a:gd name="connsiteY15" fmla="*/ 313310 h 437774"/>
                <a:gd name="connsiteX16" fmla="*/ 1671719 w 1672692"/>
                <a:gd name="connsiteY16" fmla="*/ 247511 h 43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2692" h="437774">
                  <a:moveTo>
                    <a:pt x="1671719" y="247511"/>
                  </a:moveTo>
                  <a:cubicBezTo>
                    <a:pt x="1668042" y="223289"/>
                    <a:pt x="1652879" y="202344"/>
                    <a:pt x="1631028" y="191266"/>
                  </a:cubicBezTo>
                  <a:cubicBezTo>
                    <a:pt x="1529949" y="139526"/>
                    <a:pt x="1424002" y="97892"/>
                    <a:pt x="1314741" y="66974"/>
                  </a:cubicBezTo>
                  <a:lnTo>
                    <a:pt x="1212490" y="201763"/>
                  </a:lnTo>
                  <a:lnTo>
                    <a:pt x="1288062" y="59535"/>
                  </a:lnTo>
                  <a:cubicBezTo>
                    <a:pt x="1008360" y="-15503"/>
                    <a:pt x="714371" y="-19675"/>
                    <a:pt x="432650" y="47400"/>
                  </a:cubicBezTo>
                  <a:lnTo>
                    <a:pt x="471969" y="155814"/>
                  </a:lnTo>
                  <a:lnTo>
                    <a:pt x="407732" y="53611"/>
                  </a:lnTo>
                  <a:cubicBezTo>
                    <a:pt x="280888" y="85500"/>
                    <a:pt x="158063" y="131687"/>
                    <a:pt x="41620" y="191266"/>
                  </a:cubicBezTo>
                  <a:cubicBezTo>
                    <a:pt x="4044" y="210507"/>
                    <a:pt x="-10825" y="256569"/>
                    <a:pt x="8416" y="294146"/>
                  </a:cubicBezTo>
                  <a:cubicBezTo>
                    <a:pt x="12045" y="301222"/>
                    <a:pt x="16750" y="307690"/>
                    <a:pt x="22370" y="313310"/>
                  </a:cubicBezTo>
                  <a:cubicBezTo>
                    <a:pt x="66575" y="316034"/>
                    <a:pt x="95760" y="357106"/>
                    <a:pt x="124897" y="415846"/>
                  </a:cubicBezTo>
                  <a:cubicBezTo>
                    <a:pt x="147776" y="438421"/>
                    <a:pt x="182371" y="444183"/>
                    <a:pt x="211327" y="430239"/>
                  </a:cubicBezTo>
                  <a:cubicBezTo>
                    <a:pt x="606767" y="242158"/>
                    <a:pt x="1065891" y="242158"/>
                    <a:pt x="1461331" y="430239"/>
                  </a:cubicBezTo>
                  <a:cubicBezTo>
                    <a:pt x="1490277" y="444183"/>
                    <a:pt x="1524872" y="438430"/>
                    <a:pt x="1547742" y="415846"/>
                  </a:cubicBezTo>
                  <a:cubicBezTo>
                    <a:pt x="1565258" y="368355"/>
                    <a:pt x="1601358" y="340265"/>
                    <a:pt x="1650288" y="313310"/>
                  </a:cubicBezTo>
                  <a:cubicBezTo>
                    <a:pt x="1667642" y="296127"/>
                    <a:pt x="1675624" y="271619"/>
                    <a:pt x="1671719" y="247511"/>
                  </a:cubicBezTo>
                  <a:close/>
                </a:path>
              </a:pathLst>
            </a:custGeom>
            <a:solidFill>
              <a:schemeClr val="tx2">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40" name="Freeform: Shape 39">
              <a:extLst>
                <a:ext uri="{FF2B5EF4-FFF2-40B4-BE49-F238E27FC236}">
                  <a16:creationId xmlns:a16="http://schemas.microsoft.com/office/drawing/2014/main" id="{9A65536A-9F93-9951-F3A5-C9D08BB337AF}"/>
                </a:ext>
              </a:extLst>
            </p:cNvPr>
            <p:cNvSpPr/>
            <p:nvPr/>
          </p:nvSpPr>
          <p:spPr>
            <a:xfrm rot="18761828">
              <a:off x="7687063" y="2751838"/>
              <a:ext cx="414476" cy="175061"/>
            </a:xfrm>
            <a:custGeom>
              <a:avLst/>
              <a:gdLst>
                <a:gd name="connsiteX0" fmla="*/ 595226 w 649487"/>
                <a:gd name="connsiteY0" fmla="*/ 20818 h 293286"/>
                <a:gd name="connsiteX1" fmla="*/ 527646 w 649487"/>
                <a:gd name="connsiteY1" fmla="*/ 11607 h 293286"/>
                <a:gd name="connsiteX2" fmla="*/ 438815 w 649487"/>
                <a:gd name="connsiteY2" fmla="*/ 152949 h 293286"/>
                <a:gd name="connsiteX3" fmla="*/ 505005 w 649487"/>
                <a:gd name="connsiteY3" fmla="*/ 9197 h 293286"/>
                <a:gd name="connsiteX4" fmla="*/ 181374 w 649487"/>
                <a:gd name="connsiteY4" fmla="*/ 5787 h 293286"/>
                <a:gd name="connsiteX5" fmla="*/ 249125 w 649487"/>
                <a:gd name="connsiteY5" fmla="*/ 152949 h 293286"/>
                <a:gd name="connsiteX6" fmla="*/ 157923 w 649487"/>
                <a:gd name="connsiteY6" fmla="*/ 7826 h 293286"/>
                <a:gd name="connsiteX7" fmla="*/ 54263 w 649487"/>
                <a:gd name="connsiteY7" fmla="*/ 20818 h 293286"/>
                <a:gd name="connsiteX8" fmla="*/ 3266 w 649487"/>
                <a:gd name="connsiteY8" fmla="*/ 64442 h 293286"/>
                <a:gd name="connsiteX9" fmla="*/ 19087 w 649487"/>
                <a:gd name="connsiteY9" fmla="*/ 130717 h 293286"/>
                <a:gd name="connsiteX10" fmla="*/ 162667 w 649487"/>
                <a:gd name="connsiteY10" fmla="*/ 274297 h 293286"/>
                <a:gd name="connsiteX11" fmla="*/ 212720 w 649487"/>
                <a:gd name="connsiteY11" fmla="*/ 293119 h 293286"/>
                <a:gd name="connsiteX12" fmla="*/ 324744 w 649487"/>
                <a:gd name="connsiteY12" fmla="*/ 289004 h 293286"/>
                <a:gd name="connsiteX13" fmla="*/ 324744 w 649487"/>
                <a:gd name="connsiteY13" fmla="*/ 289004 h 293286"/>
                <a:gd name="connsiteX14" fmla="*/ 436758 w 649487"/>
                <a:gd name="connsiteY14" fmla="*/ 293119 h 293286"/>
                <a:gd name="connsiteX15" fmla="*/ 486812 w 649487"/>
                <a:gd name="connsiteY15" fmla="*/ 274297 h 293286"/>
                <a:gd name="connsiteX16" fmla="*/ 630401 w 649487"/>
                <a:gd name="connsiteY16" fmla="*/ 130717 h 293286"/>
                <a:gd name="connsiteX17" fmla="*/ 646222 w 649487"/>
                <a:gd name="connsiteY17" fmla="*/ 64442 h 293286"/>
                <a:gd name="connsiteX18" fmla="*/ 595226 w 649487"/>
                <a:gd name="connsiteY18" fmla="*/ 20818 h 29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9487" h="293286">
                  <a:moveTo>
                    <a:pt x="595226" y="20818"/>
                  </a:moveTo>
                  <a:cubicBezTo>
                    <a:pt x="572832" y="17294"/>
                    <a:pt x="550306" y="14227"/>
                    <a:pt x="527646" y="11607"/>
                  </a:cubicBezTo>
                  <a:lnTo>
                    <a:pt x="438815" y="152949"/>
                  </a:lnTo>
                  <a:lnTo>
                    <a:pt x="505005" y="9197"/>
                  </a:lnTo>
                  <a:cubicBezTo>
                    <a:pt x="397458" y="-1795"/>
                    <a:pt x="289130" y="-2937"/>
                    <a:pt x="181374" y="5787"/>
                  </a:cubicBezTo>
                  <a:lnTo>
                    <a:pt x="249125" y="152949"/>
                  </a:lnTo>
                  <a:lnTo>
                    <a:pt x="157923" y="7826"/>
                  </a:lnTo>
                  <a:cubicBezTo>
                    <a:pt x="123109" y="11121"/>
                    <a:pt x="88562" y="15455"/>
                    <a:pt x="54263" y="20818"/>
                  </a:cubicBezTo>
                  <a:cubicBezTo>
                    <a:pt x="30298" y="24361"/>
                    <a:pt x="10476" y="41316"/>
                    <a:pt x="3266" y="64442"/>
                  </a:cubicBezTo>
                  <a:cubicBezTo>
                    <a:pt x="-4421" y="87750"/>
                    <a:pt x="1704" y="113391"/>
                    <a:pt x="19087" y="130717"/>
                  </a:cubicBezTo>
                  <a:cubicBezTo>
                    <a:pt x="55768" y="166645"/>
                    <a:pt x="96201" y="216547"/>
                    <a:pt x="162667" y="274297"/>
                  </a:cubicBezTo>
                  <a:cubicBezTo>
                    <a:pt x="175792" y="287594"/>
                    <a:pt x="194080" y="294471"/>
                    <a:pt x="212720" y="293119"/>
                  </a:cubicBezTo>
                  <a:cubicBezTo>
                    <a:pt x="249554" y="290385"/>
                    <a:pt x="287244" y="289004"/>
                    <a:pt x="324744" y="289004"/>
                  </a:cubicBezTo>
                  <a:lnTo>
                    <a:pt x="324744" y="289004"/>
                  </a:lnTo>
                  <a:cubicBezTo>
                    <a:pt x="362244" y="289004"/>
                    <a:pt x="399934" y="290385"/>
                    <a:pt x="436758" y="293119"/>
                  </a:cubicBezTo>
                  <a:cubicBezTo>
                    <a:pt x="455389" y="294452"/>
                    <a:pt x="473677" y="287575"/>
                    <a:pt x="486812" y="274297"/>
                  </a:cubicBezTo>
                  <a:cubicBezTo>
                    <a:pt x="555449" y="215709"/>
                    <a:pt x="590130" y="161997"/>
                    <a:pt x="630401" y="130717"/>
                  </a:cubicBezTo>
                  <a:cubicBezTo>
                    <a:pt x="647784" y="113391"/>
                    <a:pt x="653909" y="87750"/>
                    <a:pt x="646222" y="64442"/>
                  </a:cubicBezTo>
                  <a:cubicBezTo>
                    <a:pt x="639012" y="41316"/>
                    <a:pt x="619190" y="24352"/>
                    <a:pt x="595226" y="20818"/>
                  </a:cubicBezTo>
                  <a:close/>
                </a:path>
              </a:pathLst>
            </a:custGeom>
            <a:solidFill>
              <a:schemeClr val="accent5">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grpSp>
      <p:pic>
        <p:nvPicPr>
          <p:cNvPr id="41" name="Picture 40">
            <a:extLst>
              <a:ext uri="{FF2B5EF4-FFF2-40B4-BE49-F238E27FC236}">
                <a16:creationId xmlns:a16="http://schemas.microsoft.com/office/drawing/2014/main" id="{E16CF998-A270-7AE7-B6E6-7A575CCC2E89}"/>
              </a:ext>
            </a:extLst>
          </p:cNvPr>
          <p:cNvPicPr>
            <a:picLocks noChangeAspect="1"/>
          </p:cNvPicPr>
          <p:nvPr/>
        </p:nvPicPr>
        <p:blipFill>
          <a:blip r:embed="rId4"/>
          <a:stretch>
            <a:fillRect/>
          </a:stretch>
        </p:blipFill>
        <p:spPr>
          <a:xfrm>
            <a:off x="1524000" y="2893492"/>
            <a:ext cx="5005250" cy="3389670"/>
          </a:xfrm>
          <a:prstGeom prst="rect">
            <a:avLst/>
          </a:prstGeom>
        </p:spPr>
      </p:pic>
      <p:sp>
        <p:nvSpPr>
          <p:cNvPr id="43" name="TextBox 42">
            <a:extLst>
              <a:ext uri="{FF2B5EF4-FFF2-40B4-BE49-F238E27FC236}">
                <a16:creationId xmlns:a16="http://schemas.microsoft.com/office/drawing/2014/main" id="{D5BDB303-06E1-0798-A030-F23AB41AB1D1}"/>
              </a:ext>
            </a:extLst>
          </p:cNvPr>
          <p:cNvSpPr txBox="1"/>
          <p:nvPr/>
        </p:nvSpPr>
        <p:spPr>
          <a:xfrm>
            <a:off x="6760256" y="2324607"/>
            <a:ext cx="5170159" cy="369332"/>
          </a:xfrm>
          <a:prstGeom prst="rect">
            <a:avLst/>
          </a:prstGeom>
          <a:noFill/>
        </p:spPr>
        <p:txBody>
          <a:bodyPr wrap="square">
            <a:spAutoFit/>
          </a:bodyPr>
          <a:lstStyle/>
          <a:p>
            <a:pPr defTabSz="457200">
              <a:defRPr/>
            </a:pPr>
            <a:r>
              <a:rPr lang="en-GB" b="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AMBITION</a:t>
            </a:r>
          </a:p>
        </p:txBody>
      </p:sp>
      <p:sp>
        <p:nvSpPr>
          <p:cNvPr id="44" name="TextBox 43">
            <a:extLst>
              <a:ext uri="{FF2B5EF4-FFF2-40B4-BE49-F238E27FC236}">
                <a16:creationId xmlns:a16="http://schemas.microsoft.com/office/drawing/2014/main" id="{8568ECB8-12A2-D45B-FC53-8CE24339E7B6}"/>
              </a:ext>
            </a:extLst>
          </p:cNvPr>
          <p:cNvSpPr txBox="1"/>
          <p:nvPr/>
        </p:nvSpPr>
        <p:spPr>
          <a:xfrm>
            <a:off x="6424142" y="2756943"/>
            <a:ext cx="4243858" cy="3631763"/>
          </a:xfrm>
          <a:prstGeom prst="rect">
            <a:avLst/>
          </a:prstGeom>
          <a:noFill/>
        </p:spPr>
        <p:txBody>
          <a:bodyPr wrap="square" rtlCol="0">
            <a:spAutoFit/>
          </a:bodyPr>
          <a:lstStyle/>
          <a:p>
            <a:pPr marL="285750" indent="-285750" defTabSz="457200">
              <a:buClr>
                <a:srgbClr val="7030A0"/>
              </a:buClr>
              <a:buFont typeface="Wingdings" panose="05000000000000000000" pitchFamily="2" charset="2"/>
              <a:buChar char="§"/>
              <a:defRPr/>
            </a:pPr>
            <a:r>
              <a:rPr lang="en-GB" sz="1400" b="1">
                <a:solidFill>
                  <a:srgbClr val="4F81BD">
                    <a:lumMod val="75000"/>
                  </a:srgbClr>
                </a:solidFill>
                <a:latin typeface="Calibri" panose="020F0502020204030204" pitchFamily="34" charset="0"/>
                <a:cs typeface="Times New Roman" panose="02020603050405020304" pitchFamily="18" charset="0"/>
              </a:rPr>
              <a:t>Making the Unaffordable Affordable </a:t>
            </a:r>
            <a:r>
              <a:rPr lang="en-GB" sz="1400">
                <a:solidFill>
                  <a:srgbClr val="4F81BD">
                    <a:lumMod val="75000"/>
                  </a:srgbClr>
                </a:solidFill>
                <a:latin typeface="Calibri" panose="020F0502020204030204" pitchFamily="34" charset="0"/>
                <a:cs typeface="Times New Roman" panose="02020603050405020304" pitchFamily="18" charset="0"/>
              </a:rPr>
              <a:t>– provide superfast broadband into 10,000 social homes at no cost to the tenants</a:t>
            </a:r>
          </a:p>
          <a:p>
            <a:pPr defTabSz="457200">
              <a:buClr>
                <a:srgbClr val="7030A0"/>
              </a:buClr>
              <a:defRPr/>
            </a:pPr>
            <a:endParaRPr lang="en-GB" sz="50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r>
              <a:rPr lang="en-GB" sz="1400" b="1">
                <a:solidFill>
                  <a:srgbClr val="4F81BD">
                    <a:lumMod val="75000"/>
                  </a:srgbClr>
                </a:solidFill>
                <a:latin typeface="Calibri" panose="020F0502020204030204" pitchFamily="34" charset="0"/>
                <a:cs typeface="Times New Roman" panose="02020603050405020304" pitchFamily="18" charset="0"/>
              </a:rPr>
              <a:t>Invest to Save </a:t>
            </a:r>
            <a:r>
              <a:rPr lang="en-GB" sz="1400">
                <a:solidFill>
                  <a:srgbClr val="4F81BD">
                    <a:lumMod val="75000"/>
                  </a:srgbClr>
                </a:solidFill>
                <a:latin typeface="Calibri" panose="020F0502020204030204" pitchFamily="34" charset="0"/>
                <a:cs typeface="Times New Roman" panose="02020603050405020304" pitchFamily="18" charset="0"/>
              </a:rPr>
              <a:t>– hypotheses-led approach to build a data-driven and evidence-based ‘wash its face’ business case</a:t>
            </a:r>
          </a:p>
          <a:p>
            <a:pPr defTabSz="457200">
              <a:buClr>
                <a:srgbClr val="7030A0"/>
              </a:buClr>
              <a:defRPr/>
            </a:pPr>
            <a:endParaRPr lang="en-GB" sz="50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r>
              <a:rPr lang="en-GB" sz="1400" b="1">
                <a:solidFill>
                  <a:srgbClr val="4F81BD">
                    <a:lumMod val="75000"/>
                  </a:srgbClr>
                </a:solidFill>
                <a:latin typeface="Calibri" panose="020F0502020204030204" pitchFamily="34" charset="0"/>
                <a:cs typeface="Times New Roman" panose="02020603050405020304" pitchFamily="18" charset="0"/>
              </a:rPr>
              <a:t>Foundational Investment </a:t>
            </a:r>
            <a:r>
              <a:rPr lang="en-GB" sz="1400">
                <a:solidFill>
                  <a:srgbClr val="4F81BD">
                    <a:lumMod val="75000"/>
                  </a:srgbClr>
                </a:solidFill>
                <a:latin typeface="Calibri" panose="020F0502020204030204" pitchFamily="34" charset="0"/>
                <a:cs typeface="Times New Roman" panose="02020603050405020304" pitchFamily="18" charset="0"/>
              </a:rPr>
              <a:t>– invest in connectivity at-scale as a platform for stacking digital investment cases</a:t>
            </a:r>
          </a:p>
          <a:p>
            <a:pPr marL="285750" indent="-285750" defTabSz="457200">
              <a:buClr>
                <a:srgbClr val="7030A0"/>
              </a:buClr>
              <a:buFont typeface="Wingdings" panose="05000000000000000000" pitchFamily="2" charset="2"/>
              <a:buChar char="§"/>
              <a:defRPr/>
            </a:pPr>
            <a:endParaRPr lang="en-GB" sz="50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r>
              <a:rPr lang="en-GB" sz="1400" b="1">
                <a:solidFill>
                  <a:srgbClr val="4F81BD">
                    <a:lumMod val="75000"/>
                  </a:srgbClr>
                </a:solidFill>
                <a:latin typeface="Calibri" panose="020F0502020204030204" pitchFamily="34" charset="0"/>
                <a:cs typeface="Times New Roman" panose="02020603050405020304" pitchFamily="18" charset="0"/>
              </a:rPr>
              <a:t>Smart Places Platform </a:t>
            </a:r>
            <a:r>
              <a:rPr lang="en-GB" sz="1400">
                <a:solidFill>
                  <a:srgbClr val="4F81BD">
                    <a:lumMod val="75000"/>
                  </a:srgbClr>
                </a:solidFill>
                <a:latin typeface="Calibri" panose="020F0502020204030204" pitchFamily="34" charset="0"/>
                <a:cs typeface="Times New Roman" panose="02020603050405020304" pitchFamily="18" charset="0"/>
              </a:rPr>
              <a:t>– provide a connectivity foundation as a springboard for smart investments across the whole system</a:t>
            </a:r>
          </a:p>
          <a:p>
            <a:pPr marL="285750" indent="-285750" defTabSz="457200">
              <a:buClr>
                <a:srgbClr val="7030A0"/>
              </a:buClr>
              <a:buFont typeface="Wingdings" panose="05000000000000000000" pitchFamily="2" charset="2"/>
              <a:buChar char="§"/>
              <a:defRPr/>
            </a:pPr>
            <a:endParaRPr lang="en-GB" sz="50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r>
              <a:rPr lang="en-GB" sz="1400" b="1">
                <a:solidFill>
                  <a:srgbClr val="4F81BD">
                    <a:lumMod val="75000"/>
                  </a:srgbClr>
                </a:solidFill>
                <a:latin typeface="Calibri" panose="020F0502020204030204" pitchFamily="34" charset="0"/>
                <a:cs typeface="Times New Roman" panose="02020603050405020304" pitchFamily="18" charset="0"/>
              </a:rPr>
              <a:t>Whole System Benefits </a:t>
            </a:r>
            <a:r>
              <a:rPr lang="en-GB" sz="1400">
                <a:solidFill>
                  <a:srgbClr val="4F81BD">
                    <a:lumMod val="75000"/>
                  </a:srgbClr>
                </a:solidFill>
                <a:latin typeface="Calibri" panose="020F0502020204030204" pitchFamily="34" charset="0"/>
                <a:cs typeface="Times New Roman" panose="02020603050405020304" pitchFamily="18" charset="0"/>
              </a:rPr>
              <a:t>– strategic priorities drive the Go Live bundle and next phase ‘in-the-home’ digital deployments</a:t>
            </a:r>
          </a:p>
        </p:txBody>
      </p:sp>
      <p:grpSp>
        <p:nvGrpSpPr>
          <p:cNvPr id="45" name="Group 44">
            <a:extLst>
              <a:ext uri="{FF2B5EF4-FFF2-40B4-BE49-F238E27FC236}">
                <a16:creationId xmlns:a16="http://schemas.microsoft.com/office/drawing/2014/main" id="{97A41D6C-1F86-3835-DD6F-17AB7C2447F7}"/>
              </a:ext>
            </a:extLst>
          </p:cNvPr>
          <p:cNvGrpSpPr/>
          <p:nvPr/>
        </p:nvGrpSpPr>
        <p:grpSpPr>
          <a:xfrm>
            <a:off x="6518063" y="2326150"/>
            <a:ext cx="186213" cy="315407"/>
            <a:chOff x="7166875" y="1575636"/>
            <a:chExt cx="814956" cy="1581941"/>
          </a:xfrm>
        </p:grpSpPr>
        <p:sp>
          <p:nvSpPr>
            <p:cNvPr id="46" name="Freeform: Shape 45">
              <a:extLst>
                <a:ext uri="{FF2B5EF4-FFF2-40B4-BE49-F238E27FC236}">
                  <a16:creationId xmlns:a16="http://schemas.microsoft.com/office/drawing/2014/main" id="{F4C9AB5C-8768-43FA-0B06-47577861BAA0}"/>
                </a:ext>
              </a:extLst>
            </p:cNvPr>
            <p:cNvSpPr/>
            <p:nvPr/>
          </p:nvSpPr>
          <p:spPr>
            <a:xfrm rot="18761828">
              <a:off x="6590951" y="2151560"/>
              <a:ext cx="1581941" cy="430093"/>
            </a:xfrm>
            <a:custGeom>
              <a:avLst/>
              <a:gdLst>
                <a:gd name="connsiteX0" fmla="*/ 2455886 w 2478913"/>
                <a:gd name="connsiteY0" fmla="*/ 493212 h 720549"/>
                <a:gd name="connsiteX1" fmla="*/ 1998553 w 2478913"/>
                <a:gd name="connsiteY1" fmla="*/ 173087 h 720549"/>
                <a:gd name="connsiteX2" fmla="*/ 1912580 w 2478913"/>
                <a:gd name="connsiteY2" fmla="*/ 270137 h 720549"/>
                <a:gd name="connsiteX3" fmla="*/ 1967340 w 2478913"/>
                <a:gd name="connsiteY3" fmla="*/ 158323 h 720549"/>
                <a:gd name="connsiteX4" fmla="*/ 528541 w 2478913"/>
                <a:gd name="connsiteY4" fmla="*/ 150722 h 720549"/>
                <a:gd name="connsiteX5" fmla="*/ 573213 w 2478913"/>
                <a:gd name="connsiteY5" fmla="*/ 247744 h 720549"/>
                <a:gd name="connsiteX6" fmla="*/ 504614 w 2478913"/>
                <a:gd name="connsiteY6" fmla="*/ 161514 h 720549"/>
                <a:gd name="connsiteX7" fmla="*/ 25173 w 2478913"/>
                <a:gd name="connsiteY7" fmla="*/ 491145 h 720549"/>
                <a:gd name="connsiteX8" fmla="*/ 170 w 2478913"/>
                <a:gd name="connsiteY8" fmla="*/ 542552 h 720549"/>
                <a:gd name="connsiteX9" fmla="*/ 22039 w 2478913"/>
                <a:gd name="connsiteY9" fmla="*/ 600578 h 720549"/>
                <a:gd name="connsiteX10" fmla="*/ 120242 w 2478913"/>
                <a:gd name="connsiteY10" fmla="*/ 698771 h 720549"/>
                <a:gd name="connsiteX11" fmla="*/ 225789 w 2478913"/>
                <a:gd name="connsiteY11" fmla="*/ 699419 h 720549"/>
                <a:gd name="connsiteX12" fmla="*/ 2253128 w 2478913"/>
                <a:gd name="connsiteY12" fmla="*/ 699419 h 720549"/>
                <a:gd name="connsiteX13" fmla="*/ 2358674 w 2478913"/>
                <a:gd name="connsiteY13" fmla="*/ 698771 h 720549"/>
                <a:gd name="connsiteX14" fmla="*/ 2455067 w 2478913"/>
                <a:gd name="connsiteY14" fmla="*/ 602369 h 720549"/>
                <a:gd name="connsiteX15" fmla="*/ 2478804 w 2478913"/>
                <a:gd name="connsiteY15" fmla="*/ 551401 h 720549"/>
                <a:gd name="connsiteX16" fmla="*/ 2455886 w 2478913"/>
                <a:gd name="connsiteY16" fmla="*/ 493212 h 7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913" h="720549">
                  <a:moveTo>
                    <a:pt x="2455886" y="493212"/>
                  </a:moveTo>
                  <a:cubicBezTo>
                    <a:pt x="2321527" y="362749"/>
                    <a:pt x="2167127" y="254668"/>
                    <a:pt x="1998553" y="173087"/>
                  </a:cubicBezTo>
                  <a:lnTo>
                    <a:pt x="1912580" y="270137"/>
                  </a:lnTo>
                  <a:lnTo>
                    <a:pt x="1967340" y="158323"/>
                  </a:lnTo>
                  <a:cubicBezTo>
                    <a:pt x="1510949" y="-50094"/>
                    <a:pt x="987103" y="-52856"/>
                    <a:pt x="528541" y="150722"/>
                  </a:cubicBezTo>
                  <a:lnTo>
                    <a:pt x="573213" y="247744"/>
                  </a:lnTo>
                  <a:lnTo>
                    <a:pt x="504614" y="161514"/>
                  </a:lnTo>
                  <a:cubicBezTo>
                    <a:pt x="327535" y="243886"/>
                    <a:pt x="165486" y="355300"/>
                    <a:pt x="25173" y="491145"/>
                  </a:cubicBezTo>
                  <a:cubicBezTo>
                    <a:pt x="10743" y="504585"/>
                    <a:pt x="1837" y="522911"/>
                    <a:pt x="170" y="542552"/>
                  </a:cubicBezTo>
                  <a:cubicBezTo>
                    <a:pt x="-1287" y="564155"/>
                    <a:pt x="6685" y="585319"/>
                    <a:pt x="22039" y="600578"/>
                  </a:cubicBezTo>
                  <a:cubicBezTo>
                    <a:pt x="43661" y="610817"/>
                    <a:pt x="74465" y="634306"/>
                    <a:pt x="120242" y="698771"/>
                  </a:cubicBezTo>
                  <a:cubicBezTo>
                    <a:pt x="149427" y="727556"/>
                    <a:pt x="196242" y="727842"/>
                    <a:pt x="225789" y="699419"/>
                  </a:cubicBezTo>
                  <a:cubicBezTo>
                    <a:pt x="790878" y="152417"/>
                    <a:pt x="1688038" y="152417"/>
                    <a:pt x="2253128" y="699419"/>
                  </a:cubicBezTo>
                  <a:cubicBezTo>
                    <a:pt x="2282674" y="727842"/>
                    <a:pt x="2329480" y="727556"/>
                    <a:pt x="2358674" y="698771"/>
                  </a:cubicBezTo>
                  <a:cubicBezTo>
                    <a:pt x="2404737" y="657338"/>
                    <a:pt x="2415500" y="598778"/>
                    <a:pt x="2455067" y="602369"/>
                  </a:cubicBezTo>
                  <a:cubicBezTo>
                    <a:pt x="2469002" y="588900"/>
                    <a:pt x="2477461" y="570746"/>
                    <a:pt x="2478804" y="551401"/>
                  </a:cubicBezTo>
                  <a:cubicBezTo>
                    <a:pt x="2479985" y="529598"/>
                    <a:pt x="2471622" y="508357"/>
                    <a:pt x="2455886" y="493212"/>
                  </a:cubicBezTo>
                  <a:close/>
                </a:path>
              </a:pathLst>
            </a:custGeom>
            <a:solidFill>
              <a:srgbClr val="7030A0"/>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47" name="Freeform: Shape 46">
              <a:extLst>
                <a:ext uri="{FF2B5EF4-FFF2-40B4-BE49-F238E27FC236}">
                  <a16:creationId xmlns:a16="http://schemas.microsoft.com/office/drawing/2014/main" id="{154A6A24-30B6-4D68-A152-6C690E195BAC}"/>
                </a:ext>
              </a:extLst>
            </p:cNvPr>
            <p:cNvSpPr/>
            <p:nvPr/>
          </p:nvSpPr>
          <p:spPr>
            <a:xfrm rot="18761828">
              <a:off x="7089193" y="2458297"/>
              <a:ext cx="1067443" cy="261306"/>
            </a:xfrm>
            <a:custGeom>
              <a:avLst/>
              <a:gdLst>
                <a:gd name="connsiteX0" fmla="*/ 1671719 w 1672692"/>
                <a:gd name="connsiteY0" fmla="*/ 247511 h 437774"/>
                <a:gd name="connsiteX1" fmla="*/ 1631028 w 1672692"/>
                <a:gd name="connsiteY1" fmla="*/ 191266 h 437774"/>
                <a:gd name="connsiteX2" fmla="*/ 1314741 w 1672692"/>
                <a:gd name="connsiteY2" fmla="*/ 66974 h 437774"/>
                <a:gd name="connsiteX3" fmla="*/ 1212490 w 1672692"/>
                <a:gd name="connsiteY3" fmla="*/ 201763 h 437774"/>
                <a:gd name="connsiteX4" fmla="*/ 1288062 w 1672692"/>
                <a:gd name="connsiteY4" fmla="*/ 59535 h 437774"/>
                <a:gd name="connsiteX5" fmla="*/ 432650 w 1672692"/>
                <a:gd name="connsiteY5" fmla="*/ 47400 h 437774"/>
                <a:gd name="connsiteX6" fmla="*/ 471969 w 1672692"/>
                <a:gd name="connsiteY6" fmla="*/ 155814 h 437774"/>
                <a:gd name="connsiteX7" fmla="*/ 407732 w 1672692"/>
                <a:gd name="connsiteY7" fmla="*/ 53611 h 437774"/>
                <a:gd name="connsiteX8" fmla="*/ 41620 w 1672692"/>
                <a:gd name="connsiteY8" fmla="*/ 191266 h 437774"/>
                <a:gd name="connsiteX9" fmla="*/ 8416 w 1672692"/>
                <a:gd name="connsiteY9" fmla="*/ 294146 h 437774"/>
                <a:gd name="connsiteX10" fmla="*/ 22370 w 1672692"/>
                <a:gd name="connsiteY10" fmla="*/ 313310 h 437774"/>
                <a:gd name="connsiteX11" fmla="*/ 124897 w 1672692"/>
                <a:gd name="connsiteY11" fmla="*/ 415846 h 437774"/>
                <a:gd name="connsiteX12" fmla="*/ 211327 w 1672692"/>
                <a:gd name="connsiteY12" fmla="*/ 430239 h 437774"/>
                <a:gd name="connsiteX13" fmla="*/ 1461331 w 1672692"/>
                <a:gd name="connsiteY13" fmla="*/ 430239 h 437774"/>
                <a:gd name="connsiteX14" fmla="*/ 1547742 w 1672692"/>
                <a:gd name="connsiteY14" fmla="*/ 415846 h 437774"/>
                <a:gd name="connsiteX15" fmla="*/ 1650288 w 1672692"/>
                <a:gd name="connsiteY15" fmla="*/ 313310 h 437774"/>
                <a:gd name="connsiteX16" fmla="*/ 1671719 w 1672692"/>
                <a:gd name="connsiteY16" fmla="*/ 247511 h 43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2692" h="437774">
                  <a:moveTo>
                    <a:pt x="1671719" y="247511"/>
                  </a:moveTo>
                  <a:cubicBezTo>
                    <a:pt x="1668042" y="223289"/>
                    <a:pt x="1652879" y="202344"/>
                    <a:pt x="1631028" y="191266"/>
                  </a:cubicBezTo>
                  <a:cubicBezTo>
                    <a:pt x="1529949" y="139526"/>
                    <a:pt x="1424002" y="97892"/>
                    <a:pt x="1314741" y="66974"/>
                  </a:cubicBezTo>
                  <a:lnTo>
                    <a:pt x="1212490" y="201763"/>
                  </a:lnTo>
                  <a:lnTo>
                    <a:pt x="1288062" y="59535"/>
                  </a:lnTo>
                  <a:cubicBezTo>
                    <a:pt x="1008360" y="-15503"/>
                    <a:pt x="714371" y="-19675"/>
                    <a:pt x="432650" y="47400"/>
                  </a:cubicBezTo>
                  <a:lnTo>
                    <a:pt x="471969" y="155814"/>
                  </a:lnTo>
                  <a:lnTo>
                    <a:pt x="407732" y="53611"/>
                  </a:lnTo>
                  <a:cubicBezTo>
                    <a:pt x="280888" y="85500"/>
                    <a:pt x="158063" y="131687"/>
                    <a:pt x="41620" y="191266"/>
                  </a:cubicBezTo>
                  <a:cubicBezTo>
                    <a:pt x="4044" y="210507"/>
                    <a:pt x="-10825" y="256569"/>
                    <a:pt x="8416" y="294146"/>
                  </a:cubicBezTo>
                  <a:cubicBezTo>
                    <a:pt x="12045" y="301222"/>
                    <a:pt x="16750" y="307690"/>
                    <a:pt x="22370" y="313310"/>
                  </a:cubicBezTo>
                  <a:cubicBezTo>
                    <a:pt x="66575" y="316034"/>
                    <a:pt x="95760" y="357106"/>
                    <a:pt x="124897" y="415846"/>
                  </a:cubicBezTo>
                  <a:cubicBezTo>
                    <a:pt x="147776" y="438421"/>
                    <a:pt x="182371" y="444183"/>
                    <a:pt x="211327" y="430239"/>
                  </a:cubicBezTo>
                  <a:cubicBezTo>
                    <a:pt x="606767" y="242158"/>
                    <a:pt x="1065891" y="242158"/>
                    <a:pt x="1461331" y="430239"/>
                  </a:cubicBezTo>
                  <a:cubicBezTo>
                    <a:pt x="1490277" y="444183"/>
                    <a:pt x="1524872" y="438430"/>
                    <a:pt x="1547742" y="415846"/>
                  </a:cubicBezTo>
                  <a:cubicBezTo>
                    <a:pt x="1565258" y="368355"/>
                    <a:pt x="1601358" y="340265"/>
                    <a:pt x="1650288" y="313310"/>
                  </a:cubicBezTo>
                  <a:cubicBezTo>
                    <a:pt x="1667642" y="296127"/>
                    <a:pt x="1675624" y="271619"/>
                    <a:pt x="1671719" y="247511"/>
                  </a:cubicBezTo>
                  <a:close/>
                </a:path>
              </a:pathLst>
            </a:custGeom>
            <a:solidFill>
              <a:schemeClr val="tx2">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48" name="Freeform: Shape 47">
              <a:extLst>
                <a:ext uri="{FF2B5EF4-FFF2-40B4-BE49-F238E27FC236}">
                  <a16:creationId xmlns:a16="http://schemas.microsoft.com/office/drawing/2014/main" id="{4C2C46DB-58A8-EAD5-AA16-B1BCCEAA1733}"/>
                </a:ext>
              </a:extLst>
            </p:cNvPr>
            <p:cNvSpPr/>
            <p:nvPr/>
          </p:nvSpPr>
          <p:spPr>
            <a:xfrm rot="18761828">
              <a:off x="7687063" y="2751838"/>
              <a:ext cx="414476" cy="175061"/>
            </a:xfrm>
            <a:custGeom>
              <a:avLst/>
              <a:gdLst>
                <a:gd name="connsiteX0" fmla="*/ 595226 w 649487"/>
                <a:gd name="connsiteY0" fmla="*/ 20818 h 293286"/>
                <a:gd name="connsiteX1" fmla="*/ 527646 w 649487"/>
                <a:gd name="connsiteY1" fmla="*/ 11607 h 293286"/>
                <a:gd name="connsiteX2" fmla="*/ 438815 w 649487"/>
                <a:gd name="connsiteY2" fmla="*/ 152949 h 293286"/>
                <a:gd name="connsiteX3" fmla="*/ 505005 w 649487"/>
                <a:gd name="connsiteY3" fmla="*/ 9197 h 293286"/>
                <a:gd name="connsiteX4" fmla="*/ 181374 w 649487"/>
                <a:gd name="connsiteY4" fmla="*/ 5787 h 293286"/>
                <a:gd name="connsiteX5" fmla="*/ 249125 w 649487"/>
                <a:gd name="connsiteY5" fmla="*/ 152949 h 293286"/>
                <a:gd name="connsiteX6" fmla="*/ 157923 w 649487"/>
                <a:gd name="connsiteY6" fmla="*/ 7826 h 293286"/>
                <a:gd name="connsiteX7" fmla="*/ 54263 w 649487"/>
                <a:gd name="connsiteY7" fmla="*/ 20818 h 293286"/>
                <a:gd name="connsiteX8" fmla="*/ 3266 w 649487"/>
                <a:gd name="connsiteY8" fmla="*/ 64442 h 293286"/>
                <a:gd name="connsiteX9" fmla="*/ 19087 w 649487"/>
                <a:gd name="connsiteY9" fmla="*/ 130717 h 293286"/>
                <a:gd name="connsiteX10" fmla="*/ 162667 w 649487"/>
                <a:gd name="connsiteY10" fmla="*/ 274297 h 293286"/>
                <a:gd name="connsiteX11" fmla="*/ 212720 w 649487"/>
                <a:gd name="connsiteY11" fmla="*/ 293119 h 293286"/>
                <a:gd name="connsiteX12" fmla="*/ 324744 w 649487"/>
                <a:gd name="connsiteY12" fmla="*/ 289004 h 293286"/>
                <a:gd name="connsiteX13" fmla="*/ 324744 w 649487"/>
                <a:gd name="connsiteY13" fmla="*/ 289004 h 293286"/>
                <a:gd name="connsiteX14" fmla="*/ 436758 w 649487"/>
                <a:gd name="connsiteY14" fmla="*/ 293119 h 293286"/>
                <a:gd name="connsiteX15" fmla="*/ 486812 w 649487"/>
                <a:gd name="connsiteY15" fmla="*/ 274297 h 293286"/>
                <a:gd name="connsiteX16" fmla="*/ 630401 w 649487"/>
                <a:gd name="connsiteY16" fmla="*/ 130717 h 293286"/>
                <a:gd name="connsiteX17" fmla="*/ 646222 w 649487"/>
                <a:gd name="connsiteY17" fmla="*/ 64442 h 293286"/>
                <a:gd name="connsiteX18" fmla="*/ 595226 w 649487"/>
                <a:gd name="connsiteY18" fmla="*/ 20818 h 29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9487" h="293286">
                  <a:moveTo>
                    <a:pt x="595226" y="20818"/>
                  </a:moveTo>
                  <a:cubicBezTo>
                    <a:pt x="572832" y="17294"/>
                    <a:pt x="550306" y="14227"/>
                    <a:pt x="527646" y="11607"/>
                  </a:cubicBezTo>
                  <a:lnTo>
                    <a:pt x="438815" y="152949"/>
                  </a:lnTo>
                  <a:lnTo>
                    <a:pt x="505005" y="9197"/>
                  </a:lnTo>
                  <a:cubicBezTo>
                    <a:pt x="397458" y="-1795"/>
                    <a:pt x="289130" y="-2937"/>
                    <a:pt x="181374" y="5787"/>
                  </a:cubicBezTo>
                  <a:lnTo>
                    <a:pt x="249125" y="152949"/>
                  </a:lnTo>
                  <a:lnTo>
                    <a:pt x="157923" y="7826"/>
                  </a:lnTo>
                  <a:cubicBezTo>
                    <a:pt x="123109" y="11121"/>
                    <a:pt x="88562" y="15455"/>
                    <a:pt x="54263" y="20818"/>
                  </a:cubicBezTo>
                  <a:cubicBezTo>
                    <a:pt x="30298" y="24361"/>
                    <a:pt x="10476" y="41316"/>
                    <a:pt x="3266" y="64442"/>
                  </a:cubicBezTo>
                  <a:cubicBezTo>
                    <a:pt x="-4421" y="87750"/>
                    <a:pt x="1704" y="113391"/>
                    <a:pt x="19087" y="130717"/>
                  </a:cubicBezTo>
                  <a:cubicBezTo>
                    <a:pt x="55768" y="166645"/>
                    <a:pt x="96201" y="216547"/>
                    <a:pt x="162667" y="274297"/>
                  </a:cubicBezTo>
                  <a:cubicBezTo>
                    <a:pt x="175792" y="287594"/>
                    <a:pt x="194080" y="294471"/>
                    <a:pt x="212720" y="293119"/>
                  </a:cubicBezTo>
                  <a:cubicBezTo>
                    <a:pt x="249554" y="290385"/>
                    <a:pt x="287244" y="289004"/>
                    <a:pt x="324744" y="289004"/>
                  </a:cubicBezTo>
                  <a:lnTo>
                    <a:pt x="324744" y="289004"/>
                  </a:lnTo>
                  <a:cubicBezTo>
                    <a:pt x="362244" y="289004"/>
                    <a:pt x="399934" y="290385"/>
                    <a:pt x="436758" y="293119"/>
                  </a:cubicBezTo>
                  <a:cubicBezTo>
                    <a:pt x="455389" y="294452"/>
                    <a:pt x="473677" y="287575"/>
                    <a:pt x="486812" y="274297"/>
                  </a:cubicBezTo>
                  <a:cubicBezTo>
                    <a:pt x="555449" y="215709"/>
                    <a:pt x="590130" y="161997"/>
                    <a:pt x="630401" y="130717"/>
                  </a:cubicBezTo>
                  <a:cubicBezTo>
                    <a:pt x="647784" y="113391"/>
                    <a:pt x="653909" y="87750"/>
                    <a:pt x="646222" y="64442"/>
                  </a:cubicBezTo>
                  <a:cubicBezTo>
                    <a:pt x="639012" y="41316"/>
                    <a:pt x="619190" y="24352"/>
                    <a:pt x="595226" y="20818"/>
                  </a:cubicBezTo>
                  <a:close/>
                </a:path>
              </a:pathLst>
            </a:custGeom>
            <a:solidFill>
              <a:schemeClr val="accent5">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grpSp>
    </p:spTree>
    <p:extLst>
      <p:ext uri="{BB962C8B-B14F-4D97-AF65-F5344CB8AC3E}">
        <p14:creationId xmlns:p14="http://schemas.microsoft.com/office/powerpoint/2010/main" val="1691809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447B0615-D76E-3C06-F425-D2038A92CC46}"/>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a:solidFill>
                  <a:srgbClr val="7030A0"/>
                </a:solidFill>
                <a:latin typeface="Tahoma" panose="020B0604030504040204" pitchFamily="34" charset="0"/>
                <a:ea typeface="Tahoma" panose="020B0604030504040204" pitchFamily="34" charset="0"/>
                <a:cs typeface="Tahoma" panose="020B0604030504040204" pitchFamily="34" charset="0"/>
              </a:rPr>
              <a:t>SMART SOCIAL HOUSING</a:t>
            </a:r>
            <a:r>
              <a:rPr lang="en-GB" sz="2400">
                <a:solidFill>
                  <a:srgbClr val="7030A0"/>
                </a:solidFill>
                <a:latin typeface="Tahoma" panose="020B0604030504040204" pitchFamily="34" charset="0"/>
                <a:ea typeface="Tahoma" panose="020B0604030504040204" pitchFamily="34" charset="0"/>
                <a:cs typeface="Tahoma" panose="020B0604030504040204" pitchFamily="34" charset="0"/>
              </a:rPr>
              <a:t>:</a:t>
            </a:r>
            <a:r>
              <a:rPr lang="en-GB" sz="2400" b="1">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GB" sz="240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What is it &amp; why do it?</a:t>
            </a:r>
          </a:p>
        </p:txBody>
      </p:sp>
      <p:pic>
        <p:nvPicPr>
          <p:cNvPr id="34" name="Picture 33" descr="Logo | The Thread">
            <a:extLst>
              <a:ext uri="{FF2B5EF4-FFF2-40B4-BE49-F238E27FC236}">
                <a16:creationId xmlns:a16="http://schemas.microsoft.com/office/drawing/2014/main" id="{22C448FA-C0E8-0542-6DD6-4EAA85120F1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46766" y="1"/>
            <a:ext cx="621239" cy="582468"/>
          </a:xfrm>
          <a:prstGeom prst="rect">
            <a:avLst/>
          </a:prstGeom>
          <a:noFill/>
          <a:ln>
            <a:noFill/>
          </a:ln>
        </p:spPr>
      </p:pic>
      <p:pic>
        <p:nvPicPr>
          <p:cNvPr id="50" name="Picture 49">
            <a:extLst>
              <a:ext uri="{FF2B5EF4-FFF2-40B4-BE49-F238E27FC236}">
                <a16:creationId xmlns:a16="http://schemas.microsoft.com/office/drawing/2014/main" id="{6567754E-EE1D-2FEE-1511-EAE0836958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8845" y="1021632"/>
            <a:ext cx="6059040" cy="4852837"/>
          </a:xfrm>
          <a:prstGeom prst="rect">
            <a:avLst/>
          </a:prstGeom>
        </p:spPr>
      </p:pic>
      <p:sp>
        <p:nvSpPr>
          <p:cNvPr id="53" name="Rectangle 52">
            <a:extLst>
              <a:ext uri="{FF2B5EF4-FFF2-40B4-BE49-F238E27FC236}">
                <a16:creationId xmlns:a16="http://schemas.microsoft.com/office/drawing/2014/main" id="{4B830FB1-A63A-FCBE-40A1-A4503BA1E44B}"/>
              </a:ext>
            </a:extLst>
          </p:cNvPr>
          <p:cNvSpPr/>
          <p:nvPr/>
        </p:nvSpPr>
        <p:spPr>
          <a:xfrm>
            <a:off x="7846438" y="808250"/>
            <a:ext cx="2682144" cy="149680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457200">
              <a:lnSpc>
                <a:spcPct val="115000"/>
              </a:lnSpc>
              <a:spcAft>
                <a:spcPts val="1000"/>
              </a:spcAft>
              <a:defRPr/>
            </a:pPr>
            <a:endParaRPr lang="en-GB" sz="1100">
              <a:solidFill>
                <a:srgbClr val="7030A0"/>
              </a:solidFill>
              <a:latin typeface="Calibri"/>
              <a:ea typeface="Calibri" panose="020F0502020204030204" pitchFamily="34" charset="0"/>
              <a:cs typeface="Times New Roman" panose="02020603050405020304" pitchFamily="18" charset="0"/>
            </a:endParaRPr>
          </a:p>
          <a:p>
            <a:pPr defTabSz="457200">
              <a:lnSpc>
                <a:spcPct val="115000"/>
              </a:lnSpc>
              <a:spcAft>
                <a:spcPts val="1000"/>
              </a:spcAft>
              <a:defRPr/>
            </a:pPr>
            <a:r>
              <a:rPr lang="en-GB" sz="1100">
                <a:solidFill>
                  <a:srgbClr val="7030A0"/>
                </a:solidFill>
                <a:latin typeface="Calibri"/>
                <a:ea typeface="Calibri" panose="020F0502020204030204" pitchFamily="34" charset="0"/>
                <a:cs typeface="Times New Roman" panose="02020603050405020304" pitchFamily="18" charset="0"/>
              </a:rPr>
              <a:t>“Digital exclusion can have a </a:t>
            </a:r>
            <a:r>
              <a:rPr lang="en-GB" sz="1100" b="1">
                <a:solidFill>
                  <a:srgbClr val="7030A0"/>
                </a:solidFill>
                <a:latin typeface="Calibri"/>
                <a:ea typeface="Calibri" panose="020F0502020204030204" pitchFamily="34" charset="0"/>
                <a:cs typeface="Times New Roman" panose="02020603050405020304" pitchFamily="18" charset="0"/>
              </a:rPr>
              <a:t>severe impact on people’s lives</a:t>
            </a:r>
            <a:r>
              <a:rPr lang="en-GB" sz="1100">
                <a:solidFill>
                  <a:srgbClr val="7030A0"/>
                </a:solidFill>
                <a:latin typeface="Calibri"/>
                <a:ea typeface="Calibri" panose="020F0502020204030204" pitchFamily="34" charset="0"/>
                <a:cs typeface="Times New Roman" panose="02020603050405020304" pitchFamily="18" charset="0"/>
              </a:rPr>
              <a:t>.  </a:t>
            </a:r>
            <a:endParaRPr lang="en-GB" sz="1100">
              <a:solidFill>
                <a:prstClr val="white"/>
              </a:solidFill>
              <a:latin typeface="Calibri"/>
              <a:ea typeface="Calibri" panose="020F0502020204030204" pitchFamily="34" charset="0"/>
              <a:cs typeface="Times New Roman" panose="02020603050405020304" pitchFamily="18" charset="0"/>
            </a:endParaRPr>
          </a:p>
          <a:p>
            <a:pPr defTabSz="457200">
              <a:lnSpc>
                <a:spcPct val="115000"/>
              </a:lnSpc>
              <a:spcAft>
                <a:spcPts val="1000"/>
              </a:spcAft>
              <a:defRPr/>
            </a:pPr>
            <a:r>
              <a:rPr lang="en-GB" sz="1100">
                <a:solidFill>
                  <a:srgbClr val="7030A0"/>
                </a:solidFill>
                <a:latin typeface="Calibri"/>
                <a:ea typeface="Calibri" panose="020F0502020204030204" pitchFamily="34" charset="0"/>
                <a:cs typeface="Times New Roman" panose="02020603050405020304" pitchFamily="18" charset="0"/>
              </a:rPr>
              <a:t>For </a:t>
            </a:r>
            <a:r>
              <a:rPr lang="en-GB" sz="1100" b="1">
                <a:solidFill>
                  <a:srgbClr val="7030A0"/>
                </a:solidFill>
                <a:latin typeface="Calibri"/>
                <a:ea typeface="Calibri" panose="020F0502020204030204" pitchFamily="34" charset="0"/>
                <a:cs typeface="Times New Roman" panose="02020603050405020304" pitchFamily="18" charset="0"/>
              </a:rPr>
              <a:t>public service reform </a:t>
            </a:r>
            <a:r>
              <a:rPr lang="en-GB" sz="1100">
                <a:solidFill>
                  <a:srgbClr val="7030A0"/>
                </a:solidFill>
                <a:latin typeface="Calibri"/>
                <a:ea typeface="Calibri" panose="020F0502020204030204" pitchFamily="34" charset="0"/>
                <a:cs typeface="Times New Roman" panose="02020603050405020304" pitchFamily="18" charset="0"/>
              </a:rPr>
              <a:t>to be effective it needs to make sure that digitalisation </a:t>
            </a:r>
            <a:r>
              <a:rPr lang="en-GB" sz="1100" b="1">
                <a:solidFill>
                  <a:srgbClr val="7030A0"/>
                </a:solidFill>
                <a:latin typeface="Calibri"/>
                <a:ea typeface="Calibri" panose="020F0502020204030204" pitchFamily="34" charset="0"/>
                <a:cs typeface="Times New Roman" panose="02020603050405020304" pitchFamily="18" charset="0"/>
              </a:rPr>
              <a:t>leaves no one behind</a:t>
            </a:r>
            <a:r>
              <a:rPr lang="en-GB" sz="1100">
                <a:solidFill>
                  <a:srgbClr val="7030A0"/>
                </a:solidFill>
                <a:latin typeface="Calibri"/>
                <a:ea typeface="Calibri" panose="020F0502020204030204" pitchFamily="34" charset="0"/>
                <a:cs typeface="Times New Roman" panose="02020603050405020304" pitchFamily="18" charset="0"/>
              </a:rPr>
              <a:t>.” </a:t>
            </a:r>
            <a:endParaRPr lang="en-GB" sz="1100">
              <a:solidFill>
                <a:prstClr val="white"/>
              </a:solidFill>
              <a:latin typeface="Calibri"/>
              <a:ea typeface="Calibri" panose="020F0502020204030204" pitchFamily="34" charset="0"/>
              <a:cs typeface="Times New Roman" panose="02020603050405020304" pitchFamily="18" charset="0"/>
            </a:endParaRPr>
          </a:p>
          <a:p>
            <a:pPr defTabSz="457200">
              <a:lnSpc>
                <a:spcPct val="115000"/>
              </a:lnSpc>
              <a:spcAft>
                <a:spcPts val="1000"/>
              </a:spcAft>
              <a:defRPr/>
            </a:pPr>
            <a:r>
              <a:rPr lang="en-GB" sz="700">
                <a:solidFill>
                  <a:srgbClr val="4BACC6">
                    <a:lumMod val="75000"/>
                  </a:srgbClr>
                </a:solidFill>
                <a:latin typeface="Tahoma" panose="020B0604030504040204" pitchFamily="34" charset="0"/>
                <a:ea typeface="Tahoma" panose="020B0604030504040204" pitchFamily="34" charset="0"/>
                <a:cs typeface="Times New Roman" panose="02020603050405020304" pitchFamily="18" charset="0"/>
              </a:rPr>
              <a:t>Audit Scotland, ‘Tackling Digital Exclusion’, August 2024</a:t>
            </a:r>
            <a:endParaRPr lang="en-GB" sz="1100">
              <a:solidFill>
                <a:srgbClr val="4BACC6">
                  <a:lumMod val="75000"/>
                </a:srgbClr>
              </a:solidFill>
              <a:latin typeface="Calibri"/>
              <a:ea typeface="Calibri" panose="020F0502020204030204" pitchFamily="34" charset="0"/>
              <a:cs typeface="Times New Roman" panose="02020603050405020304" pitchFamily="18" charset="0"/>
            </a:endParaRPr>
          </a:p>
          <a:p>
            <a:pPr algn="ctr" defTabSz="457200">
              <a:lnSpc>
                <a:spcPct val="115000"/>
              </a:lnSpc>
              <a:spcAft>
                <a:spcPts val="1000"/>
              </a:spcAft>
              <a:defRPr/>
            </a:pPr>
            <a:r>
              <a:rPr lang="en-GB" sz="1100">
                <a:solidFill>
                  <a:prstClr val="white"/>
                </a:solidFill>
                <a:latin typeface="Calibri"/>
                <a:ea typeface="Calibri" panose="020F0502020204030204" pitchFamily="34" charset="0"/>
                <a:cs typeface="Times New Roman" panose="02020603050405020304" pitchFamily="18" charset="0"/>
              </a:rPr>
              <a:t> </a:t>
            </a:r>
          </a:p>
        </p:txBody>
      </p:sp>
      <p:sp>
        <p:nvSpPr>
          <p:cNvPr id="55" name="Rectangle 54">
            <a:extLst>
              <a:ext uri="{FF2B5EF4-FFF2-40B4-BE49-F238E27FC236}">
                <a16:creationId xmlns:a16="http://schemas.microsoft.com/office/drawing/2014/main" id="{64D97C91-79F4-E870-D7A8-D4EC43FE4355}"/>
              </a:ext>
            </a:extLst>
          </p:cNvPr>
          <p:cNvSpPr/>
          <p:nvPr/>
        </p:nvSpPr>
        <p:spPr>
          <a:xfrm>
            <a:off x="7839075" y="2590801"/>
            <a:ext cx="2682145" cy="179335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457200">
              <a:lnSpc>
                <a:spcPct val="115000"/>
              </a:lnSpc>
              <a:spcAft>
                <a:spcPts val="1000"/>
              </a:spcAft>
              <a:defRPr/>
            </a:pPr>
            <a:endParaRPr lang="en-GB" sz="1100">
              <a:solidFill>
                <a:srgbClr val="7030A0"/>
              </a:solidFill>
              <a:latin typeface="Calibri"/>
              <a:cs typeface="Times New Roman" panose="02020603050405020304" pitchFamily="18" charset="0"/>
            </a:endParaRPr>
          </a:p>
          <a:p>
            <a:pPr defTabSz="457200">
              <a:lnSpc>
                <a:spcPct val="115000"/>
              </a:lnSpc>
              <a:spcAft>
                <a:spcPts val="1000"/>
              </a:spcAft>
              <a:defRPr/>
            </a:pPr>
            <a:r>
              <a:rPr lang="en-GB" sz="1100">
                <a:solidFill>
                  <a:srgbClr val="7030A0"/>
                </a:solidFill>
                <a:latin typeface="Calibri"/>
                <a:cs typeface="Times New Roman" panose="02020603050405020304" pitchFamily="18" charset="0"/>
              </a:rPr>
              <a:t>“Health inequalities and the</a:t>
            </a:r>
            <a:r>
              <a:rPr lang="en-GB" sz="1100" b="1">
                <a:solidFill>
                  <a:srgbClr val="7030A0"/>
                </a:solidFill>
                <a:latin typeface="Calibri"/>
                <a:cs typeface="Times New Roman" panose="02020603050405020304" pitchFamily="18" charset="0"/>
              </a:rPr>
              <a:t> social determinants of health </a:t>
            </a:r>
            <a:r>
              <a:rPr lang="en-GB" sz="1100">
                <a:solidFill>
                  <a:srgbClr val="7030A0"/>
                </a:solidFill>
                <a:latin typeface="Calibri"/>
                <a:cs typeface="Times New Roman" panose="02020603050405020304" pitchFamily="18" charset="0"/>
              </a:rPr>
              <a:t>are not a footnote to the determinants of health. They are the main issue. </a:t>
            </a:r>
          </a:p>
          <a:p>
            <a:pPr defTabSz="457200">
              <a:lnSpc>
                <a:spcPct val="115000"/>
              </a:lnSpc>
              <a:spcAft>
                <a:spcPts val="1000"/>
              </a:spcAft>
              <a:defRPr/>
            </a:pPr>
            <a:r>
              <a:rPr lang="en-GB" sz="1100" b="1">
                <a:solidFill>
                  <a:srgbClr val="7030A0"/>
                </a:solidFill>
                <a:latin typeface="Calibri"/>
                <a:cs typeface="Times New Roman" panose="02020603050405020304" pitchFamily="18" charset="0"/>
              </a:rPr>
              <a:t>Why treat people and send them back to the conditions that made them sick</a:t>
            </a:r>
            <a:r>
              <a:rPr lang="en-GB" sz="1100">
                <a:solidFill>
                  <a:srgbClr val="7030A0"/>
                </a:solidFill>
                <a:latin typeface="Calibri"/>
                <a:cs typeface="Times New Roman" panose="02020603050405020304" pitchFamily="18" charset="0"/>
              </a:rPr>
              <a:t>?” </a:t>
            </a:r>
          </a:p>
          <a:p>
            <a:pPr defTabSz="457200">
              <a:lnSpc>
                <a:spcPct val="115000"/>
              </a:lnSpc>
              <a:spcAft>
                <a:spcPts val="1000"/>
              </a:spcAft>
              <a:defRPr/>
            </a:pPr>
            <a:r>
              <a:rPr lang="en-GB" sz="700">
                <a:solidFill>
                  <a:srgbClr val="4BACC6">
                    <a:lumMod val="75000"/>
                  </a:srgbClr>
                </a:solidFill>
                <a:latin typeface="Tahoma" panose="020B0604030504040204" pitchFamily="34" charset="0"/>
                <a:ea typeface="Tahoma" panose="020B0604030504040204" pitchFamily="34" charset="0"/>
                <a:cs typeface="Times New Roman" panose="02020603050405020304" pitchFamily="18" charset="0"/>
              </a:rPr>
              <a:t>Sir Michael Marmot, ‘The Health Gap’, Professor of Public Health, University College London</a:t>
            </a:r>
          </a:p>
          <a:p>
            <a:pPr defTabSz="457200">
              <a:lnSpc>
                <a:spcPct val="115000"/>
              </a:lnSpc>
              <a:spcAft>
                <a:spcPts val="1000"/>
              </a:spcAft>
              <a:defRPr/>
            </a:pPr>
            <a:r>
              <a:rPr lang="en-GB" sz="1100">
                <a:solidFill>
                  <a:srgbClr val="7030A0"/>
                </a:solidFill>
                <a:latin typeface="Calibri"/>
                <a:cs typeface="Times New Roman" panose="02020603050405020304" pitchFamily="18" charset="0"/>
              </a:rPr>
              <a:t> </a:t>
            </a:r>
          </a:p>
        </p:txBody>
      </p:sp>
      <p:sp>
        <p:nvSpPr>
          <p:cNvPr id="57" name="Rectangle 56">
            <a:extLst>
              <a:ext uri="{FF2B5EF4-FFF2-40B4-BE49-F238E27FC236}">
                <a16:creationId xmlns:a16="http://schemas.microsoft.com/office/drawing/2014/main" id="{A1794F51-42C4-A87C-32BD-ACE2B8718C5E}"/>
              </a:ext>
            </a:extLst>
          </p:cNvPr>
          <p:cNvSpPr/>
          <p:nvPr/>
        </p:nvSpPr>
        <p:spPr>
          <a:xfrm>
            <a:off x="7848601" y="4675669"/>
            <a:ext cx="2682145" cy="1572999"/>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defTabSz="457200">
              <a:lnSpc>
                <a:spcPct val="115000"/>
              </a:lnSpc>
              <a:spcAft>
                <a:spcPts val="1000"/>
              </a:spcAft>
              <a:defRPr/>
            </a:pPr>
            <a:r>
              <a:rPr lang="en-GB" sz="1100">
                <a:solidFill>
                  <a:srgbClr val="7030A0"/>
                </a:solidFill>
                <a:latin typeface="Calibri"/>
                <a:cs typeface="Times New Roman" panose="02020603050405020304" pitchFamily="18" charset="0"/>
              </a:rPr>
              <a:t>“We have not seen significant evidence of the </a:t>
            </a:r>
            <a:r>
              <a:rPr lang="en-GB" sz="1100" b="1">
                <a:solidFill>
                  <a:srgbClr val="7030A0"/>
                </a:solidFill>
                <a:latin typeface="Calibri"/>
                <a:cs typeface="Times New Roman" panose="02020603050405020304" pitchFamily="18" charset="0"/>
              </a:rPr>
              <a:t>shift in the balance of care </a:t>
            </a:r>
            <a:r>
              <a:rPr lang="en-GB" sz="1100">
                <a:solidFill>
                  <a:srgbClr val="7030A0"/>
                </a:solidFill>
                <a:latin typeface="Calibri"/>
                <a:cs typeface="Times New Roman" panose="02020603050405020304" pitchFamily="18" charset="0"/>
              </a:rPr>
              <a:t>from hospitals to the community intended by the creation of IJBs.  They cannot address the issues across the sector alone.  </a:t>
            </a:r>
            <a:r>
              <a:rPr lang="en-GB" sz="1100" b="1">
                <a:solidFill>
                  <a:srgbClr val="7030A0"/>
                </a:solidFill>
                <a:latin typeface="Calibri"/>
                <a:cs typeface="Times New Roman" panose="02020603050405020304" pitchFamily="18" charset="0"/>
              </a:rPr>
              <a:t>Whole System collaborative working is needed</a:t>
            </a:r>
            <a:r>
              <a:rPr lang="en-GB" sz="1100">
                <a:solidFill>
                  <a:srgbClr val="7030A0"/>
                </a:solidFill>
                <a:latin typeface="Calibri"/>
                <a:cs typeface="Times New Roman" panose="02020603050405020304" pitchFamily="18" charset="0"/>
              </a:rPr>
              <a:t>.”                                                                                                 </a:t>
            </a:r>
          </a:p>
          <a:p>
            <a:pPr defTabSz="457200">
              <a:lnSpc>
                <a:spcPct val="115000"/>
              </a:lnSpc>
              <a:spcAft>
                <a:spcPts val="1000"/>
              </a:spcAft>
              <a:defRPr/>
            </a:pPr>
            <a:r>
              <a:rPr lang="en-GB" sz="700">
                <a:solidFill>
                  <a:srgbClr val="4BACC6">
                    <a:lumMod val="75000"/>
                  </a:srgbClr>
                </a:solidFill>
                <a:latin typeface="Tahoma" panose="020B0604030504040204" pitchFamily="34" charset="0"/>
                <a:ea typeface="Tahoma" panose="020B0604030504040204" pitchFamily="34" charset="0"/>
                <a:cs typeface="Times New Roman" panose="02020603050405020304" pitchFamily="18" charset="0"/>
              </a:rPr>
              <a:t>Audit Scotland, ‘’IJB Finances &amp; Performance’, July 2024</a:t>
            </a:r>
          </a:p>
        </p:txBody>
      </p:sp>
    </p:spTree>
    <p:extLst>
      <p:ext uri="{BB962C8B-B14F-4D97-AF65-F5344CB8AC3E}">
        <p14:creationId xmlns:p14="http://schemas.microsoft.com/office/powerpoint/2010/main" val="3008048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0514B6-CAD0-7A6F-FAF6-7690D7472AA5}"/>
              </a:ext>
            </a:extLst>
          </p:cNvPr>
          <p:cNvSpPr txBox="1">
            <a:spLocks/>
          </p:cNvSpPr>
          <p:nvPr/>
        </p:nvSpPr>
        <p:spPr>
          <a:xfrm>
            <a:off x="720937" y="484734"/>
            <a:ext cx="8198619" cy="345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141414"/>
                </a:solidFill>
                <a:latin typeface="Calibri"/>
                <a:cs typeface="Sakkal Majalla" panose="02000000000000000000" pitchFamily="2" charset="-78"/>
              </a:rPr>
              <a:t>Agenda - Morning</a:t>
            </a:r>
            <a:endParaRPr lang="en-GB" sz="2400" b="1" dirty="0">
              <a:solidFill>
                <a:prstClr val="black"/>
              </a:solidFill>
              <a:latin typeface="Calibri"/>
              <a:cs typeface="Sakkal Majalla" panose="02000000000000000000" pitchFamily="2" charset="-78"/>
            </a:endParaRPr>
          </a:p>
        </p:txBody>
      </p:sp>
      <p:sp>
        <p:nvSpPr>
          <p:cNvPr id="13" name="Title 1">
            <a:extLst>
              <a:ext uri="{FF2B5EF4-FFF2-40B4-BE49-F238E27FC236}">
                <a16:creationId xmlns:a16="http://schemas.microsoft.com/office/drawing/2014/main" id="{9156BDE6-3021-ED0E-9296-F175E034DC82}"/>
              </a:ext>
            </a:extLst>
          </p:cNvPr>
          <p:cNvSpPr txBox="1">
            <a:spLocks/>
          </p:cNvSpPr>
          <p:nvPr/>
        </p:nvSpPr>
        <p:spPr>
          <a:xfrm>
            <a:off x="875173" y="2309546"/>
            <a:ext cx="543745" cy="468177"/>
          </a:xfrm>
          <a:prstGeom prst="rect">
            <a:avLst/>
          </a:prstGeom>
          <a:solidFill>
            <a:srgbClr val="016278"/>
          </a:solidFill>
          <a:ln w="3175">
            <a:solidFill>
              <a:schemeClr val="tx1">
                <a:lumMod val="50000"/>
                <a:lumOff val="50000"/>
              </a:schemeClr>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1200" b="1" i="1" dirty="0">
              <a:solidFill>
                <a:prstClr val="white"/>
              </a:solidFill>
              <a:latin typeface="Calibri"/>
            </a:endParaRPr>
          </a:p>
        </p:txBody>
      </p:sp>
      <p:sp>
        <p:nvSpPr>
          <p:cNvPr id="4" name="TextBox 3">
            <a:extLst>
              <a:ext uri="{FF2B5EF4-FFF2-40B4-BE49-F238E27FC236}">
                <a16:creationId xmlns:a16="http://schemas.microsoft.com/office/drawing/2014/main" id="{02D6B24D-BEE2-14AD-6D41-64CE7657C385}"/>
              </a:ext>
            </a:extLst>
          </p:cNvPr>
          <p:cNvSpPr txBox="1"/>
          <p:nvPr/>
        </p:nvSpPr>
        <p:spPr>
          <a:xfrm>
            <a:off x="1915004" y="1590931"/>
            <a:ext cx="9024744" cy="646331"/>
          </a:xfrm>
          <a:prstGeom prst="rect">
            <a:avLst/>
          </a:prstGeom>
          <a:noFill/>
        </p:spPr>
        <p:txBody>
          <a:bodyPr wrap="square">
            <a:spAutoFit/>
          </a:bodyPr>
          <a:lstStyle/>
          <a:p>
            <a:pPr algn="l"/>
            <a:r>
              <a:rPr lang="en-GB" sz="1800" b="1" dirty="0">
                <a:solidFill>
                  <a:srgbClr val="0A0A0A"/>
                </a:solidFill>
                <a:latin typeface="Calibri"/>
              </a:rPr>
              <a:t>Cllr Susan Aitken - </a:t>
            </a:r>
            <a:r>
              <a:rPr lang="en-GB" sz="1800" b="1" dirty="0"/>
              <a:t>City Convener for City and City Region Economy and Just Transition, </a:t>
            </a:r>
          </a:p>
          <a:p>
            <a:pPr algn="l"/>
            <a:r>
              <a:rPr lang="en-GB" sz="1800" b="1" dirty="0"/>
              <a:t>Leader of the Council</a:t>
            </a:r>
            <a:endParaRPr lang="en-GB" sz="1800" b="1" dirty="0">
              <a:solidFill>
                <a:srgbClr val="0A0A0A"/>
              </a:solidFill>
              <a:latin typeface="Calibri"/>
            </a:endParaRPr>
          </a:p>
        </p:txBody>
      </p:sp>
      <p:sp>
        <p:nvSpPr>
          <p:cNvPr id="14" name="TextBox 13">
            <a:extLst>
              <a:ext uri="{FF2B5EF4-FFF2-40B4-BE49-F238E27FC236}">
                <a16:creationId xmlns:a16="http://schemas.microsoft.com/office/drawing/2014/main" id="{7B056F26-69BA-B386-D187-F3E6F9438817}"/>
              </a:ext>
            </a:extLst>
          </p:cNvPr>
          <p:cNvSpPr txBox="1"/>
          <p:nvPr/>
        </p:nvSpPr>
        <p:spPr>
          <a:xfrm>
            <a:off x="1915004" y="2373509"/>
            <a:ext cx="7934075" cy="369332"/>
          </a:xfrm>
          <a:prstGeom prst="rect">
            <a:avLst/>
          </a:prstGeom>
          <a:noFill/>
        </p:spPr>
        <p:txBody>
          <a:bodyPr wrap="square">
            <a:spAutoFit/>
          </a:bodyPr>
          <a:lstStyle/>
          <a:p>
            <a:r>
              <a:rPr lang="en-GB" sz="1800" b="1" dirty="0">
                <a:solidFill>
                  <a:srgbClr val="0A0A0A"/>
                </a:solidFill>
                <a:latin typeface="Calibri"/>
              </a:rPr>
              <a:t>Kevin Rush - Director of Regional Economic Growth, Glasgow City Region</a:t>
            </a:r>
            <a:endParaRPr lang="en-GB" dirty="0"/>
          </a:p>
        </p:txBody>
      </p:sp>
      <p:sp>
        <p:nvSpPr>
          <p:cNvPr id="15" name="Title 1">
            <a:extLst>
              <a:ext uri="{FF2B5EF4-FFF2-40B4-BE49-F238E27FC236}">
                <a16:creationId xmlns:a16="http://schemas.microsoft.com/office/drawing/2014/main" id="{AADE18F1-0902-E1BC-A39E-709EF4BA8AA1}"/>
              </a:ext>
            </a:extLst>
          </p:cNvPr>
          <p:cNvSpPr txBox="1">
            <a:spLocks/>
          </p:cNvSpPr>
          <p:nvPr/>
        </p:nvSpPr>
        <p:spPr>
          <a:xfrm>
            <a:off x="875173" y="3100612"/>
            <a:ext cx="543745" cy="468177"/>
          </a:xfrm>
          <a:prstGeom prst="rect">
            <a:avLst/>
          </a:prstGeom>
          <a:solidFill>
            <a:srgbClr val="016278"/>
          </a:solidFill>
          <a:ln w="3175">
            <a:solidFill>
              <a:schemeClr val="tx1">
                <a:lumMod val="50000"/>
                <a:lumOff val="50000"/>
              </a:schemeClr>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1200" b="1" i="1" dirty="0">
              <a:solidFill>
                <a:prstClr val="white"/>
              </a:solidFill>
              <a:latin typeface="Calibri"/>
            </a:endParaRPr>
          </a:p>
        </p:txBody>
      </p:sp>
      <p:sp>
        <p:nvSpPr>
          <p:cNvPr id="16" name="TextBox 15">
            <a:extLst>
              <a:ext uri="{FF2B5EF4-FFF2-40B4-BE49-F238E27FC236}">
                <a16:creationId xmlns:a16="http://schemas.microsoft.com/office/drawing/2014/main" id="{61CE519C-250E-5A76-66D1-36E24B1B8BE5}"/>
              </a:ext>
            </a:extLst>
          </p:cNvPr>
          <p:cNvSpPr txBox="1"/>
          <p:nvPr/>
        </p:nvSpPr>
        <p:spPr>
          <a:xfrm>
            <a:off x="1915004" y="3161779"/>
            <a:ext cx="7427299" cy="369332"/>
          </a:xfrm>
          <a:prstGeom prst="rect">
            <a:avLst/>
          </a:prstGeom>
          <a:noFill/>
        </p:spPr>
        <p:txBody>
          <a:bodyPr wrap="square">
            <a:spAutoFit/>
          </a:bodyPr>
          <a:lstStyle/>
          <a:p>
            <a:r>
              <a:rPr lang="en-GB" b="1" dirty="0">
                <a:solidFill>
                  <a:srgbClr val="0A0A0A"/>
                </a:solidFill>
                <a:latin typeface="Calibri"/>
              </a:rPr>
              <a:t>Glasgow City Region – Smart Connected Social Places Programme (5GIR)</a:t>
            </a:r>
            <a:endParaRPr lang="en-GB" dirty="0"/>
          </a:p>
        </p:txBody>
      </p:sp>
      <p:sp>
        <p:nvSpPr>
          <p:cNvPr id="17" name="Title 1">
            <a:extLst>
              <a:ext uri="{FF2B5EF4-FFF2-40B4-BE49-F238E27FC236}">
                <a16:creationId xmlns:a16="http://schemas.microsoft.com/office/drawing/2014/main" id="{D76EEBC3-1D28-E832-EAF5-9001D98EE034}"/>
              </a:ext>
            </a:extLst>
          </p:cNvPr>
          <p:cNvSpPr txBox="1">
            <a:spLocks/>
          </p:cNvSpPr>
          <p:nvPr/>
        </p:nvSpPr>
        <p:spPr>
          <a:xfrm>
            <a:off x="875172" y="3891678"/>
            <a:ext cx="543745" cy="468177"/>
          </a:xfrm>
          <a:prstGeom prst="rect">
            <a:avLst/>
          </a:prstGeom>
          <a:solidFill>
            <a:srgbClr val="016278"/>
          </a:solidFill>
          <a:ln w="3175">
            <a:solidFill>
              <a:schemeClr val="tx1">
                <a:lumMod val="50000"/>
                <a:lumOff val="50000"/>
              </a:schemeClr>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1200" b="1" i="1" dirty="0">
              <a:solidFill>
                <a:prstClr val="white"/>
              </a:solidFill>
              <a:latin typeface="Calibri"/>
            </a:endParaRPr>
          </a:p>
        </p:txBody>
      </p:sp>
      <p:sp>
        <p:nvSpPr>
          <p:cNvPr id="19" name="TextBox 18">
            <a:extLst>
              <a:ext uri="{FF2B5EF4-FFF2-40B4-BE49-F238E27FC236}">
                <a16:creationId xmlns:a16="http://schemas.microsoft.com/office/drawing/2014/main" id="{203EEF54-B70D-C3F3-C835-9AD7FA2EB2CA}"/>
              </a:ext>
            </a:extLst>
          </p:cNvPr>
          <p:cNvSpPr txBox="1"/>
          <p:nvPr/>
        </p:nvSpPr>
        <p:spPr>
          <a:xfrm>
            <a:off x="1915005" y="3990523"/>
            <a:ext cx="6097836" cy="369332"/>
          </a:xfrm>
          <a:prstGeom prst="rect">
            <a:avLst/>
          </a:prstGeom>
          <a:noFill/>
        </p:spPr>
        <p:txBody>
          <a:bodyPr wrap="square">
            <a:spAutoFit/>
          </a:bodyPr>
          <a:lstStyle/>
          <a:p>
            <a:r>
              <a:rPr lang="en-GB" b="1" dirty="0">
                <a:solidFill>
                  <a:srgbClr val="0A0A0A"/>
                </a:solidFill>
                <a:latin typeface="Calibri"/>
              </a:rPr>
              <a:t>Digital Glasgow</a:t>
            </a:r>
            <a:endParaRPr lang="en-GB" dirty="0"/>
          </a:p>
        </p:txBody>
      </p:sp>
      <p:sp>
        <p:nvSpPr>
          <p:cNvPr id="20" name="Title 1">
            <a:extLst>
              <a:ext uri="{FF2B5EF4-FFF2-40B4-BE49-F238E27FC236}">
                <a16:creationId xmlns:a16="http://schemas.microsoft.com/office/drawing/2014/main" id="{B99928B9-0454-BD45-011F-BFEE24379939}"/>
              </a:ext>
            </a:extLst>
          </p:cNvPr>
          <p:cNvSpPr txBox="1">
            <a:spLocks/>
          </p:cNvSpPr>
          <p:nvPr/>
        </p:nvSpPr>
        <p:spPr>
          <a:xfrm>
            <a:off x="881355" y="4619603"/>
            <a:ext cx="543745" cy="468177"/>
          </a:xfrm>
          <a:prstGeom prst="rect">
            <a:avLst/>
          </a:prstGeom>
          <a:solidFill>
            <a:srgbClr val="016278"/>
          </a:solidFill>
          <a:ln w="3175">
            <a:solidFill>
              <a:schemeClr val="tx1">
                <a:lumMod val="50000"/>
                <a:lumOff val="50000"/>
              </a:schemeClr>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1200" b="1" i="1" dirty="0">
              <a:solidFill>
                <a:prstClr val="white"/>
              </a:solidFill>
              <a:latin typeface="Calibri"/>
            </a:endParaRPr>
          </a:p>
        </p:txBody>
      </p:sp>
      <p:sp>
        <p:nvSpPr>
          <p:cNvPr id="22" name="TextBox 21">
            <a:extLst>
              <a:ext uri="{FF2B5EF4-FFF2-40B4-BE49-F238E27FC236}">
                <a16:creationId xmlns:a16="http://schemas.microsoft.com/office/drawing/2014/main" id="{0E8B6878-0FE2-7B25-C2C9-A09CE9BA8753}"/>
              </a:ext>
            </a:extLst>
          </p:cNvPr>
          <p:cNvSpPr txBox="1"/>
          <p:nvPr/>
        </p:nvSpPr>
        <p:spPr>
          <a:xfrm>
            <a:off x="1915005" y="4669026"/>
            <a:ext cx="6097836" cy="369332"/>
          </a:xfrm>
          <a:prstGeom prst="rect">
            <a:avLst/>
          </a:prstGeom>
          <a:noFill/>
        </p:spPr>
        <p:txBody>
          <a:bodyPr wrap="square">
            <a:spAutoFit/>
          </a:bodyPr>
          <a:lstStyle/>
          <a:p>
            <a:r>
              <a:rPr lang="en-GB" b="1" dirty="0">
                <a:solidFill>
                  <a:srgbClr val="0A0A0A"/>
                </a:solidFill>
                <a:latin typeface="Calibri"/>
              </a:rPr>
              <a:t>Susanne Millar – Chief Executive – Glasgow City Council</a:t>
            </a:r>
            <a:endParaRPr lang="en-GB" dirty="0"/>
          </a:p>
        </p:txBody>
      </p:sp>
      <p:sp>
        <p:nvSpPr>
          <p:cNvPr id="24" name="Title 1">
            <a:extLst>
              <a:ext uri="{FF2B5EF4-FFF2-40B4-BE49-F238E27FC236}">
                <a16:creationId xmlns:a16="http://schemas.microsoft.com/office/drawing/2014/main" id="{94845DE4-1128-B721-A5AD-77A02C4C98E9}"/>
              </a:ext>
            </a:extLst>
          </p:cNvPr>
          <p:cNvSpPr txBox="1">
            <a:spLocks/>
          </p:cNvSpPr>
          <p:nvPr/>
        </p:nvSpPr>
        <p:spPr>
          <a:xfrm>
            <a:off x="875171" y="1581621"/>
            <a:ext cx="543745" cy="468177"/>
          </a:xfrm>
          <a:prstGeom prst="rect">
            <a:avLst/>
          </a:prstGeom>
          <a:solidFill>
            <a:srgbClr val="016278"/>
          </a:solidFill>
          <a:ln w="3175">
            <a:solidFill>
              <a:schemeClr val="tx1">
                <a:lumMod val="50000"/>
                <a:lumOff val="50000"/>
              </a:schemeClr>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1200" b="1" i="1" dirty="0">
              <a:solidFill>
                <a:prstClr val="white"/>
              </a:solidFill>
              <a:latin typeface="Calibri"/>
            </a:endParaRPr>
          </a:p>
        </p:txBody>
      </p:sp>
    </p:spTree>
    <p:extLst>
      <p:ext uri="{BB962C8B-B14F-4D97-AF65-F5344CB8AC3E}">
        <p14:creationId xmlns:p14="http://schemas.microsoft.com/office/powerpoint/2010/main" val="3376591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447B0615-D76E-3C06-F425-D2038A92CC46}"/>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dirty="0">
                <a:solidFill>
                  <a:srgbClr val="7030A0"/>
                </a:solidFill>
                <a:latin typeface="Tahoma" panose="020B0604030504040204" pitchFamily="34" charset="0"/>
                <a:ea typeface="Tahoma" panose="020B0604030504040204" pitchFamily="34" charset="0"/>
                <a:cs typeface="Tahoma" panose="020B0604030504040204" pitchFamily="34" charset="0"/>
              </a:rPr>
              <a:t>SMART SOCIAL HOUSING</a:t>
            </a:r>
            <a:r>
              <a:rPr lang="en-GB" sz="2400" dirty="0">
                <a:solidFill>
                  <a:srgbClr val="7030A0"/>
                </a:solidFill>
                <a:latin typeface="Tahoma" panose="020B0604030504040204" pitchFamily="34" charset="0"/>
                <a:ea typeface="Tahoma" panose="020B0604030504040204" pitchFamily="34" charset="0"/>
                <a:cs typeface="Tahoma" panose="020B0604030504040204" pitchFamily="34" charset="0"/>
              </a:rPr>
              <a:t>:</a:t>
            </a:r>
            <a:r>
              <a:rPr lang="en-GB"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GB" sz="2400"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What are the benefits?</a:t>
            </a:r>
          </a:p>
        </p:txBody>
      </p:sp>
      <p:pic>
        <p:nvPicPr>
          <p:cNvPr id="34" name="Picture 33" descr="Logo | The Thread">
            <a:extLst>
              <a:ext uri="{FF2B5EF4-FFF2-40B4-BE49-F238E27FC236}">
                <a16:creationId xmlns:a16="http://schemas.microsoft.com/office/drawing/2014/main" id="{22C448FA-C0E8-0542-6DD6-4EAA85120F1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46766" y="1"/>
            <a:ext cx="621239" cy="582468"/>
          </a:xfrm>
          <a:prstGeom prst="rect">
            <a:avLst/>
          </a:prstGeom>
          <a:noFill/>
          <a:ln>
            <a:noFill/>
          </a:ln>
        </p:spPr>
      </p:pic>
      <p:pic>
        <p:nvPicPr>
          <p:cNvPr id="2" name="Picture 1">
            <a:extLst>
              <a:ext uri="{FF2B5EF4-FFF2-40B4-BE49-F238E27FC236}">
                <a16:creationId xmlns:a16="http://schemas.microsoft.com/office/drawing/2014/main" id="{F0DAADA6-B562-A6E9-DB4B-9828944A63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7051" y="980501"/>
            <a:ext cx="9144000" cy="5056742"/>
          </a:xfrm>
          <a:prstGeom prst="rect">
            <a:avLst/>
          </a:prstGeom>
        </p:spPr>
      </p:pic>
    </p:spTree>
    <p:extLst>
      <p:ext uri="{BB962C8B-B14F-4D97-AF65-F5344CB8AC3E}">
        <p14:creationId xmlns:p14="http://schemas.microsoft.com/office/powerpoint/2010/main" val="2744569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9A791B-31FC-E3BC-15A5-0F14E6719502}"/>
              </a:ext>
            </a:extLst>
          </p:cNvPr>
          <p:cNvPicPr>
            <a:picLocks noChangeAspect="1"/>
          </p:cNvPicPr>
          <p:nvPr/>
        </p:nvPicPr>
        <p:blipFill>
          <a:blip r:embed="rId3"/>
          <a:stretch>
            <a:fillRect/>
          </a:stretch>
        </p:blipFill>
        <p:spPr>
          <a:xfrm>
            <a:off x="1722553" y="1163930"/>
            <a:ext cx="3680818" cy="5291954"/>
          </a:xfrm>
          <a:prstGeom prst="rect">
            <a:avLst/>
          </a:prstGeom>
        </p:spPr>
      </p:pic>
      <p:sp>
        <p:nvSpPr>
          <p:cNvPr id="3" name="TextBox 2">
            <a:extLst>
              <a:ext uri="{FF2B5EF4-FFF2-40B4-BE49-F238E27FC236}">
                <a16:creationId xmlns:a16="http://schemas.microsoft.com/office/drawing/2014/main" id="{9F9F4627-20E6-063F-62C0-535B77D40782}"/>
              </a:ext>
            </a:extLst>
          </p:cNvPr>
          <p:cNvSpPr txBox="1"/>
          <p:nvPr/>
        </p:nvSpPr>
        <p:spPr>
          <a:xfrm>
            <a:off x="2003871" y="719129"/>
            <a:ext cx="4927017" cy="369332"/>
          </a:xfrm>
          <a:prstGeom prst="rect">
            <a:avLst/>
          </a:prstGeom>
          <a:noFill/>
        </p:spPr>
        <p:txBody>
          <a:bodyPr wrap="square">
            <a:spAutoFit/>
          </a:bodyPr>
          <a:lstStyle/>
          <a:p>
            <a:pPr defTabSz="457200">
              <a:defRPr/>
            </a:pPr>
            <a:r>
              <a:rPr lang="en-GB" b="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INTELLIGENT ANALYTICS</a:t>
            </a:r>
          </a:p>
        </p:txBody>
      </p:sp>
      <p:sp>
        <p:nvSpPr>
          <p:cNvPr id="4" name="TextBox 3">
            <a:extLst>
              <a:ext uri="{FF2B5EF4-FFF2-40B4-BE49-F238E27FC236}">
                <a16:creationId xmlns:a16="http://schemas.microsoft.com/office/drawing/2014/main" id="{B64E4CCD-7514-9CB8-60A8-CDD59ED1E1C9}"/>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a:solidFill>
                  <a:srgbClr val="7030A0"/>
                </a:solidFill>
                <a:latin typeface="Tahoma" panose="020B0604030504040204" pitchFamily="34" charset="0"/>
                <a:ea typeface="Tahoma" panose="020B0604030504040204" pitchFamily="34" charset="0"/>
                <a:cs typeface="Tahoma" panose="020B0604030504040204" pitchFamily="34" charset="0"/>
              </a:rPr>
              <a:t>SMART SOCIAL HOUSING</a:t>
            </a:r>
            <a:r>
              <a:rPr lang="en-GB" sz="2400">
                <a:solidFill>
                  <a:srgbClr val="7030A0"/>
                </a:solidFill>
                <a:latin typeface="Tahoma" panose="020B0604030504040204" pitchFamily="34" charset="0"/>
                <a:ea typeface="Tahoma" panose="020B0604030504040204" pitchFamily="34" charset="0"/>
                <a:cs typeface="Tahoma" panose="020B0604030504040204" pitchFamily="34" charset="0"/>
              </a:rPr>
              <a:t>:</a:t>
            </a:r>
            <a:r>
              <a:rPr lang="en-GB">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GB" sz="240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What do the sensors do?</a:t>
            </a:r>
          </a:p>
        </p:txBody>
      </p:sp>
      <p:pic>
        <p:nvPicPr>
          <p:cNvPr id="5" name="Picture 4" descr="Logo | The Thread">
            <a:extLst>
              <a:ext uri="{FF2B5EF4-FFF2-40B4-BE49-F238E27FC236}">
                <a16:creationId xmlns:a16="http://schemas.microsoft.com/office/drawing/2014/main" id="{EE637382-D729-4146-5E5C-678AE1037D7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46766" y="1"/>
            <a:ext cx="621239" cy="582468"/>
          </a:xfrm>
          <a:prstGeom prst="rect">
            <a:avLst/>
          </a:prstGeom>
          <a:noFill/>
          <a:ln>
            <a:noFill/>
          </a:ln>
        </p:spPr>
      </p:pic>
      <p:grpSp>
        <p:nvGrpSpPr>
          <p:cNvPr id="6" name="Group 5">
            <a:extLst>
              <a:ext uri="{FF2B5EF4-FFF2-40B4-BE49-F238E27FC236}">
                <a16:creationId xmlns:a16="http://schemas.microsoft.com/office/drawing/2014/main" id="{D85D014F-CAAA-41D7-0060-1F30345ED528}"/>
              </a:ext>
            </a:extLst>
          </p:cNvPr>
          <p:cNvGrpSpPr/>
          <p:nvPr/>
        </p:nvGrpSpPr>
        <p:grpSpPr>
          <a:xfrm>
            <a:off x="1816474" y="698091"/>
            <a:ext cx="186213" cy="315407"/>
            <a:chOff x="7166875" y="1575636"/>
            <a:chExt cx="814956" cy="1581941"/>
          </a:xfrm>
        </p:grpSpPr>
        <p:sp>
          <p:nvSpPr>
            <p:cNvPr id="7" name="Freeform: Shape 6">
              <a:extLst>
                <a:ext uri="{FF2B5EF4-FFF2-40B4-BE49-F238E27FC236}">
                  <a16:creationId xmlns:a16="http://schemas.microsoft.com/office/drawing/2014/main" id="{9CCA6FA1-E4FC-B433-B410-7FCE5B2228D8}"/>
                </a:ext>
              </a:extLst>
            </p:cNvPr>
            <p:cNvSpPr/>
            <p:nvPr/>
          </p:nvSpPr>
          <p:spPr>
            <a:xfrm rot="18761828">
              <a:off x="6590951" y="2151560"/>
              <a:ext cx="1581941" cy="430093"/>
            </a:xfrm>
            <a:custGeom>
              <a:avLst/>
              <a:gdLst>
                <a:gd name="connsiteX0" fmla="*/ 2455886 w 2478913"/>
                <a:gd name="connsiteY0" fmla="*/ 493212 h 720549"/>
                <a:gd name="connsiteX1" fmla="*/ 1998553 w 2478913"/>
                <a:gd name="connsiteY1" fmla="*/ 173087 h 720549"/>
                <a:gd name="connsiteX2" fmla="*/ 1912580 w 2478913"/>
                <a:gd name="connsiteY2" fmla="*/ 270137 h 720549"/>
                <a:gd name="connsiteX3" fmla="*/ 1967340 w 2478913"/>
                <a:gd name="connsiteY3" fmla="*/ 158323 h 720549"/>
                <a:gd name="connsiteX4" fmla="*/ 528541 w 2478913"/>
                <a:gd name="connsiteY4" fmla="*/ 150722 h 720549"/>
                <a:gd name="connsiteX5" fmla="*/ 573213 w 2478913"/>
                <a:gd name="connsiteY5" fmla="*/ 247744 h 720549"/>
                <a:gd name="connsiteX6" fmla="*/ 504614 w 2478913"/>
                <a:gd name="connsiteY6" fmla="*/ 161514 h 720549"/>
                <a:gd name="connsiteX7" fmla="*/ 25173 w 2478913"/>
                <a:gd name="connsiteY7" fmla="*/ 491145 h 720549"/>
                <a:gd name="connsiteX8" fmla="*/ 170 w 2478913"/>
                <a:gd name="connsiteY8" fmla="*/ 542552 h 720549"/>
                <a:gd name="connsiteX9" fmla="*/ 22039 w 2478913"/>
                <a:gd name="connsiteY9" fmla="*/ 600578 h 720549"/>
                <a:gd name="connsiteX10" fmla="*/ 120242 w 2478913"/>
                <a:gd name="connsiteY10" fmla="*/ 698771 h 720549"/>
                <a:gd name="connsiteX11" fmla="*/ 225789 w 2478913"/>
                <a:gd name="connsiteY11" fmla="*/ 699419 h 720549"/>
                <a:gd name="connsiteX12" fmla="*/ 2253128 w 2478913"/>
                <a:gd name="connsiteY12" fmla="*/ 699419 h 720549"/>
                <a:gd name="connsiteX13" fmla="*/ 2358674 w 2478913"/>
                <a:gd name="connsiteY13" fmla="*/ 698771 h 720549"/>
                <a:gd name="connsiteX14" fmla="*/ 2455067 w 2478913"/>
                <a:gd name="connsiteY14" fmla="*/ 602369 h 720549"/>
                <a:gd name="connsiteX15" fmla="*/ 2478804 w 2478913"/>
                <a:gd name="connsiteY15" fmla="*/ 551401 h 720549"/>
                <a:gd name="connsiteX16" fmla="*/ 2455886 w 2478913"/>
                <a:gd name="connsiteY16" fmla="*/ 493212 h 7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913" h="720549">
                  <a:moveTo>
                    <a:pt x="2455886" y="493212"/>
                  </a:moveTo>
                  <a:cubicBezTo>
                    <a:pt x="2321527" y="362749"/>
                    <a:pt x="2167127" y="254668"/>
                    <a:pt x="1998553" y="173087"/>
                  </a:cubicBezTo>
                  <a:lnTo>
                    <a:pt x="1912580" y="270137"/>
                  </a:lnTo>
                  <a:lnTo>
                    <a:pt x="1967340" y="158323"/>
                  </a:lnTo>
                  <a:cubicBezTo>
                    <a:pt x="1510949" y="-50094"/>
                    <a:pt x="987103" y="-52856"/>
                    <a:pt x="528541" y="150722"/>
                  </a:cubicBezTo>
                  <a:lnTo>
                    <a:pt x="573213" y="247744"/>
                  </a:lnTo>
                  <a:lnTo>
                    <a:pt x="504614" y="161514"/>
                  </a:lnTo>
                  <a:cubicBezTo>
                    <a:pt x="327535" y="243886"/>
                    <a:pt x="165486" y="355300"/>
                    <a:pt x="25173" y="491145"/>
                  </a:cubicBezTo>
                  <a:cubicBezTo>
                    <a:pt x="10743" y="504585"/>
                    <a:pt x="1837" y="522911"/>
                    <a:pt x="170" y="542552"/>
                  </a:cubicBezTo>
                  <a:cubicBezTo>
                    <a:pt x="-1287" y="564155"/>
                    <a:pt x="6685" y="585319"/>
                    <a:pt x="22039" y="600578"/>
                  </a:cubicBezTo>
                  <a:cubicBezTo>
                    <a:pt x="43661" y="610817"/>
                    <a:pt x="74465" y="634306"/>
                    <a:pt x="120242" y="698771"/>
                  </a:cubicBezTo>
                  <a:cubicBezTo>
                    <a:pt x="149427" y="727556"/>
                    <a:pt x="196242" y="727842"/>
                    <a:pt x="225789" y="699419"/>
                  </a:cubicBezTo>
                  <a:cubicBezTo>
                    <a:pt x="790878" y="152417"/>
                    <a:pt x="1688038" y="152417"/>
                    <a:pt x="2253128" y="699419"/>
                  </a:cubicBezTo>
                  <a:cubicBezTo>
                    <a:pt x="2282674" y="727842"/>
                    <a:pt x="2329480" y="727556"/>
                    <a:pt x="2358674" y="698771"/>
                  </a:cubicBezTo>
                  <a:cubicBezTo>
                    <a:pt x="2404737" y="657338"/>
                    <a:pt x="2415500" y="598778"/>
                    <a:pt x="2455067" y="602369"/>
                  </a:cubicBezTo>
                  <a:cubicBezTo>
                    <a:pt x="2469002" y="588900"/>
                    <a:pt x="2477461" y="570746"/>
                    <a:pt x="2478804" y="551401"/>
                  </a:cubicBezTo>
                  <a:cubicBezTo>
                    <a:pt x="2479985" y="529598"/>
                    <a:pt x="2471622" y="508357"/>
                    <a:pt x="2455886" y="493212"/>
                  </a:cubicBezTo>
                  <a:close/>
                </a:path>
              </a:pathLst>
            </a:custGeom>
            <a:solidFill>
              <a:srgbClr val="7030A0"/>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8" name="Freeform: Shape 7">
              <a:extLst>
                <a:ext uri="{FF2B5EF4-FFF2-40B4-BE49-F238E27FC236}">
                  <a16:creationId xmlns:a16="http://schemas.microsoft.com/office/drawing/2014/main" id="{4180DE42-BB1F-2495-2182-58F58A991746}"/>
                </a:ext>
              </a:extLst>
            </p:cNvPr>
            <p:cNvSpPr/>
            <p:nvPr/>
          </p:nvSpPr>
          <p:spPr>
            <a:xfrm rot="18761828">
              <a:off x="7089193" y="2458297"/>
              <a:ext cx="1067443" cy="261306"/>
            </a:xfrm>
            <a:custGeom>
              <a:avLst/>
              <a:gdLst>
                <a:gd name="connsiteX0" fmla="*/ 1671719 w 1672692"/>
                <a:gd name="connsiteY0" fmla="*/ 247511 h 437774"/>
                <a:gd name="connsiteX1" fmla="*/ 1631028 w 1672692"/>
                <a:gd name="connsiteY1" fmla="*/ 191266 h 437774"/>
                <a:gd name="connsiteX2" fmla="*/ 1314741 w 1672692"/>
                <a:gd name="connsiteY2" fmla="*/ 66974 h 437774"/>
                <a:gd name="connsiteX3" fmla="*/ 1212490 w 1672692"/>
                <a:gd name="connsiteY3" fmla="*/ 201763 h 437774"/>
                <a:gd name="connsiteX4" fmla="*/ 1288062 w 1672692"/>
                <a:gd name="connsiteY4" fmla="*/ 59535 h 437774"/>
                <a:gd name="connsiteX5" fmla="*/ 432650 w 1672692"/>
                <a:gd name="connsiteY5" fmla="*/ 47400 h 437774"/>
                <a:gd name="connsiteX6" fmla="*/ 471969 w 1672692"/>
                <a:gd name="connsiteY6" fmla="*/ 155814 h 437774"/>
                <a:gd name="connsiteX7" fmla="*/ 407732 w 1672692"/>
                <a:gd name="connsiteY7" fmla="*/ 53611 h 437774"/>
                <a:gd name="connsiteX8" fmla="*/ 41620 w 1672692"/>
                <a:gd name="connsiteY8" fmla="*/ 191266 h 437774"/>
                <a:gd name="connsiteX9" fmla="*/ 8416 w 1672692"/>
                <a:gd name="connsiteY9" fmla="*/ 294146 h 437774"/>
                <a:gd name="connsiteX10" fmla="*/ 22370 w 1672692"/>
                <a:gd name="connsiteY10" fmla="*/ 313310 h 437774"/>
                <a:gd name="connsiteX11" fmla="*/ 124897 w 1672692"/>
                <a:gd name="connsiteY11" fmla="*/ 415846 h 437774"/>
                <a:gd name="connsiteX12" fmla="*/ 211327 w 1672692"/>
                <a:gd name="connsiteY12" fmla="*/ 430239 h 437774"/>
                <a:gd name="connsiteX13" fmla="*/ 1461331 w 1672692"/>
                <a:gd name="connsiteY13" fmla="*/ 430239 h 437774"/>
                <a:gd name="connsiteX14" fmla="*/ 1547742 w 1672692"/>
                <a:gd name="connsiteY14" fmla="*/ 415846 h 437774"/>
                <a:gd name="connsiteX15" fmla="*/ 1650288 w 1672692"/>
                <a:gd name="connsiteY15" fmla="*/ 313310 h 437774"/>
                <a:gd name="connsiteX16" fmla="*/ 1671719 w 1672692"/>
                <a:gd name="connsiteY16" fmla="*/ 247511 h 43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2692" h="437774">
                  <a:moveTo>
                    <a:pt x="1671719" y="247511"/>
                  </a:moveTo>
                  <a:cubicBezTo>
                    <a:pt x="1668042" y="223289"/>
                    <a:pt x="1652879" y="202344"/>
                    <a:pt x="1631028" y="191266"/>
                  </a:cubicBezTo>
                  <a:cubicBezTo>
                    <a:pt x="1529949" y="139526"/>
                    <a:pt x="1424002" y="97892"/>
                    <a:pt x="1314741" y="66974"/>
                  </a:cubicBezTo>
                  <a:lnTo>
                    <a:pt x="1212490" y="201763"/>
                  </a:lnTo>
                  <a:lnTo>
                    <a:pt x="1288062" y="59535"/>
                  </a:lnTo>
                  <a:cubicBezTo>
                    <a:pt x="1008360" y="-15503"/>
                    <a:pt x="714371" y="-19675"/>
                    <a:pt x="432650" y="47400"/>
                  </a:cubicBezTo>
                  <a:lnTo>
                    <a:pt x="471969" y="155814"/>
                  </a:lnTo>
                  <a:lnTo>
                    <a:pt x="407732" y="53611"/>
                  </a:lnTo>
                  <a:cubicBezTo>
                    <a:pt x="280888" y="85500"/>
                    <a:pt x="158063" y="131687"/>
                    <a:pt x="41620" y="191266"/>
                  </a:cubicBezTo>
                  <a:cubicBezTo>
                    <a:pt x="4044" y="210507"/>
                    <a:pt x="-10825" y="256569"/>
                    <a:pt x="8416" y="294146"/>
                  </a:cubicBezTo>
                  <a:cubicBezTo>
                    <a:pt x="12045" y="301222"/>
                    <a:pt x="16750" y="307690"/>
                    <a:pt x="22370" y="313310"/>
                  </a:cubicBezTo>
                  <a:cubicBezTo>
                    <a:pt x="66575" y="316034"/>
                    <a:pt x="95760" y="357106"/>
                    <a:pt x="124897" y="415846"/>
                  </a:cubicBezTo>
                  <a:cubicBezTo>
                    <a:pt x="147776" y="438421"/>
                    <a:pt x="182371" y="444183"/>
                    <a:pt x="211327" y="430239"/>
                  </a:cubicBezTo>
                  <a:cubicBezTo>
                    <a:pt x="606767" y="242158"/>
                    <a:pt x="1065891" y="242158"/>
                    <a:pt x="1461331" y="430239"/>
                  </a:cubicBezTo>
                  <a:cubicBezTo>
                    <a:pt x="1490277" y="444183"/>
                    <a:pt x="1524872" y="438430"/>
                    <a:pt x="1547742" y="415846"/>
                  </a:cubicBezTo>
                  <a:cubicBezTo>
                    <a:pt x="1565258" y="368355"/>
                    <a:pt x="1601358" y="340265"/>
                    <a:pt x="1650288" y="313310"/>
                  </a:cubicBezTo>
                  <a:cubicBezTo>
                    <a:pt x="1667642" y="296127"/>
                    <a:pt x="1675624" y="271619"/>
                    <a:pt x="1671719" y="247511"/>
                  </a:cubicBezTo>
                  <a:close/>
                </a:path>
              </a:pathLst>
            </a:custGeom>
            <a:solidFill>
              <a:schemeClr val="tx2">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9" name="Freeform: Shape 8">
              <a:extLst>
                <a:ext uri="{FF2B5EF4-FFF2-40B4-BE49-F238E27FC236}">
                  <a16:creationId xmlns:a16="http://schemas.microsoft.com/office/drawing/2014/main" id="{6EC034F2-B6C8-1FDF-66C7-83E472688DCD}"/>
                </a:ext>
              </a:extLst>
            </p:cNvPr>
            <p:cNvSpPr/>
            <p:nvPr/>
          </p:nvSpPr>
          <p:spPr>
            <a:xfrm rot="18761828">
              <a:off x="7687063" y="2751838"/>
              <a:ext cx="414476" cy="175061"/>
            </a:xfrm>
            <a:custGeom>
              <a:avLst/>
              <a:gdLst>
                <a:gd name="connsiteX0" fmla="*/ 595226 w 649487"/>
                <a:gd name="connsiteY0" fmla="*/ 20818 h 293286"/>
                <a:gd name="connsiteX1" fmla="*/ 527646 w 649487"/>
                <a:gd name="connsiteY1" fmla="*/ 11607 h 293286"/>
                <a:gd name="connsiteX2" fmla="*/ 438815 w 649487"/>
                <a:gd name="connsiteY2" fmla="*/ 152949 h 293286"/>
                <a:gd name="connsiteX3" fmla="*/ 505005 w 649487"/>
                <a:gd name="connsiteY3" fmla="*/ 9197 h 293286"/>
                <a:gd name="connsiteX4" fmla="*/ 181374 w 649487"/>
                <a:gd name="connsiteY4" fmla="*/ 5787 h 293286"/>
                <a:gd name="connsiteX5" fmla="*/ 249125 w 649487"/>
                <a:gd name="connsiteY5" fmla="*/ 152949 h 293286"/>
                <a:gd name="connsiteX6" fmla="*/ 157923 w 649487"/>
                <a:gd name="connsiteY6" fmla="*/ 7826 h 293286"/>
                <a:gd name="connsiteX7" fmla="*/ 54263 w 649487"/>
                <a:gd name="connsiteY7" fmla="*/ 20818 h 293286"/>
                <a:gd name="connsiteX8" fmla="*/ 3266 w 649487"/>
                <a:gd name="connsiteY8" fmla="*/ 64442 h 293286"/>
                <a:gd name="connsiteX9" fmla="*/ 19087 w 649487"/>
                <a:gd name="connsiteY9" fmla="*/ 130717 h 293286"/>
                <a:gd name="connsiteX10" fmla="*/ 162667 w 649487"/>
                <a:gd name="connsiteY10" fmla="*/ 274297 h 293286"/>
                <a:gd name="connsiteX11" fmla="*/ 212720 w 649487"/>
                <a:gd name="connsiteY11" fmla="*/ 293119 h 293286"/>
                <a:gd name="connsiteX12" fmla="*/ 324744 w 649487"/>
                <a:gd name="connsiteY12" fmla="*/ 289004 h 293286"/>
                <a:gd name="connsiteX13" fmla="*/ 324744 w 649487"/>
                <a:gd name="connsiteY13" fmla="*/ 289004 h 293286"/>
                <a:gd name="connsiteX14" fmla="*/ 436758 w 649487"/>
                <a:gd name="connsiteY14" fmla="*/ 293119 h 293286"/>
                <a:gd name="connsiteX15" fmla="*/ 486812 w 649487"/>
                <a:gd name="connsiteY15" fmla="*/ 274297 h 293286"/>
                <a:gd name="connsiteX16" fmla="*/ 630401 w 649487"/>
                <a:gd name="connsiteY16" fmla="*/ 130717 h 293286"/>
                <a:gd name="connsiteX17" fmla="*/ 646222 w 649487"/>
                <a:gd name="connsiteY17" fmla="*/ 64442 h 293286"/>
                <a:gd name="connsiteX18" fmla="*/ 595226 w 649487"/>
                <a:gd name="connsiteY18" fmla="*/ 20818 h 29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9487" h="293286">
                  <a:moveTo>
                    <a:pt x="595226" y="20818"/>
                  </a:moveTo>
                  <a:cubicBezTo>
                    <a:pt x="572832" y="17294"/>
                    <a:pt x="550306" y="14227"/>
                    <a:pt x="527646" y="11607"/>
                  </a:cubicBezTo>
                  <a:lnTo>
                    <a:pt x="438815" y="152949"/>
                  </a:lnTo>
                  <a:lnTo>
                    <a:pt x="505005" y="9197"/>
                  </a:lnTo>
                  <a:cubicBezTo>
                    <a:pt x="397458" y="-1795"/>
                    <a:pt x="289130" y="-2937"/>
                    <a:pt x="181374" y="5787"/>
                  </a:cubicBezTo>
                  <a:lnTo>
                    <a:pt x="249125" y="152949"/>
                  </a:lnTo>
                  <a:lnTo>
                    <a:pt x="157923" y="7826"/>
                  </a:lnTo>
                  <a:cubicBezTo>
                    <a:pt x="123109" y="11121"/>
                    <a:pt x="88562" y="15455"/>
                    <a:pt x="54263" y="20818"/>
                  </a:cubicBezTo>
                  <a:cubicBezTo>
                    <a:pt x="30298" y="24361"/>
                    <a:pt x="10476" y="41316"/>
                    <a:pt x="3266" y="64442"/>
                  </a:cubicBezTo>
                  <a:cubicBezTo>
                    <a:pt x="-4421" y="87750"/>
                    <a:pt x="1704" y="113391"/>
                    <a:pt x="19087" y="130717"/>
                  </a:cubicBezTo>
                  <a:cubicBezTo>
                    <a:pt x="55768" y="166645"/>
                    <a:pt x="96201" y="216547"/>
                    <a:pt x="162667" y="274297"/>
                  </a:cubicBezTo>
                  <a:cubicBezTo>
                    <a:pt x="175792" y="287594"/>
                    <a:pt x="194080" y="294471"/>
                    <a:pt x="212720" y="293119"/>
                  </a:cubicBezTo>
                  <a:cubicBezTo>
                    <a:pt x="249554" y="290385"/>
                    <a:pt x="287244" y="289004"/>
                    <a:pt x="324744" y="289004"/>
                  </a:cubicBezTo>
                  <a:lnTo>
                    <a:pt x="324744" y="289004"/>
                  </a:lnTo>
                  <a:cubicBezTo>
                    <a:pt x="362244" y="289004"/>
                    <a:pt x="399934" y="290385"/>
                    <a:pt x="436758" y="293119"/>
                  </a:cubicBezTo>
                  <a:cubicBezTo>
                    <a:pt x="455389" y="294452"/>
                    <a:pt x="473677" y="287575"/>
                    <a:pt x="486812" y="274297"/>
                  </a:cubicBezTo>
                  <a:cubicBezTo>
                    <a:pt x="555449" y="215709"/>
                    <a:pt x="590130" y="161997"/>
                    <a:pt x="630401" y="130717"/>
                  </a:cubicBezTo>
                  <a:cubicBezTo>
                    <a:pt x="647784" y="113391"/>
                    <a:pt x="653909" y="87750"/>
                    <a:pt x="646222" y="64442"/>
                  </a:cubicBezTo>
                  <a:cubicBezTo>
                    <a:pt x="639012" y="41316"/>
                    <a:pt x="619190" y="24352"/>
                    <a:pt x="595226" y="20818"/>
                  </a:cubicBezTo>
                  <a:close/>
                </a:path>
              </a:pathLst>
            </a:custGeom>
            <a:solidFill>
              <a:schemeClr val="accent5">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grpSp>
      <p:pic>
        <p:nvPicPr>
          <p:cNvPr id="10" name="Picture 9">
            <a:extLst>
              <a:ext uri="{FF2B5EF4-FFF2-40B4-BE49-F238E27FC236}">
                <a16:creationId xmlns:a16="http://schemas.microsoft.com/office/drawing/2014/main" id="{BFD996B4-50A0-DC14-14BD-4C842D90D5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3272" y="1131384"/>
            <a:ext cx="3328704" cy="2162957"/>
          </a:xfrm>
          <a:prstGeom prst="rect">
            <a:avLst/>
          </a:prstGeom>
        </p:spPr>
      </p:pic>
      <p:pic>
        <p:nvPicPr>
          <p:cNvPr id="13" name="Picture 12">
            <a:extLst>
              <a:ext uri="{FF2B5EF4-FFF2-40B4-BE49-F238E27FC236}">
                <a16:creationId xmlns:a16="http://schemas.microsoft.com/office/drawing/2014/main" id="{2C5CE3D9-014D-D87E-99EA-5653BFC34D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7346" y="3315802"/>
            <a:ext cx="5175674" cy="3062964"/>
          </a:xfrm>
          <a:prstGeom prst="rect">
            <a:avLst/>
          </a:prstGeom>
        </p:spPr>
      </p:pic>
      <p:sp>
        <p:nvSpPr>
          <p:cNvPr id="14" name="TextBox 13">
            <a:extLst>
              <a:ext uri="{FF2B5EF4-FFF2-40B4-BE49-F238E27FC236}">
                <a16:creationId xmlns:a16="http://schemas.microsoft.com/office/drawing/2014/main" id="{A26AFDF5-16AB-78BD-B93B-65145AC3B570}"/>
              </a:ext>
            </a:extLst>
          </p:cNvPr>
          <p:cNvSpPr txBox="1"/>
          <p:nvPr/>
        </p:nvSpPr>
        <p:spPr>
          <a:xfrm>
            <a:off x="5868956" y="740590"/>
            <a:ext cx="4927017" cy="369332"/>
          </a:xfrm>
          <a:prstGeom prst="rect">
            <a:avLst/>
          </a:prstGeom>
          <a:noFill/>
        </p:spPr>
        <p:txBody>
          <a:bodyPr wrap="square">
            <a:spAutoFit/>
          </a:bodyPr>
          <a:lstStyle/>
          <a:p>
            <a:pPr defTabSz="457200">
              <a:defRPr/>
            </a:pPr>
            <a:r>
              <a:rPr lang="en-GB" b="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ACTIONABLE INSIGHTS &amp; PREVENTION</a:t>
            </a:r>
          </a:p>
        </p:txBody>
      </p:sp>
      <p:grpSp>
        <p:nvGrpSpPr>
          <p:cNvPr id="15" name="Group 14">
            <a:extLst>
              <a:ext uri="{FF2B5EF4-FFF2-40B4-BE49-F238E27FC236}">
                <a16:creationId xmlns:a16="http://schemas.microsoft.com/office/drawing/2014/main" id="{554BA5AE-C2E5-8813-B8B1-1A19061E4A84}"/>
              </a:ext>
            </a:extLst>
          </p:cNvPr>
          <p:cNvGrpSpPr/>
          <p:nvPr/>
        </p:nvGrpSpPr>
        <p:grpSpPr>
          <a:xfrm>
            <a:off x="5681559" y="719552"/>
            <a:ext cx="186213" cy="315407"/>
            <a:chOff x="7166875" y="1575636"/>
            <a:chExt cx="814956" cy="1581941"/>
          </a:xfrm>
        </p:grpSpPr>
        <p:sp>
          <p:nvSpPr>
            <p:cNvPr id="16" name="Freeform: Shape 15">
              <a:extLst>
                <a:ext uri="{FF2B5EF4-FFF2-40B4-BE49-F238E27FC236}">
                  <a16:creationId xmlns:a16="http://schemas.microsoft.com/office/drawing/2014/main" id="{E399B3FD-0E5F-2AD9-1A50-303D0CB2B981}"/>
                </a:ext>
              </a:extLst>
            </p:cNvPr>
            <p:cNvSpPr/>
            <p:nvPr/>
          </p:nvSpPr>
          <p:spPr>
            <a:xfrm rot="18761828">
              <a:off x="6590951" y="2151560"/>
              <a:ext cx="1581941" cy="430093"/>
            </a:xfrm>
            <a:custGeom>
              <a:avLst/>
              <a:gdLst>
                <a:gd name="connsiteX0" fmla="*/ 2455886 w 2478913"/>
                <a:gd name="connsiteY0" fmla="*/ 493212 h 720549"/>
                <a:gd name="connsiteX1" fmla="*/ 1998553 w 2478913"/>
                <a:gd name="connsiteY1" fmla="*/ 173087 h 720549"/>
                <a:gd name="connsiteX2" fmla="*/ 1912580 w 2478913"/>
                <a:gd name="connsiteY2" fmla="*/ 270137 h 720549"/>
                <a:gd name="connsiteX3" fmla="*/ 1967340 w 2478913"/>
                <a:gd name="connsiteY3" fmla="*/ 158323 h 720549"/>
                <a:gd name="connsiteX4" fmla="*/ 528541 w 2478913"/>
                <a:gd name="connsiteY4" fmla="*/ 150722 h 720549"/>
                <a:gd name="connsiteX5" fmla="*/ 573213 w 2478913"/>
                <a:gd name="connsiteY5" fmla="*/ 247744 h 720549"/>
                <a:gd name="connsiteX6" fmla="*/ 504614 w 2478913"/>
                <a:gd name="connsiteY6" fmla="*/ 161514 h 720549"/>
                <a:gd name="connsiteX7" fmla="*/ 25173 w 2478913"/>
                <a:gd name="connsiteY7" fmla="*/ 491145 h 720549"/>
                <a:gd name="connsiteX8" fmla="*/ 170 w 2478913"/>
                <a:gd name="connsiteY8" fmla="*/ 542552 h 720549"/>
                <a:gd name="connsiteX9" fmla="*/ 22039 w 2478913"/>
                <a:gd name="connsiteY9" fmla="*/ 600578 h 720549"/>
                <a:gd name="connsiteX10" fmla="*/ 120242 w 2478913"/>
                <a:gd name="connsiteY10" fmla="*/ 698771 h 720549"/>
                <a:gd name="connsiteX11" fmla="*/ 225789 w 2478913"/>
                <a:gd name="connsiteY11" fmla="*/ 699419 h 720549"/>
                <a:gd name="connsiteX12" fmla="*/ 2253128 w 2478913"/>
                <a:gd name="connsiteY12" fmla="*/ 699419 h 720549"/>
                <a:gd name="connsiteX13" fmla="*/ 2358674 w 2478913"/>
                <a:gd name="connsiteY13" fmla="*/ 698771 h 720549"/>
                <a:gd name="connsiteX14" fmla="*/ 2455067 w 2478913"/>
                <a:gd name="connsiteY14" fmla="*/ 602369 h 720549"/>
                <a:gd name="connsiteX15" fmla="*/ 2478804 w 2478913"/>
                <a:gd name="connsiteY15" fmla="*/ 551401 h 720549"/>
                <a:gd name="connsiteX16" fmla="*/ 2455886 w 2478913"/>
                <a:gd name="connsiteY16" fmla="*/ 493212 h 7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913" h="720549">
                  <a:moveTo>
                    <a:pt x="2455886" y="493212"/>
                  </a:moveTo>
                  <a:cubicBezTo>
                    <a:pt x="2321527" y="362749"/>
                    <a:pt x="2167127" y="254668"/>
                    <a:pt x="1998553" y="173087"/>
                  </a:cubicBezTo>
                  <a:lnTo>
                    <a:pt x="1912580" y="270137"/>
                  </a:lnTo>
                  <a:lnTo>
                    <a:pt x="1967340" y="158323"/>
                  </a:lnTo>
                  <a:cubicBezTo>
                    <a:pt x="1510949" y="-50094"/>
                    <a:pt x="987103" y="-52856"/>
                    <a:pt x="528541" y="150722"/>
                  </a:cubicBezTo>
                  <a:lnTo>
                    <a:pt x="573213" y="247744"/>
                  </a:lnTo>
                  <a:lnTo>
                    <a:pt x="504614" y="161514"/>
                  </a:lnTo>
                  <a:cubicBezTo>
                    <a:pt x="327535" y="243886"/>
                    <a:pt x="165486" y="355300"/>
                    <a:pt x="25173" y="491145"/>
                  </a:cubicBezTo>
                  <a:cubicBezTo>
                    <a:pt x="10743" y="504585"/>
                    <a:pt x="1837" y="522911"/>
                    <a:pt x="170" y="542552"/>
                  </a:cubicBezTo>
                  <a:cubicBezTo>
                    <a:pt x="-1287" y="564155"/>
                    <a:pt x="6685" y="585319"/>
                    <a:pt x="22039" y="600578"/>
                  </a:cubicBezTo>
                  <a:cubicBezTo>
                    <a:pt x="43661" y="610817"/>
                    <a:pt x="74465" y="634306"/>
                    <a:pt x="120242" y="698771"/>
                  </a:cubicBezTo>
                  <a:cubicBezTo>
                    <a:pt x="149427" y="727556"/>
                    <a:pt x="196242" y="727842"/>
                    <a:pt x="225789" y="699419"/>
                  </a:cubicBezTo>
                  <a:cubicBezTo>
                    <a:pt x="790878" y="152417"/>
                    <a:pt x="1688038" y="152417"/>
                    <a:pt x="2253128" y="699419"/>
                  </a:cubicBezTo>
                  <a:cubicBezTo>
                    <a:pt x="2282674" y="727842"/>
                    <a:pt x="2329480" y="727556"/>
                    <a:pt x="2358674" y="698771"/>
                  </a:cubicBezTo>
                  <a:cubicBezTo>
                    <a:pt x="2404737" y="657338"/>
                    <a:pt x="2415500" y="598778"/>
                    <a:pt x="2455067" y="602369"/>
                  </a:cubicBezTo>
                  <a:cubicBezTo>
                    <a:pt x="2469002" y="588900"/>
                    <a:pt x="2477461" y="570746"/>
                    <a:pt x="2478804" y="551401"/>
                  </a:cubicBezTo>
                  <a:cubicBezTo>
                    <a:pt x="2479985" y="529598"/>
                    <a:pt x="2471622" y="508357"/>
                    <a:pt x="2455886" y="493212"/>
                  </a:cubicBezTo>
                  <a:close/>
                </a:path>
              </a:pathLst>
            </a:custGeom>
            <a:solidFill>
              <a:srgbClr val="7030A0"/>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17" name="Freeform: Shape 16">
              <a:extLst>
                <a:ext uri="{FF2B5EF4-FFF2-40B4-BE49-F238E27FC236}">
                  <a16:creationId xmlns:a16="http://schemas.microsoft.com/office/drawing/2014/main" id="{8859F9FA-8C84-1D0B-9441-E6D2D0F08405}"/>
                </a:ext>
              </a:extLst>
            </p:cNvPr>
            <p:cNvSpPr/>
            <p:nvPr/>
          </p:nvSpPr>
          <p:spPr>
            <a:xfrm rot="18761828">
              <a:off x="7089193" y="2458297"/>
              <a:ext cx="1067443" cy="261306"/>
            </a:xfrm>
            <a:custGeom>
              <a:avLst/>
              <a:gdLst>
                <a:gd name="connsiteX0" fmla="*/ 1671719 w 1672692"/>
                <a:gd name="connsiteY0" fmla="*/ 247511 h 437774"/>
                <a:gd name="connsiteX1" fmla="*/ 1631028 w 1672692"/>
                <a:gd name="connsiteY1" fmla="*/ 191266 h 437774"/>
                <a:gd name="connsiteX2" fmla="*/ 1314741 w 1672692"/>
                <a:gd name="connsiteY2" fmla="*/ 66974 h 437774"/>
                <a:gd name="connsiteX3" fmla="*/ 1212490 w 1672692"/>
                <a:gd name="connsiteY3" fmla="*/ 201763 h 437774"/>
                <a:gd name="connsiteX4" fmla="*/ 1288062 w 1672692"/>
                <a:gd name="connsiteY4" fmla="*/ 59535 h 437774"/>
                <a:gd name="connsiteX5" fmla="*/ 432650 w 1672692"/>
                <a:gd name="connsiteY5" fmla="*/ 47400 h 437774"/>
                <a:gd name="connsiteX6" fmla="*/ 471969 w 1672692"/>
                <a:gd name="connsiteY6" fmla="*/ 155814 h 437774"/>
                <a:gd name="connsiteX7" fmla="*/ 407732 w 1672692"/>
                <a:gd name="connsiteY7" fmla="*/ 53611 h 437774"/>
                <a:gd name="connsiteX8" fmla="*/ 41620 w 1672692"/>
                <a:gd name="connsiteY8" fmla="*/ 191266 h 437774"/>
                <a:gd name="connsiteX9" fmla="*/ 8416 w 1672692"/>
                <a:gd name="connsiteY9" fmla="*/ 294146 h 437774"/>
                <a:gd name="connsiteX10" fmla="*/ 22370 w 1672692"/>
                <a:gd name="connsiteY10" fmla="*/ 313310 h 437774"/>
                <a:gd name="connsiteX11" fmla="*/ 124897 w 1672692"/>
                <a:gd name="connsiteY11" fmla="*/ 415846 h 437774"/>
                <a:gd name="connsiteX12" fmla="*/ 211327 w 1672692"/>
                <a:gd name="connsiteY12" fmla="*/ 430239 h 437774"/>
                <a:gd name="connsiteX13" fmla="*/ 1461331 w 1672692"/>
                <a:gd name="connsiteY13" fmla="*/ 430239 h 437774"/>
                <a:gd name="connsiteX14" fmla="*/ 1547742 w 1672692"/>
                <a:gd name="connsiteY14" fmla="*/ 415846 h 437774"/>
                <a:gd name="connsiteX15" fmla="*/ 1650288 w 1672692"/>
                <a:gd name="connsiteY15" fmla="*/ 313310 h 437774"/>
                <a:gd name="connsiteX16" fmla="*/ 1671719 w 1672692"/>
                <a:gd name="connsiteY16" fmla="*/ 247511 h 43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2692" h="437774">
                  <a:moveTo>
                    <a:pt x="1671719" y="247511"/>
                  </a:moveTo>
                  <a:cubicBezTo>
                    <a:pt x="1668042" y="223289"/>
                    <a:pt x="1652879" y="202344"/>
                    <a:pt x="1631028" y="191266"/>
                  </a:cubicBezTo>
                  <a:cubicBezTo>
                    <a:pt x="1529949" y="139526"/>
                    <a:pt x="1424002" y="97892"/>
                    <a:pt x="1314741" y="66974"/>
                  </a:cubicBezTo>
                  <a:lnTo>
                    <a:pt x="1212490" y="201763"/>
                  </a:lnTo>
                  <a:lnTo>
                    <a:pt x="1288062" y="59535"/>
                  </a:lnTo>
                  <a:cubicBezTo>
                    <a:pt x="1008360" y="-15503"/>
                    <a:pt x="714371" y="-19675"/>
                    <a:pt x="432650" y="47400"/>
                  </a:cubicBezTo>
                  <a:lnTo>
                    <a:pt x="471969" y="155814"/>
                  </a:lnTo>
                  <a:lnTo>
                    <a:pt x="407732" y="53611"/>
                  </a:lnTo>
                  <a:cubicBezTo>
                    <a:pt x="280888" y="85500"/>
                    <a:pt x="158063" y="131687"/>
                    <a:pt x="41620" y="191266"/>
                  </a:cubicBezTo>
                  <a:cubicBezTo>
                    <a:pt x="4044" y="210507"/>
                    <a:pt x="-10825" y="256569"/>
                    <a:pt x="8416" y="294146"/>
                  </a:cubicBezTo>
                  <a:cubicBezTo>
                    <a:pt x="12045" y="301222"/>
                    <a:pt x="16750" y="307690"/>
                    <a:pt x="22370" y="313310"/>
                  </a:cubicBezTo>
                  <a:cubicBezTo>
                    <a:pt x="66575" y="316034"/>
                    <a:pt x="95760" y="357106"/>
                    <a:pt x="124897" y="415846"/>
                  </a:cubicBezTo>
                  <a:cubicBezTo>
                    <a:pt x="147776" y="438421"/>
                    <a:pt x="182371" y="444183"/>
                    <a:pt x="211327" y="430239"/>
                  </a:cubicBezTo>
                  <a:cubicBezTo>
                    <a:pt x="606767" y="242158"/>
                    <a:pt x="1065891" y="242158"/>
                    <a:pt x="1461331" y="430239"/>
                  </a:cubicBezTo>
                  <a:cubicBezTo>
                    <a:pt x="1490277" y="444183"/>
                    <a:pt x="1524872" y="438430"/>
                    <a:pt x="1547742" y="415846"/>
                  </a:cubicBezTo>
                  <a:cubicBezTo>
                    <a:pt x="1565258" y="368355"/>
                    <a:pt x="1601358" y="340265"/>
                    <a:pt x="1650288" y="313310"/>
                  </a:cubicBezTo>
                  <a:cubicBezTo>
                    <a:pt x="1667642" y="296127"/>
                    <a:pt x="1675624" y="271619"/>
                    <a:pt x="1671719" y="247511"/>
                  </a:cubicBezTo>
                  <a:close/>
                </a:path>
              </a:pathLst>
            </a:custGeom>
            <a:solidFill>
              <a:schemeClr val="tx2">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18" name="Freeform: Shape 17">
              <a:extLst>
                <a:ext uri="{FF2B5EF4-FFF2-40B4-BE49-F238E27FC236}">
                  <a16:creationId xmlns:a16="http://schemas.microsoft.com/office/drawing/2014/main" id="{127D2FA6-8C55-32A7-BC5E-0694C03B9BB5}"/>
                </a:ext>
              </a:extLst>
            </p:cNvPr>
            <p:cNvSpPr/>
            <p:nvPr/>
          </p:nvSpPr>
          <p:spPr>
            <a:xfrm rot="18761828">
              <a:off x="7687063" y="2751838"/>
              <a:ext cx="414476" cy="175061"/>
            </a:xfrm>
            <a:custGeom>
              <a:avLst/>
              <a:gdLst>
                <a:gd name="connsiteX0" fmla="*/ 595226 w 649487"/>
                <a:gd name="connsiteY0" fmla="*/ 20818 h 293286"/>
                <a:gd name="connsiteX1" fmla="*/ 527646 w 649487"/>
                <a:gd name="connsiteY1" fmla="*/ 11607 h 293286"/>
                <a:gd name="connsiteX2" fmla="*/ 438815 w 649487"/>
                <a:gd name="connsiteY2" fmla="*/ 152949 h 293286"/>
                <a:gd name="connsiteX3" fmla="*/ 505005 w 649487"/>
                <a:gd name="connsiteY3" fmla="*/ 9197 h 293286"/>
                <a:gd name="connsiteX4" fmla="*/ 181374 w 649487"/>
                <a:gd name="connsiteY4" fmla="*/ 5787 h 293286"/>
                <a:gd name="connsiteX5" fmla="*/ 249125 w 649487"/>
                <a:gd name="connsiteY5" fmla="*/ 152949 h 293286"/>
                <a:gd name="connsiteX6" fmla="*/ 157923 w 649487"/>
                <a:gd name="connsiteY6" fmla="*/ 7826 h 293286"/>
                <a:gd name="connsiteX7" fmla="*/ 54263 w 649487"/>
                <a:gd name="connsiteY7" fmla="*/ 20818 h 293286"/>
                <a:gd name="connsiteX8" fmla="*/ 3266 w 649487"/>
                <a:gd name="connsiteY8" fmla="*/ 64442 h 293286"/>
                <a:gd name="connsiteX9" fmla="*/ 19087 w 649487"/>
                <a:gd name="connsiteY9" fmla="*/ 130717 h 293286"/>
                <a:gd name="connsiteX10" fmla="*/ 162667 w 649487"/>
                <a:gd name="connsiteY10" fmla="*/ 274297 h 293286"/>
                <a:gd name="connsiteX11" fmla="*/ 212720 w 649487"/>
                <a:gd name="connsiteY11" fmla="*/ 293119 h 293286"/>
                <a:gd name="connsiteX12" fmla="*/ 324744 w 649487"/>
                <a:gd name="connsiteY12" fmla="*/ 289004 h 293286"/>
                <a:gd name="connsiteX13" fmla="*/ 324744 w 649487"/>
                <a:gd name="connsiteY13" fmla="*/ 289004 h 293286"/>
                <a:gd name="connsiteX14" fmla="*/ 436758 w 649487"/>
                <a:gd name="connsiteY14" fmla="*/ 293119 h 293286"/>
                <a:gd name="connsiteX15" fmla="*/ 486812 w 649487"/>
                <a:gd name="connsiteY15" fmla="*/ 274297 h 293286"/>
                <a:gd name="connsiteX16" fmla="*/ 630401 w 649487"/>
                <a:gd name="connsiteY16" fmla="*/ 130717 h 293286"/>
                <a:gd name="connsiteX17" fmla="*/ 646222 w 649487"/>
                <a:gd name="connsiteY17" fmla="*/ 64442 h 293286"/>
                <a:gd name="connsiteX18" fmla="*/ 595226 w 649487"/>
                <a:gd name="connsiteY18" fmla="*/ 20818 h 29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9487" h="293286">
                  <a:moveTo>
                    <a:pt x="595226" y="20818"/>
                  </a:moveTo>
                  <a:cubicBezTo>
                    <a:pt x="572832" y="17294"/>
                    <a:pt x="550306" y="14227"/>
                    <a:pt x="527646" y="11607"/>
                  </a:cubicBezTo>
                  <a:lnTo>
                    <a:pt x="438815" y="152949"/>
                  </a:lnTo>
                  <a:lnTo>
                    <a:pt x="505005" y="9197"/>
                  </a:lnTo>
                  <a:cubicBezTo>
                    <a:pt x="397458" y="-1795"/>
                    <a:pt x="289130" y="-2937"/>
                    <a:pt x="181374" y="5787"/>
                  </a:cubicBezTo>
                  <a:lnTo>
                    <a:pt x="249125" y="152949"/>
                  </a:lnTo>
                  <a:lnTo>
                    <a:pt x="157923" y="7826"/>
                  </a:lnTo>
                  <a:cubicBezTo>
                    <a:pt x="123109" y="11121"/>
                    <a:pt x="88562" y="15455"/>
                    <a:pt x="54263" y="20818"/>
                  </a:cubicBezTo>
                  <a:cubicBezTo>
                    <a:pt x="30298" y="24361"/>
                    <a:pt x="10476" y="41316"/>
                    <a:pt x="3266" y="64442"/>
                  </a:cubicBezTo>
                  <a:cubicBezTo>
                    <a:pt x="-4421" y="87750"/>
                    <a:pt x="1704" y="113391"/>
                    <a:pt x="19087" y="130717"/>
                  </a:cubicBezTo>
                  <a:cubicBezTo>
                    <a:pt x="55768" y="166645"/>
                    <a:pt x="96201" y="216547"/>
                    <a:pt x="162667" y="274297"/>
                  </a:cubicBezTo>
                  <a:cubicBezTo>
                    <a:pt x="175792" y="287594"/>
                    <a:pt x="194080" y="294471"/>
                    <a:pt x="212720" y="293119"/>
                  </a:cubicBezTo>
                  <a:cubicBezTo>
                    <a:pt x="249554" y="290385"/>
                    <a:pt x="287244" y="289004"/>
                    <a:pt x="324744" y="289004"/>
                  </a:cubicBezTo>
                  <a:lnTo>
                    <a:pt x="324744" y="289004"/>
                  </a:lnTo>
                  <a:cubicBezTo>
                    <a:pt x="362244" y="289004"/>
                    <a:pt x="399934" y="290385"/>
                    <a:pt x="436758" y="293119"/>
                  </a:cubicBezTo>
                  <a:cubicBezTo>
                    <a:pt x="455389" y="294452"/>
                    <a:pt x="473677" y="287575"/>
                    <a:pt x="486812" y="274297"/>
                  </a:cubicBezTo>
                  <a:cubicBezTo>
                    <a:pt x="555449" y="215709"/>
                    <a:pt x="590130" y="161997"/>
                    <a:pt x="630401" y="130717"/>
                  </a:cubicBezTo>
                  <a:cubicBezTo>
                    <a:pt x="647784" y="113391"/>
                    <a:pt x="653909" y="87750"/>
                    <a:pt x="646222" y="64442"/>
                  </a:cubicBezTo>
                  <a:cubicBezTo>
                    <a:pt x="639012" y="41316"/>
                    <a:pt x="619190" y="24352"/>
                    <a:pt x="595226" y="20818"/>
                  </a:cubicBezTo>
                  <a:close/>
                </a:path>
              </a:pathLst>
            </a:custGeom>
            <a:solidFill>
              <a:schemeClr val="accent5">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grpSp>
    </p:spTree>
    <p:extLst>
      <p:ext uri="{BB962C8B-B14F-4D97-AF65-F5344CB8AC3E}">
        <p14:creationId xmlns:p14="http://schemas.microsoft.com/office/powerpoint/2010/main" val="2133574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9F4627-20E6-063F-62C0-535B77D40782}"/>
              </a:ext>
            </a:extLst>
          </p:cNvPr>
          <p:cNvSpPr txBox="1"/>
          <p:nvPr/>
        </p:nvSpPr>
        <p:spPr>
          <a:xfrm>
            <a:off x="2003871" y="719129"/>
            <a:ext cx="4927017" cy="369332"/>
          </a:xfrm>
          <a:prstGeom prst="rect">
            <a:avLst/>
          </a:prstGeom>
          <a:noFill/>
        </p:spPr>
        <p:txBody>
          <a:bodyPr wrap="square">
            <a:spAutoFit/>
          </a:bodyPr>
          <a:lstStyle/>
          <a:p>
            <a:pPr defTabSz="457200">
              <a:defRPr/>
            </a:pPr>
            <a:r>
              <a:rPr lang="en-GB" b="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INTELLIGENT ANALYTICS</a:t>
            </a:r>
          </a:p>
        </p:txBody>
      </p:sp>
      <p:sp>
        <p:nvSpPr>
          <p:cNvPr id="4" name="TextBox 3">
            <a:extLst>
              <a:ext uri="{FF2B5EF4-FFF2-40B4-BE49-F238E27FC236}">
                <a16:creationId xmlns:a16="http://schemas.microsoft.com/office/drawing/2014/main" id="{B64E4CCD-7514-9CB8-60A8-CDD59ED1E1C9}"/>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a:solidFill>
                  <a:srgbClr val="7030A0"/>
                </a:solidFill>
                <a:latin typeface="Tahoma" panose="020B0604030504040204" pitchFamily="34" charset="0"/>
                <a:ea typeface="Tahoma" panose="020B0604030504040204" pitchFamily="34" charset="0"/>
                <a:cs typeface="Tahoma" panose="020B0604030504040204" pitchFamily="34" charset="0"/>
              </a:rPr>
              <a:t>SMART SOCIAL HOUSING</a:t>
            </a:r>
            <a:r>
              <a:rPr lang="en-GB" sz="2400">
                <a:solidFill>
                  <a:srgbClr val="7030A0"/>
                </a:solidFill>
                <a:latin typeface="Tahoma" panose="020B0604030504040204" pitchFamily="34" charset="0"/>
                <a:ea typeface="Tahoma" panose="020B0604030504040204" pitchFamily="34" charset="0"/>
                <a:cs typeface="Tahoma" panose="020B0604030504040204" pitchFamily="34" charset="0"/>
              </a:rPr>
              <a:t>:</a:t>
            </a:r>
            <a:r>
              <a:rPr lang="en-GB">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GB" sz="240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What do the sensors do?</a:t>
            </a:r>
          </a:p>
        </p:txBody>
      </p:sp>
      <p:pic>
        <p:nvPicPr>
          <p:cNvPr id="5" name="Picture 4" descr="Logo | The Thread">
            <a:extLst>
              <a:ext uri="{FF2B5EF4-FFF2-40B4-BE49-F238E27FC236}">
                <a16:creationId xmlns:a16="http://schemas.microsoft.com/office/drawing/2014/main" id="{EE637382-D729-4146-5E5C-678AE1037D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46766" y="1"/>
            <a:ext cx="621239" cy="582468"/>
          </a:xfrm>
          <a:prstGeom prst="rect">
            <a:avLst/>
          </a:prstGeom>
          <a:noFill/>
          <a:ln>
            <a:noFill/>
          </a:ln>
        </p:spPr>
      </p:pic>
      <p:grpSp>
        <p:nvGrpSpPr>
          <p:cNvPr id="6" name="Group 5">
            <a:extLst>
              <a:ext uri="{FF2B5EF4-FFF2-40B4-BE49-F238E27FC236}">
                <a16:creationId xmlns:a16="http://schemas.microsoft.com/office/drawing/2014/main" id="{D85D014F-CAAA-41D7-0060-1F30345ED528}"/>
              </a:ext>
            </a:extLst>
          </p:cNvPr>
          <p:cNvGrpSpPr/>
          <p:nvPr/>
        </p:nvGrpSpPr>
        <p:grpSpPr>
          <a:xfrm>
            <a:off x="1816474" y="698091"/>
            <a:ext cx="186213" cy="315407"/>
            <a:chOff x="7166875" y="1575636"/>
            <a:chExt cx="814956" cy="1581941"/>
          </a:xfrm>
        </p:grpSpPr>
        <p:sp>
          <p:nvSpPr>
            <p:cNvPr id="7" name="Freeform: Shape 6">
              <a:extLst>
                <a:ext uri="{FF2B5EF4-FFF2-40B4-BE49-F238E27FC236}">
                  <a16:creationId xmlns:a16="http://schemas.microsoft.com/office/drawing/2014/main" id="{9CCA6FA1-E4FC-B433-B410-7FCE5B2228D8}"/>
                </a:ext>
              </a:extLst>
            </p:cNvPr>
            <p:cNvSpPr/>
            <p:nvPr/>
          </p:nvSpPr>
          <p:spPr>
            <a:xfrm rot="18761828">
              <a:off x="6590951" y="2151560"/>
              <a:ext cx="1581941" cy="430093"/>
            </a:xfrm>
            <a:custGeom>
              <a:avLst/>
              <a:gdLst>
                <a:gd name="connsiteX0" fmla="*/ 2455886 w 2478913"/>
                <a:gd name="connsiteY0" fmla="*/ 493212 h 720549"/>
                <a:gd name="connsiteX1" fmla="*/ 1998553 w 2478913"/>
                <a:gd name="connsiteY1" fmla="*/ 173087 h 720549"/>
                <a:gd name="connsiteX2" fmla="*/ 1912580 w 2478913"/>
                <a:gd name="connsiteY2" fmla="*/ 270137 h 720549"/>
                <a:gd name="connsiteX3" fmla="*/ 1967340 w 2478913"/>
                <a:gd name="connsiteY3" fmla="*/ 158323 h 720549"/>
                <a:gd name="connsiteX4" fmla="*/ 528541 w 2478913"/>
                <a:gd name="connsiteY4" fmla="*/ 150722 h 720549"/>
                <a:gd name="connsiteX5" fmla="*/ 573213 w 2478913"/>
                <a:gd name="connsiteY5" fmla="*/ 247744 h 720549"/>
                <a:gd name="connsiteX6" fmla="*/ 504614 w 2478913"/>
                <a:gd name="connsiteY6" fmla="*/ 161514 h 720549"/>
                <a:gd name="connsiteX7" fmla="*/ 25173 w 2478913"/>
                <a:gd name="connsiteY7" fmla="*/ 491145 h 720549"/>
                <a:gd name="connsiteX8" fmla="*/ 170 w 2478913"/>
                <a:gd name="connsiteY8" fmla="*/ 542552 h 720549"/>
                <a:gd name="connsiteX9" fmla="*/ 22039 w 2478913"/>
                <a:gd name="connsiteY9" fmla="*/ 600578 h 720549"/>
                <a:gd name="connsiteX10" fmla="*/ 120242 w 2478913"/>
                <a:gd name="connsiteY10" fmla="*/ 698771 h 720549"/>
                <a:gd name="connsiteX11" fmla="*/ 225789 w 2478913"/>
                <a:gd name="connsiteY11" fmla="*/ 699419 h 720549"/>
                <a:gd name="connsiteX12" fmla="*/ 2253128 w 2478913"/>
                <a:gd name="connsiteY12" fmla="*/ 699419 h 720549"/>
                <a:gd name="connsiteX13" fmla="*/ 2358674 w 2478913"/>
                <a:gd name="connsiteY13" fmla="*/ 698771 h 720549"/>
                <a:gd name="connsiteX14" fmla="*/ 2455067 w 2478913"/>
                <a:gd name="connsiteY14" fmla="*/ 602369 h 720549"/>
                <a:gd name="connsiteX15" fmla="*/ 2478804 w 2478913"/>
                <a:gd name="connsiteY15" fmla="*/ 551401 h 720549"/>
                <a:gd name="connsiteX16" fmla="*/ 2455886 w 2478913"/>
                <a:gd name="connsiteY16" fmla="*/ 493212 h 7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913" h="720549">
                  <a:moveTo>
                    <a:pt x="2455886" y="493212"/>
                  </a:moveTo>
                  <a:cubicBezTo>
                    <a:pt x="2321527" y="362749"/>
                    <a:pt x="2167127" y="254668"/>
                    <a:pt x="1998553" y="173087"/>
                  </a:cubicBezTo>
                  <a:lnTo>
                    <a:pt x="1912580" y="270137"/>
                  </a:lnTo>
                  <a:lnTo>
                    <a:pt x="1967340" y="158323"/>
                  </a:lnTo>
                  <a:cubicBezTo>
                    <a:pt x="1510949" y="-50094"/>
                    <a:pt x="987103" y="-52856"/>
                    <a:pt x="528541" y="150722"/>
                  </a:cubicBezTo>
                  <a:lnTo>
                    <a:pt x="573213" y="247744"/>
                  </a:lnTo>
                  <a:lnTo>
                    <a:pt x="504614" y="161514"/>
                  </a:lnTo>
                  <a:cubicBezTo>
                    <a:pt x="327535" y="243886"/>
                    <a:pt x="165486" y="355300"/>
                    <a:pt x="25173" y="491145"/>
                  </a:cubicBezTo>
                  <a:cubicBezTo>
                    <a:pt x="10743" y="504585"/>
                    <a:pt x="1837" y="522911"/>
                    <a:pt x="170" y="542552"/>
                  </a:cubicBezTo>
                  <a:cubicBezTo>
                    <a:pt x="-1287" y="564155"/>
                    <a:pt x="6685" y="585319"/>
                    <a:pt x="22039" y="600578"/>
                  </a:cubicBezTo>
                  <a:cubicBezTo>
                    <a:pt x="43661" y="610817"/>
                    <a:pt x="74465" y="634306"/>
                    <a:pt x="120242" y="698771"/>
                  </a:cubicBezTo>
                  <a:cubicBezTo>
                    <a:pt x="149427" y="727556"/>
                    <a:pt x="196242" y="727842"/>
                    <a:pt x="225789" y="699419"/>
                  </a:cubicBezTo>
                  <a:cubicBezTo>
                    <a:pt x="790878" y="152417"/>
                    <a:pt x="1688038" y="152417"/>
                    <a:pt x="2253128" y="699419"/>
                  </a:cubicBezTo>
                  <a:cubicBezTo>
                    <a:pt x="2282674" y="727842"/>
                    <a:pt x="2329480" y="727556"/>
                    <a:pt x="2358674" y="698771"/>
                  </a:cubicBezTo>
                  <a:cubicBezTo>
                    <a:pt x="2404737" y="657338"/>
                    <a:pt x="2415500" y="598778"/>
                    <a:pt x="2455067" y="602369"/>
                  </a:cubicBezTo>
                  <a:cubicBezTo>
                    <a:pt x="2469002" y="588900"/>
                    <a:pt x="2477461" y="570746"/>
                    <a:pt x="2478804" y="551401"/>
                  </a:cubicBezTo>
                  <a:cubicBezTo>
                    <a:pt x="2479985" y="529598"/>
                    <a:pt x="2471622" y="508357"/>
                    <a:pt x="2455886" y="493212"/>
                  </a:cubicBezTo>
                  <a:close/>
                </a:path>
              </a:pathLst>
            </a:custGeom>
            <a:solidFill>
              <a:srgbClr val="7030A0"/>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8" name="Freeform: Shape 7">
              <a:extLst>
                <a:ext uri="{FF2B5EF4-FFF2-40B4-BE49-F238E27FC236}">
                  <a16:creationId xmlns:a16="http://schemas.microsoft.com/office/drawing/2014/main" id="{4180DE42-BB1F-2495-2182-58F58A991746}"/>
                </a:ext>
              </a:extLst>
            </p:cNvPr>
            <p:cNvSpPr/>
            <p:nvPr/>
          </p:nvSpPr>
          <p:spPr>
            <a:xfrm rot="18761828">
              <a:off x="7089193" y="2458297"/>
              <a:ext cx="1067443" cy="261306"/>
            </a:xfrm>
            <a:custGeom>
              <a:avLst/>
              <a:gdLst>
                <a:gd name="connsiteX0" fmla="*/ 1671719 w 1672692"/>
                <a:gd name="connsiteY0" fmla="*/ 247511 h 437774"/>
                <a:gd name="connsiteX1" fmla="*/ 1631028 w 1672692"/>
                <a:gd name="connsiteY1" fmla="*/ 191266 h 437774"/>
                <a:gd name="connsiteX2" fmla="*/ 1314741 w 1672692"/>
                <a:gd name="connsiteY2" fmla="*/ 66974 h 437774"/>
                <a:gd name="connsiteX3" fmla="*/ 1212490 w 1672692"/>
                <a:gd name="connsiteY3" fmla="*/ 201763 h 437774"/>
                <a:gd name="connsiteX4" fmla="*/ 1288062 w 1672692"/>
                <a:gd name="connsiteY4" fmla="*/ 59535 h 437774"/>
                <a:gd name="connsiteX5" fmla="*/ 432650 w 1672692"/>
                <a:gd name="connsiteY5" fmla="*/ 47400 h 437774"/>
                <a:gd name="connsiteX6" fmla="*/ 471969 w 1672692"/>
                <a:gd name="connsiteY6" fmla="*/ 155814 h 437774"/>
                <a:gd name="connsiteX7" fmla="*/ 407732 w 1672692"/>
                <a:gd name="connsiteY7" fmla="*/ 53611 h 437774"/>
                <a:gd name="connsiteX8" fmla="*/ 41620 w 1672692"/>
                <a:gd name="connsiteY8" fmla="*/ 191266 h 437774"/>
                <a:gd name="connsiteX9" fmla="*/ 8416 w 1672692"/>
                <a:gd name="connsiteY9" fmla="*/ 294146 h 437774"/>
                <a:gd name="connsiteX10" fmla="*/ 22370 w 1672692"/>
                <a:gd name="connsiteY10" fmla="*/ 313310 h 437774"/>
                <a:gd name="connsiteX11" fmla="*/ 124897 w 1672692"/>
                <a:gd name="connsiteY11" fmla="*/ 415846 h 437774"/>
                <a:gd name="connsiteX12" fmla="*/ 211327 w 1672692"/>
                <a:gd name="connsiteY12" fmla="*/ 430239 h 437774"/>
                <a:gd name="connsiteX13" fmla="*/ 1461331 w 1672692"/>
                <a:gd name="connsiteY13" fmla="*/ 430239 h 437774"/>
                <a:gd name="connsiteX14" fmla="*/ 1547742 w 1672692"/>
                <a:gd name="connsiteY14" fmla="*/ 415846 h 437774"/>
                <a:gd name="connsiteX15" fmla="*/ 1650288 w 1672692"/>
                <a:gd name="connsiteY15" fmla="*/ 313310 h 437774"/>
                <a:gd name="connsiteX16" fmla="*/ 1671719 w 1672692"/>
                <a:gd name="connsiteY16" fmla="*/ 247511 h 43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2692" h="437774">
                  <a:moveTo>
                    <a:pt x="1671719" y="247511"/>
                  </a:moveTo>
                  <a:cubicBezTo>
                    <a:pt x="1668042" y="223289"/>
                    <a:pt x="1652879" y="202344"/>
                    <a:pt x="1631028" y="191266"/>
                  </a:cubicBezTo>
                  <a:cubicBezTo>
                    <a:pt x="1529949" y="139526"/>
                    <a:pt x="1424002" y="97892"/>
                    <a:pt x="1314741" y="66974"/>
                  </a:cubicBezTo>
                  <a:lnTo>
                    <a:pt x="1212490" y="201763"/>
                  </a:lnTo>
                  <a:lnTo>
                    <a:pt x="1288062" y="59535"/>
                  </a:lnTo>
                  <a:cubicBezTo>
                    <a:pt x="1008360" y="-15503"/>
                    <a:pt x="714371" y="-19675"/>
                    <a:pt x="432650" y="47400"/>
                  </a:cubicBezTo>
                  <a:lnTo>
                    <a:pt x="471969" y="155814"/>
                  </a:lnTo>
                  <a:lnTo>
                    <a:pt x="407732" y="53611"/>
                  </a:lnTo>
                  <a:cubicBezTo>
                    <a:pt x="280888" y="85500"/>
                    <a:pt x="158063" y="131687"/>
                    <a:pt x="41620" y="191266"/>
                  </a:cubicBezTo>
                  <a:cubicBezTo>
                    <a:pt x="4044" y="210507"/>
                    <a:pt x="-10825" y="256569"/>
                    <a:pt x="8416" y="294146"/>
                  </a:cubicBezTo>
                  <a:cubicBezTo>
                    <a:pt x="12045" y="301222"/>
                    <a:pt x="16750" y="307690"/>
                    <a:pt x="22370" y="313310"/>
                  </a:cubicBezTo>
                  <a:cubicBezTo>
                    <a:pt x="66575" y="316034"/>
                    <a:pt x="95760" y="357106"/>
                    <a:pt x="124897" y="415846"/>
                  </a:cubicBezTo>
                  <a:cubicBezTo>
                    <a:pt x="147776" y="438421"/>
                    <a:pt x="182371" y="444183"/>
                    <a:pt x="211327" y="430239"/>
                  </a:cubicBezTo>
                  <a:cubicBezTo>
                    <a:pt x="606767" y="242158"/>
                    <a:pt x="1065891" y="242158"/>
                    <a:pt x="1461331" y="430239"/>
                  </a:cubicBezTo>
                  <a:cubicBezTo>
                    <a:pt x="1490277" y="444183"/>
                    <a:pt x="1524872" y="438430"/>
                    <a:pt x="1547742" y="415846"/>
                  </a:cubicBezTo>
                  <a:cubicBezTo>
                    <a:pt x="1565258" y="368355"/>
                    <a:pt x="1601358" y="340265"/>
                    <a:pt x="1650288" y="313310"/>
                  </a:cubicBezTo>
                  <a:cubicBezTo>
                    <a:pt x="1667642" y="296127"/>
                    <a:pt x="1675624" y="271619"/>
                    <a:pt x="1671719" y="247511"/>
                  </a:cubicBezTo>
                  <a:close/>
                </a:path>
              </a:pathLst>
            </a:custGeom>
            <a:solidFill>
              <a:schemeClr val="tx2">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9" name="Freeform: Shape 8">
              <a:extLst>
                <a:ext uri="{FF2B5EF4-FFF2-40B4-BE49-F238E27FC236}">
                  <a16:creationId xmlns:a16="http://schemas.microsoft.com/office/drawing/2014/main" id="{6EC034F2-B6C8-1FDF-66C7-83E472688DCD}"/>
                </a:ext>
              </a:extLst>
            </p:cNvPr>
            <p:cNvSpPr/>
            <p:nvPr/>
          </p:nvSpPr>
          <p:spPr>
            <a:xfrm rot="18761828">
              <a:off x="7687063" y="2751838"/>
              <a:ext cx="414476" cy="175061"/>
            </a:xfrm>
            <a:custGeom>
              <a:avLst/>
              <a:gdLst>
                <a:gd name="connsiteX0" fmla="*/ 595226 w 649487"/>
                <a:gd name="connsiteY0" fmla="*/ 20818 h 293286"/>
                <a:gd name="connsiteX1" fmla="*/ 527646 w 649487"/>
                <a:gd name="connsiteY1" fmla="*/ 11607 h 293286"/>
                <a:gd name="connsiteX2" fmla="*/ 438815 w 649487"/>
                <a:gd name="connsiteY2" fmla="*/ 152949 h 293286"/>
                <a:gd name="connsiteX3" fmla="*/ 505005 w 649487"/>
                <a:gd name="connsiteY3" fmla="*/ 9197 h 293286"/>
                <a:gd name="connsiteX4" fmla="*/ 181374 w 649487"/>
                <a:gd name="connsiteY4" fmla="*/ 5787 h 293286"/>
                <a:gd name="connsiteX5" fmla="*/ 249125 w 649487"/>
                <a:gd name="connsiteY5" fmla="*/ 152949 h 293286"/>
                <a:gd name="connsiteX6" fmla="*/ 157923 w 649487"/>
                <a:gd name="connsiteY6" fmla="*/ 7826 h 293286"/>
                <a:gd name="connsiteX7" fmla="*/ 54263 w 649487"/>
                <a:gd name="connsiteY7" fmla="*/ 20818 h 293286"/>
                <a:gd name="connsiteX8" fmla="*/ 3266 w 649487"/>
                <a:gd name="connsiteY8" fmla="*/ 64442 h 293286"/>
                <a:gd name="connsiteX9" fmla="*/ 19087 w 649487"/>
                <a:gd name="connsiteY9" fmla="*/ 130717 h 293286"/>
                <a:gd name="connsiteX10" fmla="*/ 162667 w 649487"/>
                <a:gd name="connsiteY10" fmla="*/ 274297 h 293286"/>
                <a:gd name="connsiteX11" fmla="*/ 212720 w 649487"/>
                <a:gd name="connsiteY11" fmla="*/ 293119 h 293286"/>
                <a:gd name="connsiteX12" fmla="*/ 324744 w 649487"/>
                <a:gd name="connsiteY12" fmla="*/ 289004 h 293286"/>
                <a:gd name="connsiteX13" fmla="*/ 324744 w 649487"/>
                <a:gd name="connsiteY13" fmla="*/ 289004 h 293286"/>
                <a:gd name="connsiteX14" fmla="*/ 436758 w 649487"/>
                <a:gd name="connsiteY14" fmla="*/ 293119 h 293286"/>
                <a:gd name="connsiteX15" fmla="*/ 486812 w 649487"/>
                <a:gd name="connsiteY15" fmla="*/ 274297 h 293286"/>
                <a:gd name="connsiteX16" fmla="*/ 630401 w 649487"/>
                <a:gd name="connsiteY16" fmla="*/ 130717 h 293286"/>
                <a:gd name="connsiteX17" fmla="*/ 646222 w 649487"/>
                <a:gd name="connsiteY17" fmla="*/ 64442 h 293286"/>
                <a:gd name="connsiteX18" fmla="*/ 595226 w 649487"/>
                <a:gd name="connsiteY18" fmla="*/ 20818 h 29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9487" h="293286">
                  <a:moveTo>
                    <a:pt x="595226" y="20818"/>
                  </a:moveTo>
                  <a:cubicBezTo>
                    <a:pt x="572832" y="17294"/>
                    <a:pt x="550306" y="14227"/>
                    <a:pt x="527646" y="11607"/>
                  </a:cubicBezTo>
                  <a:lnTo>
                    <a:pt x="438815" y="152949"/>
                  </a:lnTo>
                  <a:lnTo>
                    <a:pt x="505005" y="9197"/>
                  </a:lnTo>
                  <a:cubicBezTo>
                    <a:pt x="397458" y="-1795"/>
                    <a:pt x="289130" y="-2937"/>
                    <a:pt x="181374" y="5787"/>
                  </a:cubicBezTo>
                  <a:lnTo>
                    <a:pt x="249125" y="152949"/>
                  </a:lnTo>
                  <a:lnTo>
                    <a:pt x="157923" y="7826"/>
                  </a:lnTo>
                  <a:cubicBezTo>
                    <a:pt x="123109" y="11121"/>
                    <a:pt x="88562" y="15455"/>
                    <a:pt x="54263" y="20818"/>
                  </a:cubicBezTo>
                  <a:cubicBezTo>
                    <a:pt x="30298" y="24361"/>
                    <a:pt x="10476" y="41316"/>
                    <a:pt x="3266" y="64442"/>
                  </a:cubicBezTo>
                  <a:cubicBezTo>
                    <a:pt x="-4421" y="87750"/>
                    <a:pt x="1704" y="113391"/>
                    <a:pt x="19087" y="130717"/>
                  </a:cubicBezTo>
                  <a:cubicBezTo>
                    <a:pt x="55768" y="166645"/>
                    <a:pt x="96201" y="216547"/>
                    <a:pt x="162667" y="274297"/>
                  </a:cubicBezTo>
                  <a:cubicBezTo>
                    <a:pt x="175792" y="287594"/>
                    <a:pt x="194080" y="294471"/>
                    <a:pt x="212720" y="293119"/>
                  </a:cubicBezTo>
                  <a:cubicBezTo>
                    <a:pt x="249554" y="290385"/>
                    <a:pt x="287244" y="289004"/>
                    <a:pt x="324744" y="289004"/>
                  </a:cubicBezTo>
                  <a:lnTo>
                    <a:pt x="324744" y="289004"/>
                  </a:lnTo>
                  <a:cubicBezTo>
                    <a:pt x="362244" y="289004"/>
                    <a:pt x="399934" y="290385"/>
                    <a:pt x="436758" y="293119"/>
                  </a:cubicBezTo>
                  <a:cubicBezTo>
                    <a:pt x="455389" y="294452"/>
                    <a:pt x="473677" y="287575"/>
                    <a:pt x="486812" y="274297"/>
                  </a:cubicBezTo>
                  <a:cubicBezTo>
                    <a:pt x="555449" y="215709"/>
                    <a:pt x="590130" y="161997"/>
                    <a:pt x="630401" y="130717"/>
                  </a:cubicBezTo>
                  <a:cubicBezTo>
                    <a:pt x="647784" y="113391"/>
                    <a:pt x="653909" y="87750"/>
                    <a:pt x="646222" y="64442"/>
                  </a:cubicBezTo>
                  <a:cubicBezTo>
                    <a:pt x="639012" y="41316"/>
                    <a:pt x="619190" y="24352"/>
                    <a:pt x="595226" y="20818"/>
                  </a:cubicBezTo>
                  <a:close/>
                </a:path>
              </a:pathLst>
            </a:custGeom>
            <a:solidFill>
              <a:schemeClr val="accent5">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grpSp>
      <p:pic>
        <p:nvPicPr>
          <p:cNvPr id="13" name="Picture 12">
            <a:extLst>
              <a:ext uri="{FF2B5EF4-FFF2-40B4-BE49-F238E27FC236}">
                <a16:creationId xmlns:a16="http://schemas.microsoft.com/office/drawing/2014/main" id="{2C5CE3D9-014D-D87E-99EA-5653BFC34D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2554" y="1099634"/>
            <a:ext cx="8920467" cy="5279133"/>
          </a:xfrm>
          <a:prstGeom prst="rect">
            <a:avLst/>
          </a:prstGeom>
        </p:spPr>
      </p:pic>
      <p:sp>
        <p:nvSpPr>
          <p:cNvPr id="14" name="TextBox 13">
            <a:extLst>
              <a:ext uri="{FF2B5EF4-FFF2-40B4-BE49-F238E27FC236}">
                <a16:creationId xmlns:a16="http://schemas.microsoft.com/office/drawing/2014/main" id="{A26AFDF5-16AB-78BD-B93B-65145AC3B570}"/>
              </a:ext>
            </a:extLst>
          </p:cNvPr>
          <p:cNvSpPr txBox="1"/>
          <p:nvPr/>
        </p:nvSpPr>
        <p:spPr>
          <a:xfrm>
            <a:off x="5868956" y="740590"/>
            <a:ext cx="4927017" cy="369332"/>
          </a:xfrm>
          <a:prstGeom prst="rect">
            <a:avLst/>
          </a:prstGeom>
          <a:noFill/>
        </p:spPr>
        <p:txBody>
          <a:bodyPr wrap="square">
            <a:spAutoFit/>
          </a:bodyPr>
          <a:lstStyle/>
          <a:p>
            <a:pPr defTabSz="457200">
              <a:defRPr/>
            </a:pPr>
            <a:r>
              <a:rPr lang="en-GB" b="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ACTIONABLE INSIGHTS &amp; PREVENTION</a:t>
            </a:r>
          </a:p>
        </p:txBody>
      </p:sp>
      <p:grpSp>
        <p:nvGrpSpPr>
          <p:cNvPr id="15" name="Group 14">
            <a:extLst>
              <a:ext uri="{FF2B5EF4-FFF2-40B4-BE49-F238E27FC236}">
                <a16:creationId xmlns:a16="http://schemas.microsoft.com/office/drawing/2014/main" id="{554BA5AE-C2E5-8813-B8B1-1A19061E4A84}"/>
              </a:ext>
            </a:extLst>
          </p:cNvPr>
          <p:cNvGrpSpPr/>
          <p:nvPr/>
        </p:nvGrpSpPr>
        <p:grpSpPr>
          <a:xfrm>
            <a:off x="5681559" y="719552"/>
            <a:ext cx="186213" cy="315407"/>
            <a:chOff x="7166875" y="1575636"/>
            <a:chExt cx="814956" cy="1581941"/>
          </a:xfrm>
        </p:grpSpPr>
        <p:sp>
          <p:nvSpPr>
            <p:cNvPr id="16" name="Freeform: Shape 15">
              <a:extLst>
                <a:ext uri="{FF2B5EF4-FFF2-40B4-BE49-F238E27FC236}">
                  <a16:creationId xmlns:a16="http://schemas.microsoft.com/office/drawing/2014/main" id="{E399B3FD-0E5F-2AD9-1A50-303D0CB2B981}"/>
                </a:ext>
              </a:extLst>
            </p:cNvPr>
            <p:cNvSpPr/>
            <p:nvPr/>
          </p:nvSpPr>
          <p:spPr>
            <a:xfrm rot="18761828">
              <a:off x="6590951" y="2151560"/>
              <a:ext cx="1581941" cy="430093"/>
            </a:xfrm>
            <a:custGeom>
              <a:avLst/>
              <a:gdLst>
                <a:gd name="connsiteX0" fmla="*/ 2455886 w 2478913"/>
                <a:gd name="connsiteY0" fmla="*/ 493212 h 720549"/>
                <a:gd name="connsiteX1" fmla="*/ 1998553 w 2478913"/>
                <a:gd name="connsiteY1" fmla="*/ 173087 h 720549"/>
                <a:gd name="connsiteX2" fmla="*/ 1912580 w 2478913"/>
                <a:gd name="connsiteY2" fmla="*/ 270137 h 720549"/>
                <a:gd name="connsiteX3" fmla="*/ 1967340 w 2478913"/>
                <a:gd name="connsiteY3" fmla="*/ 158323 h 720549"/>
                <a:gd name="connsiteX4" fmla="*/ 528541 w 2478913"/>
                <a:gd name="connsiteY4" fmla="*/ 150722 h 720549"/>
                <a:gd name="connsiteX5" fmla="*/ 573213 w 2478913"/>
                <a:gd name="connsiteY5" fmla="*/ 247744 h 720549"/>
                <a:gd name="connsiteX6" fmla="*/ 504614 w 2478913"/>
                <a:gd name="connsiteY6" fmla="*/ 161514 h 720549"/>
                <a:gd name="connsiteX7" fmla="*/ 25173 w 2478913"/>
                <a:gd name="connsiteY7" fmla="*/ 491145 h 720549"/>
                <a:gd name="connsiteX8" fmla="*/ 170 w 2478913"/>
                <a:gd name="connsiteY8" fmla="*/ 542552 h 720549"/>
                <a:gd name="connsiteX9" fmla="*/ 22039 w 2478913"/>
                <a:gd name="connsiteY9" fmla="*/ 600578 h 720549"/>
                <a:gd name="connsiteX10" fmla="*/ 120242 w 2478913"/>
                <a:gd name="connsiteY10" fmla="*/ 698771 h 720549"/>
                <a:gd name="connsiteX11" fmla="*/ 225789 w 2478913"/>
                <a:gd name="connsiteY11" fmla="*/ 699419 h 720549"/>
                <a:gd name="connsiteX12" fmla="*/ 2253128 w 2478913"/>
                <a:gd name="connsiteY12" fmla="*/ 699419 h 720549"/>
                <a:gd name="connsiteX13" fmla="*/ 2358674 w 2478913"/>
                <a:gd name="connsiteY13" fmla="*/ 698771 h 720549"/>
                <a:gd name="connsiteX14" fmla="*/ 2455067 w 2478913"/>
                <a:gd name="connsiteY14" fmla="*/ 602369 h 720549"/>
                <a:gd name="connsiteX15" fmla="*/ 2478804 w 2478913"/>
                <a:gd name="connsiteY15" fmla="*/ 551401 h 720549"/>
                <a:gd name="connsiteX16" fmla="*/ 2455886 w 2478913"/>
                <a:gd name="connsiteY16" fmla="*/ 493212 h 7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913" h="720549">
                  <a:moveTo>
                    <a:pt x="2455886" y="493212"/>
                  </a:moveTo>
                  <a:cubicBezTo>
                    <a:pt x="2321527" y="362749"/>
                    <a:pt x="2167127" y="254668"/>
                    <a:pt x="1998553" y="173087"/>
                  </a:cubicBezTo>
                  <a:lnTo>
                    <a:pt x="1912580" y="270137"/>
                  </a:lnTo>
                  <a:lnTo>
                    <a:pt x="1967340" y="158323"/>
                  </a:lnTo>
                  <a:cubicBezTo>
                    <a:pt x="1510949" y="-50094"/>
                    <a:pt x="987103" y="-52856"/>
                    <a:pt x="528541" y="150722"/>
                  </a:cubicBezTo>
                  <a:lnTo>
                    <a:pt x="573213" y="247744"/>
                  </a:lnTo>
                  <a:lnTo>
                    <a:pt x="504614" y="161514"/>
                  </a:lnTo>
                  <a:cubicBezTo>
                    <a:pt x="327535" y="243886"/>
                    <a:pt x="165486" y="355300"/>
                    <a:pt x="25173" y="491145"/>
                  </a:cubicBezTo>
                  <a:cubicBezTo>
                    <a:pt x="10743" y="504585"/>
                    <a:pt x="1837" y="522911"/>
                    <a:pt x="170" y="542552"/>
                  </a:cubicBezTo>
                  <a:cubicBezTo>
                    <a:pt x="-1287" y="564155"/>
                    <a:pt x="6685" y="585319"/>
                    <a:pt x="22039" y="600578"/>
                  </a:cubicBezTo>
                  <a:cubicBezTo>
                    <a:pt x="43661" y="610817"/>
                    <a:pt x="74465" y="634306"/>
                    <a:pt x="120242" y="698771"/>
                  </a:cubicBezTo>
                  <a:cubicBezTo>
                    <a:pt x="149427" y="727556"/>
                    <a:pt x="196242" y="727842"/>
                    <a:pt x="225789" y="699419"/>
                  </a:cubicBezTo>
                  <a:cubicBezTo>
                    <a:pt x="790878" y="152417"/>
                    <a:pt x="1688038" y="152417"/>
                    <a:pt x="2253128" y="699419"/>
                  </a:cubicBezTo>
                  <a:cubicBezTo>
                    <a:pt x="2282674" y="727842"/>
                    <a:pt x="2329480" y="727556"/>
                    <a:pt x="2358674" y="698771"/>
                  </a:cubicBezTo>
                  <a:cubicBezTo>
                    <a:pt x="2404737" y="657338"/>
                    <a:pt x="2415500" y="598778"/>
                    <a:pt x="2455067" y="602369"/>
                  </a:cubicBezTo>
                  <a:cubicBezTo>
                    <a:pt x="2469002" y="588900"/>
                    <a:pt x="2477461" y="570746"/>
                    <a:pt x="2478804" y="551401"/>
                  </a:cubicBezTo>
                  <a:cubicBezTo>
                    <a:pt x="2479985" y="529598"/>
                    <a:pt x="2471622" y="508357"/>
                    <a:pt x="2455886" y="493212"/>
                  </a:cubicBezTo>
                  <a:close/>
                </a:path>
              </a:pathLst>
            </a:custGeom>
            <a:solidFill>
              <a:srgbClr val="7030A0"/>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17" name="Freeform: Shape 16">
              <a:extLst>
                <a:ext uri="{FF2B5EF4-FFF2-40B4-BE49-F238E27FC236}">
                  <a16:creationId xmlns:a16="http://schemas.microsoft.com/office/drawing/2014/main" id="{8859F9FA-8C84-1D0B-9441-E6D2D0F08405}"/>
                </a:ext>
              </a:extLst>
            </p:cNvPr>
            <p:cNvSpPr/>
            <p:nvPr/>
          </p:nvSpPr>
          <p:spPr>
            <a:xfrm rot="18761828">
              <a:off x="7089193" y="2458297"/>
              <a:ext cx="1067443" cy="261306"/>
            </a:xfrm>
            <a:custGeom>
              <a:avLst/>
              <a:gdLst>
                <a:gd name="connsiteX0" fmla="*/ 1671719 w 1672692"/>
                <a:gd name="connsiteY0" fmla="*/ 247511 h 437774"/>
                <a:gd name="connsiteX1" fmla="*/ 1631028 w 1672692"/>
                <a:gd name="connsiteY1" fmla="*/ 191266 h 437774"/>
                <a:gd name="connsiteX2" fmla="*/ 1314741 w 1672692"/>
                <a:gd name="connsiteY2" fmla="*/ 66974 h 437774"/>
                <a:gd name="connsiteX3" fmla="*/ 1212490 w 1672692"/>
                <a:gd name="connsiteY3" fmla="*/ 201763 h 437774"/>
                <a:gd name="connsiteX4" fmla="*/ 1288062 w 1672692"/>
                <a:gd name="connsiteY4" fmla="*/ 59535 h 437774"/>
                <a:gd name="connsiteX5" fmla="*/ 432650 w 1672692"/>
                <a:gd name="connsiteY5" fmla="*/ 47400 h 437774"/>
                <a:gd name="connsiteX6" fmla="*/ 471969 w 1672692"/>
                <a:gd name="connsiteY6" fmla="*/ 155814 h 437774"/>
                <a:gd name="connsiteX7" fmla="*/ 407732 w 1672692"/>
                <a:gd name="connsiteY7" fmla="*/ 53611 h 437774"/>
                <a:gd name="connsiteX8" fmla="*/ 41620 w 1672692"/>
                <a:gd name="connsiteY8" fmla="*/ 191266 h 437774"/>
                <a:gd name="connsiteX9" fmla="*/ 8416 w 1672692"/>
                <a:gd name="connsiteY9" fmla="*/ 294146 h 437774"/>
                <a:gd name="connsiteX10" fmla="*/ 22370 w 1672692"/>
                <a:gd name="connsiteY10" fmla="*/ 313310 h 437774"/>
                <a:gd name="connsiteX11" fmla="*/ 124897 w 1672692"/>
                <a:gd name="connsiteY11" fmla="*/ 415846 h 437774"/>
                <a:gd name="connsiteX12" fmla="*/ 211327 w 1672692"/>
                <a:gd name="connsiteY12" fmla="*/ 430239 h 437774"/>
                <a:gd name="connsiteX13" fmla="*/ 1461331 w 1672692"/>
                <a:gd name="connsiteY13" fmla="*/ 430239 h 437774"/>
                <a:gd name="connsiteX14" fmla="*/ 1547742 w 1672692"/>
                <a:gd name="connsiteY14" fmla="*/ 415846 h 437774"/>
                <a:gd name="connsiteX15" fmla="*/ 1650288 w 1672692"/>
                <a:gd name="connsiteY15" fmla="*/ 313310 h 437774"/>
                <a:gd name="connsiteX16" fmla="*/ 1671719 w 1672692"/>
                <a:gd name="connsiteY16" fmla="*/ 247511 h 43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2692" h="437774">
                  <a:moveTo>
                    <a:pt x="1671719" y="247511"/>
                  </a:moveTo>
                  <a:cubicBezTo>
                    <a:pt x="1668042" y="223289"/>
                    <a:pt x="1652879" y="202344"/>
                    <a:pt x="1631028" y="191266"/>
                  </a:cubicBezTo>
                  <a:cubicBezTo>
                    <a:pt x="1529949" y="139526"/>
                    <a:pt x="1424002" y="97892"/>
                    <a:pt x="1314741" y="66974"/>
                  </a:cubicBezTo>
                  <a:lnTo>
                    <a:pt x="1212490" y="201763"/>
                  </a:lnTo>
                  <a:lnTo>
                    <a:pt x="1288062" y="59535"/>
                  </a:lnTo>
                  <a:cubicBezTo>
                    <a:pt x="1008360" y="-15503"/>
                    <a:pt x="714371" y="-19675"/>
                    <a:pt x="432650" y="47400"/>
                  </a:cubicBezTo>
                  <a:lnTo>
                    <a:pt x="471969" y="155814"/>
                  </a:lnTo>
                  <a:lnTo>
                    <a:pt x="407732" y="53611"/>
                  </a:lnTo>
                  <a:cubicBezTo>
                    <a:pt x="280888" y="85500"/>
                    <a:pt x="158063" y="131687"/>
                    <a:pt x="41620" y="191266"/>
                  </a:cubicBezTo>
                  <a:cubicBezTo>
                    <a:pt x="4044" y="210507"/>
                    <a:pt x="-10825" y="256569"/>
                    <a:pt x="8416" y="294146"/>
                  </a:cubicBezTo>
                  <a:cubicBezTo>
                    <a:pt x="12045" y="301222"/>
                    <a:pt x="16750" y="307690"/>
                    <a:pt x="22370" y="313310"/>
                  </a:cubicBezTo>
                  <a:cubicBezTo>
                    <a:pt x="66575" y="316034"/>
                    <a:pt x="95760" y="357106"/>
                    <a:pt x="124897" y="415846"/>
                  </a:cubicBezTo>
                  <a:cubicBezTo>
                    <a:pt x="147776" y="438421"/>
                    <a:pt x="182371" y="444183"/>
                    <a:pt x="211327" y="430239"/>
                  </a:cubicBezTo>
                  <a:cubicBezTo>
                    <a:pt x="606767" y="242158"/>
                    <a:pt x="1065891" y="242158"/>
                    <a:pt x="1461331" y="430239"/>
                  </a:cubicBezTo>
                  <a:cubicBezTo>
                    <a:pt x="1490277" y="444183"/>
                    <a:pt x="1524872" y="438430"/>
                    <a:pt x="1547742" y="415846"/>
                  </a:cubicBezTo>
                  <a:cubicBezTo>
                    <a:pt x="1565258" y="368355"/>
                    <a:pt x="1601358" y="340265"/>
                    <a:pt x="1650288" y="313310"/>
                  </a:cubicBezTo>
                  <a:cubicBezTo>
                    <a:pt x="1667642" y="296127"/>
                    <a:pt x="1675624" y="271619"/>
                    <a:pt x="1671719" y="247511"/>
                  </a:cubicBezTo>
                  <a:close/>
                </a:path>
              </a:pathLst>
            </a:custGeom>
            <a:solidFill>
              <a:schemeClr val="tx2">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18" name="Freeform: Shape 17">
              <a:extLst>
                <a:ext uri="{FF2B5EF4-FFF2-40B4-BE49-F238E27FC236}">
                  <a16:creationId xmlns:a16="http://schemas.microsoft.com/office/drawing/2014/main" id="{127D2FA6-8C55-32A7-BC5E-0694C03B9BB5}"/>
                </a:ext>
              </a:extLst>
            </p:cNvPr>
            <p:cNvSpPr/>
            <p:nvPr/>
          </p:nvSpPr>
          <p:spPr>
            <a:xfrm rot="18761828">
              <a:off x="7687063" y="2751838"/>
              <a:ext cx="414476" cy="175061"/>
            </a:xfrm>
            <a:custGeom>
              <a:avLst/>
              <a:gdLst>
                <a:gd name="connsiteX0" fmla="*/ 595226 w 649487"/>
                <a:gd name="connsiteY0" fmla="*/ 20818 h 293286"/>
                <a:gd name="connsiteX1" fmla="*/ 527646 w 649487"/>
                <a:gd name="connsiteY1" fmla="*/ 11607 h 293286"/>
                <a:gd name="connsiteX2" fmla="*/ 438815 w 649487"/>
                <a:gd name="connsiteY2" fmla="*/ 152949 h 293286"/>
                <a:gd name="connsiteX3" fmla="*/ 505005 w 649487"/>
                <a:gd name="connsiteY3" fmla="*/ 9197 h 293286"/>
                <a:gd name="connsiteX4" fmla="*/ 181374 w 649487"/>
                <a:gd name="connsiteY4" fmla="*/ 5787 h 293286"/>
                <a:gd name="connsiteX5" fmla="*/ 249125 w 649487"/>
                <a:gd name="connsiteY5" fmla="*/ 152949 h 293286"/>
                <a:gd name="connsiteX6" fmla="*/ 157923 w 649487"/>
                <a:gd name="connsiteY6" fmla="*/ 7826 h 293286"/>
                <a:gd name="connsiteX7" fmla="*/ 54263 w 649487"/>
                <a:gd name="connsiteY7" fmla="*/ 20818 h 293286"/>
                <a:gd name="connsiteX8" fmla="*/ 3266 w 649487"/>
                <a:gd name="connsiteY8" fmla="*/ 64442 h 293286"/>
                <a:gd name="connsiteX9" fmla="*/ 19087 w 649487"/>
                <a:gd name="connsiteY9" fmla="*/ 130717 h 293286"/>
                <a:gd name="connsiteX10" fmla="*/ 162667 w 649487"/>
                <a:gd name="connsiteY10" fmla="*/ 274297 h 293286"/>
                <a:gd name="connsiteX11" fmla="*/ 212720 w 649487"/>
                <a:gd name="connsiteY11" fmla="*/ 293119 h 293286"/>
                <a:gd name="connsiteX12" fmla="*/ 324744 w 649487"/>
                <a:gd name="connsiteY12" fmla="*/ 289004 h 293286"/>
                <a:gd name="connsiteX13" fmla="*/ 324744 w 649487"/>
                <a:gd name="connsiteY13" fmla="*/ 289004 h 293286"/>
                <a:gd name="connsiteX14" fmla="*/ 436758 w 649487"/>
                <a:gd name="connsiteY14" fmla="*/ 293119 h 293286"/>
                <a:gd name="connsiteX15" fmla="*/ 486812 w 649487"/>
                <a:gd name="connsiteY15" fmla="*/ 274297 h 293286"/>
                <a:gd name="connsiteX16" fmla="*/ 630401 w 649487"/>
                <a:gd name="connsiteY16" fmla="*/ 130717 h 293286"/>
                <a:gd name="connsiteX17" fmla="*/ 646222 w 649487"/>
                <a:gd name="connsiteY17" fmla="*/ 64442 h 293286"/>
                <a:gd name="connsiteX18" fmla="*/ 595226 w 649487"/>
                <a:gd name="connsiteY18" fmla="*/ 20818 h 29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9487" h="293286">
                  <a:moveTo>
                    <a:pt x="595226" y="20818"/>
                  </a:moveTo>
                  <a:cubicBezTo>
                    <a:pt x="572832" y="17294"/>
                    <a:pt x="550306" y="14227"/>
                    <a:pt x="527646" y="11607"/>
                  </a:cubicBezTo>
                  <a:lnTo>
                    <a:pt x="438815" y="152949"/>
                  </a:lnTo>
                  <a:lnTo>
                    <a:pt x="505005" y="9197"/>
                  </a:lnTo>
                  <a:cubicBezTo>
                    <a:pt x="397458" y="-1795"/>
                    <a:pt x="289130" y="-2937"/>
                    <a:pt x="181374" y="5787"/>
                  </a:cubicBezTo>
                  <a:lnTo>
                    <a:pt x="249125" y="152949"/>
                  </a:lnTo>
                  <a:lnTo>
                    <a:pt x="157923" y="7826"/>
                  </a:lnTo>
                  <a:cubicBezTo>
                    <a:pt x="123109" y="11121"/>
                    <a:pt x="88562" y="15455"/>
                    <a:pt x="54263" y="20818"/>
                  </a:cubicBezTo>
                  <a:cubicBezTo>
                    <a:pt x="30298" y="24361"/>
                    <a:pt x="10476" y="41316"/>
                    <a:pt x="3266" y="64442"/>
                  </a:cubicBezTo>
                  <a:cubicBezTo>
                    <a:pt x="-4421" y="87750"/>
                    <a:pt x="1704" y="113391"/>
                    <a:pt x="19087" y="130717"/>
                  </a:cubicBezTo>
                  <a:cubicBezTo>
                    <a:pt x="55768" y="166645"/>
                    <a:pt x="96201" y="216547"/>
                    <a:pt x="162667" y="274297"/>
                  </a:cubicBezTo>
                  <a:cubicBezTo>
                    <a:pt x="175792" y="287594"/>
                    <a:pt x="194080" y="294471"/>
                    <a:pt x="212720" y="293119"/>
                  </a:cubicBezTo>
                  <a:cubicBezTo>
                    <a:pt x="249554" y="290385"/>
                    <a:pt x="287244" y="289004"/>
                    <a:pt x="324744" y="289004"/>
                  </a:cubicBezTo>
                  <a:lnTo>
                    <a:pt x="324744" y="289004"/>
                  </a:lnTo>
                  <a:cubicBezTo>
                    <a:pt x="362244" y="289004"/>
                    <a:pt x="399934" y="290385"/>
                    <a:pt x="436758" y="293119"/>
                  </a:cubicBezTo>
                  <a:cubicBezTo>
                    <a:pt x="455389" y="294452"/>
                    <a:pt x="473677" y="287575"/>
                    <a:pt x="486812" y="274297"/>
                  </a:cubicBezTo>
                  <a:cubicBezTo>
                    <a:pt x="555449" y="215709"/>
                    <a:pt x="590130" y="161997"/>
                    <a:pt x="630401" y="130717"/>
                  </a:cubicBezTo>
                  <a:cubicBezTo>
                    <a:pt x="647784" y="113391"/>
                    <a:pt x="653909" y="87750"/>
                    <a:pt x="646222" y="64442"/>
                  </a:cubicBezTo>
                  <a:cubicBezTo>
                    <a:pt x="639012" y="41316"/>
                    <a:pt x="619190" y="24352"/>
                    <a:pt x="595226" y="20818"/>
                  </a:cubicBezTo>
                  <a:close/>
                </a:path>
              </a:pathLst>
            </a:custGeom>
            <a:solidFill>
              <a:schemeClr val="accent5">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grpSp>
    </p:spTree>
    <p:extLst>
      <p:ext uri="{BB962C8B-B14F-4D97-AF65-F5344CB8AC3E}">
        <p14:creationId xmlns:p14="http://schemas.microsoft.com/office/powerpoint/2010/main" val="118637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4E4CCD-7514-9CB8-60A8-CDD59ED1E1C9}"/>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a:solidFill>
                  <a:srgbClr val="7030A0"/>
                </a:solidFill>
                <a:latin typeface="Tahoma" panose="020B0604030504040204" pitchFamily="34" charset="0"/>
                <a:ea typeface="Tahoma" panose="020B0604030504040204" pitchFamily="34" charset="0"/>
                <a:cs typeface="Tahoma" panose="020B0604030504040204" pitchFamily="34" charset="0"/>
              </a:rPr>
              <a:t>SMART SOCIAL HOUSING</a:t>
            </a:r>
            <a:r>
              <a:rPr lang="en-GB" sz="2400">
                <a:solidFill>
                  <a:srgbClr val="7030A0"/>
                </a:solidFill>
                <a:latin typeface="Tahoma" panose="020B0604030504040204" pitchFamily="34" charset="0"/>
                <a:ea typeface="Tahoma" panose="020B0604030504040204" pitchFamily="34" charset="0"/>
                <a:cs typeface="Tahoma" panose="020B0604030504040204" pitchFamily="34" charset="0"/>
              </a:rPr>
              <a:t>:</a:t>
            </a:r>
            <a:r>
              <a:rPr lang="en-GB">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GB" sz="240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What’s been achieved so far?</a:t>
            </a:r>
          </a:p>
        </p:txBody>
      </p:sp>
      <p:pic>
        <p:nvPicPr>
          <p:cNvPr id="5" name="Picture 4" descr="Logo | The Thread">
            <a:extLst>
              <a:ext uri="{FF2B5EF4-FFF2-40B4-BE49-F238E27FC236}">
                <a16:creationId xmlns:a16="http://schemas.microsoft.com/office/drawing/2014/main" id="{EE637382-D729-4146-5E5C-678AE1037D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46766" y="1"/>
            <a:ext cx="621239" cy="582468"/>
          </a:xfrm>
          <a:prstGeom prst="rect">
            <a:avLst/>
          </a:prstGeom>
          <a:noFill/>
          <a:ln>
            <a:noFill/>
          </a:ln>
        </p:spPr>
      </p:pic>
      <p:sp>
        <p:nvSpPr>
          <p:cNvPr id="12" name="Title 1">
            <a:extLst>
              <a:ext uri="{FF2B5EF4-FFF2-40B4-BE49-F238E27FC236}">
                <a16:creationId xmlns:a16="http://schemas.microsoft.com/office/drawing/2014/main" id="{39767531-7CA6-6759-33A2-CEA7C43F63E7}"/>
              </a:ext>
            </a:extLst>
          </p:cNvPr>
          <p:cNvSpPr txBox="1">
            <a:spLocks/>
          </p:cNvSpPr>
          <p:nvPr/>
        </p:nvSpPr>
        <p:spPr>
          <a:xfrm>
            <a:off x="1858229" y="1066757"/>
            <a:ext cx="4666396"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1500">
                <a:solidFill>
                  <a:srgbClr val="4F81BD">
                    <a:lumMod val="75000"/>
                  </a:srgbClr>
                </a:solidFill>
                <a:latin typeface="Calibri" panose="020F0502020204030204" pitchFamily="34" charset="0"/>
                <a:ea typeface="Calibri" panose="020F0502020204030204" pitchFamily="34" charset="0"/>
                <a:cs typeface="Times New Roman" panose="02020603050405020304" pitchFamily="18" charset="0"/>
              </a:rPr>
              <a:t>“How do we </a:t>
            </a:r>
            <a:r>
              <a:rPr lang="en-GB" sz="1500" b="1">
                <a:solidFill>
                  <a:srgbClr val="4F81BD">
                    <a:lumMod val="75000"/>
                  </a:srgbClr>
                </a:solidFill>
                <a:latin typeface="Calibri" panose="020F0502020204030204" pitchFamily="34" charset="0"/>
                <a:ea typeface="Calibri" panose="020F0502020204030204" pitchFamily="34" charset="0"/>
                <a:cs typeface="Times New Roman" panose="02020603050405020304" pitchFamily="18" charset="0"/>
              </a:rPr>
              <a:t>keep our social tenants safe, well, and socially connected in their homes </a:t>
            </a:r>
            <a:r>
              <a:rPr lang="en-GB" sz="1500">
                <a:solidFill>
                  <a:srgbClr val="4F81BD">
                    <a:lumMod val="75000"/>
                  </a:srgbClr>
                </a:solidFill>
                <a:latin typeface="Calibri" panose="020F0502020204030204" pitchFamily="34" charset="0"/>
                <a:ea typeface="Calibri" panose="020F0502020204030204" pitchFamily="34" charset="0"/>
                <a:cs typeface="Times New Roman" panose="02020603050405020304" pitchFamily="18" charset="0"/>
              </a:rPr>
              <a:t>to improve their health and wellbeing and reduce the poverty and inequalities they experience, whilst promoting prevention and service sustainability given the increasing need to </a:t>
            </a:r>
            <a:r>
              <a:rPr lang="en-GB" sz="1500" b="1">
                <a:solidFill>
                  <a:srgbClr val="4F81BD">
                    <a:lumMod val="75000"/>
                  </a:srgbClr>
                </a:solidFill>
                <a:latin typeface="Calibri" panose="020F0502020204030204" pitchFamily="34" charset="0"/>
                <a:ea typeface="Calibri" panose="020F0502020204030204" pitchFamily="34" charset="0"/>
                <a:cs typeface="Times New Roman" panose="02020603050405020304" pitchFamily="18" charset="0"/>
              </a:rPr>
              <a:t>shift the balance of care </a:t>
            </a:r>
            <a:r>
              <a:rPr lang="en-GB" sz="1500">
                <a:solidFill>
                  <a:srgbClr val="4F81BD">
                    <a:lumMod val="75000"/>
                  </a:srgbClr>
                </a:solidFill>
                <a:latin typeface="Calibri" panose="020F0502020204030204" pitchFamily="34" charset="0"/>
                <a:ea typeface="Calibri" panose="020F0502020204030204" pitchFamily="34" charset="0"/>
                <a:cs typeface="Times New Roman" panose="02020603050405020304" pitchFamily="18" charset="0"/>
              </a:rPr>
              <a:t>and improve whole system outcomes?”</a:t>
            </a:r>
            <a:endParaRPr lang="en-GB" sz="1500">
              <a:solidFill>
                <a:srgbClr val="4F81BD">
                  <a:lumMod val="75000"/>
                </a:srgbClr>
              </a:solidFill>
              <a:latin typeface="Calibri"/>
            </a:endParaRPr>
          </a:p>
        </p:txBody>
      </p:sp>
      <p:sp>
        <p:nvSpPr>
          <p:cNvPr id="19" name="TextBox 18">
            <a:extLst>
              <a:ext uri="{FF2B5EF4-FFF2-40B4-BE49-F238E27FC236}">
                <a16:creationId xmlns:a16="http://schemas.microsoft.com/office/drawing/2014/main" id="{3C11354A-C307-9D5E-9C1A-D2308589E78A}"/>
              </a:ext>
            </a:extLst>
          </p:cNvPr>
          <p:cNvSpPr txBox="1"/>
          <p:nvPr/>
        </p:nvSpPr>
        <p:spPr>
          <a:xfrm>
            <a:off x="2003871" y="708496"/>
            <a:ext cx="4666396" cy="369332"/>
          </a:xfrm>
          <a:prstGeom prst="rect">
            <a:avLst/>
          </a:prstGeom>
          <a:noFill/>
        </p:spPr>
        <p:txBody>
          <a:bodyPr wrap="square">
            <a:spAutoFit/>
          </a:bodyPr>
          <a:lstStyle/>
          <a:p>
            <a:pPr defTabSz="457200">
              <a:defRPr/>
            </a:pPr>
            <a:r>
              <a:rPr lang="en-GB" b="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PROBLEM STATEMENT</a:t>
            </a:r>
          </a:p>
        </p:txBody>
      </p:sp>
      <p:grpSp>
        <p:nvGrpSpPr>
          <p:cNvPr id="20" name="Group 19">
            <a:extLst>
              <a:ext uri="{FF2B5EF4-FFF2-40B4-BE49-F238E27FC236}">
                <a16:creationId xmlns:a16="http://schemas.microsoft.com/office/drawing/2014/main" id="{05B67F8F-FFC2-8A86-586E-F80593BA95D2}"/>
              </a:ext>
            </a:extLst>
          </p:cNvPr>
          <p:cNvGrpSpPr/>
          <p:nvPr/>
        </p:nvGrpSpPr>
        <p:grpSpPr>
          <a:xfrm>
            <a:off x="1816474" y="687458"/>
            <a:ext cx="186213" cy="315407"/>
            <a:chOff x="7166875" y="1575636"/>
            <a:chExt cx="814956" cy="1581941"/>
          </a:xfrm>
        </p:grpSpPr>
        <p:sp>
          <p:nvSpPr>
            <p:cNvPr id="21" name="Freeform: Shape 20">
              <a:extLst>
                <a:ext uri="{FF2B5EF4-FFF2-40B4-BE49-F238E27FC236}">
                  <a16:creationId xmlns:a16="http://schemas.microsoft.com/office/drawing/2014/main" id="{FA3990B8-FAD4-9C81-32AD-0F352160AA46}"/>
                </a:ext>
              </a:extLst>
            </p:cNvPr>
            <p:cNvSpPr/>
            <p:nvPr/>
          </p:nvSpPr>
          <p:spPr>
            <a:xfrm rot="18761828">
              <a:off x="6590951" y="2151560"/>
              <a:ext cx="1581941" cy="430093"/>
            </a:xfrm>
            <a:custGeom>
              <a:avLst/>
              <a:gdLst>
                <a:gd name="connsiteX0" fmla="*/ 2455886 w 2478913"/>
                <a:gd name="connsiteY0" fmla="*/ 493212 h 720549"/>
                <a:gd name="connsiteX1" fmla="*/ 1998553 w 2478913"/>
                <a:gd name="connsiteY1" fmla="*/ 173087 h 720549"/>
                <a:gd name="connsiteX2" fmla="*/ 1912580 w 2478913"/>
                <a:gd name="connsiteY2" fmla="*/ 270137 h 720549"/>
                <a:gd name="connsiteX3" fmla="*/ 1967340 w 2478913"/>
                <a:gd name="connsiteY3" fmla="*/ 158323 h 720549"/>
                <a:gd name="connsiteX4" fmla="*/ 528541 w 2478913"/>
                <a:gd name="connsiteY4" fmla="*/ 150722 h 720549"/>
                <a:gd name="connsiteX5" fmla="*/ 573213 w 2478913"/>
                <a:gd name="connsiteY5" fmla="*/ 247744 h 720549"/>
                <a:gd name="connsiteX6" fmla="*/ 504614 w 2478913"/>
                <a:gd name="connsiteY6" fmla="*/ 161514 h 720549"/>
                <a:gd name="connsiteX7" fmla="*/ 25173 w 2478913"/>
                <a:gd name="connsiteY7" fmla="*/ 491145 h 720549"/>
                <a:gd name="connsiteX8" fmla="*/ 170 w 2478913"/>
                <a:gd name="connsiteY8" fmla="*/ 542552 h 720549"/>
                <a:gd name="connsiteX9" fmla="*/ 22039 w 2478913"/>
                <a:gd name="connsiteY9" fmla="*/ 600578 h 720549"/>
                <a:gd name="connsiteX10" fmla="*/ 120242 w 2478913"/>
                <a:gd name="connsiteY10" fmla="*/ 698771 h 720549"/>
                <a:gd name="connsiteX11" fmla="*/ 225789 w 2478913"/>
                <a:gd name="connsiteY11" fmla="*/ 699419 h 720549"/>
                <a:gd name="connsiteX12" fmla="*/ 2253128 w 2478913"/>
                <a:gd name="connsiteY12" fmla="*/ 699419 h 720549"/>
                <a:gd name="connsiteX13" fmla="*/ 2358674 w 2478913"/>
                <a:gd name="connsiteY13" fmla="*/ 698771 h 720549"/>
                <a:gd name="connsiteX14" fmla="*/ 2455067 w 2478913"/>
                <a:gd name="connsiteY14" fmla="*/ 602369 h 720549"/>
                <a:gd name="connsiteX15" fmla="*/ 2478804 w 2478913"/>
                <a:gd name="connsiteY15" fmla="*/ 551401 h 720549"/>
                <a:gd name="connsiteX16" fmla="*/ 2455886 w 2478913"/>
                <a:gd name="connsiteY16" fmla="*/ 493212 h 7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913" h="720549">
                  <a:moveTo>
                    <a:pt x="2455886" y="493212"/>
                  </a:moveTo>
                  <a:cubicBezTo>
                    <a:pt x="2321527" y="362749"/>
                    <a:pt x="2167127" y="254668"/>
                    <a:pt x="1998553" y="173087"/>
                  </a:cubicBezTo>
                  <a:lnTo>
                    <a:pt x="1912580" y="270137"/>
                  </a:lnTo>
                  <a:lnTo>
                    <a:pt x="1967340" y="158323"/>
                  </a:lnTo>
                  <a:cubicBezTo>
                    <a:pt x="1510949" y="-50094"/>
                    <a:pt x="987103" y="-52856"/>
                    <a:pt x="528541" y="150722"/>
                  </a:cubicBezTo>
                  <a:lnTo>
                    <a:pt x="573213" y="247744"/>
                  </a:lnTo>
                  <a:lnTo>
                    <a:pt x="504614" y="161514"/>
                  </a:lnTo>
                  <a:cubicBezTo>
                    <a:pt x="327535" y="243886"/>
                    <a:pt x="165486" y="355300"/>
                    <a:pt x="25173" y="491145"/>
                  </a:cubicBezTo>
                  <a:cubicBezTo>
                    <a:pt x="10743" y="504585"/>
                    <a:pt x="1837" y="522911"/>
                    <a:pt x="170" y="542552"/>
                  </a:cubicBezTo>
                  <a:cubicBezTo>
                    <a:pt x="-1287" y="564155"/>
                    <a:pt x="6685" y="585319"/>
                    <a:pt x="22039" y="600578"/>
                  </a:cubicBezTo>
                  <a:cubicBezTo>
                    <a:pt x="43661" y="610817"/>
                    <a:pt x="74465" y="634306"/>
                    <a:pt x="120242" y="698771"/>
                  </a:cubicBezTo>
                  <a:cubicBezTo>
                    <a:pt x="149427" y="727556"/>
                    <a:pt x="196242" y="727842"/>
                    <a:pt x="225789" y="699419"/>
                  </a:cubicBezTo>
                  <a:cubicBezTo>
                    <a:pt x="790878" y="152417"/>
                    <a:pt x="1688038" y="152417"/>
                    <a:pt x="2253128" y="699419"/>
                  </a:cubicBezTo>
                  <a:cubicBezTo>
                    <a:pt x="2282674" y="727842"/>
                    <a:pt x="2329480" y="727556"/>
                    <a:pt x="2358674" y="698771"/>
                  </a:cubicBezTo>
                  <a:cubicBezTo>
                    <a:pt x="2404737" y="657338"/>
                    <a:pt x="2415500" y="598778"/>
                    <a:pt x="2455067" y="602369"/>
                  </a:cubicBezTo>
                  <a:cubicBezTo>
                    <a:pt x="2469002" y="588900"/>
                    <a:pt x="2477461" y="570746"/>
                    <a:pt x="2478804" y="551401"/>
                  </a:cubicBezTo>
                  <a:cubicBezTo>
                    <a:pt x="2479985" y="529598"/>
                    <a:pt x="2471622" y="508357"/>
                    <a:pt x="2455886" y="493212"/>
                  </a:cubicBezTo>
                  <a:close/>
                </a:path>
              </a:pathLst>
            </a:custGeom>
            <a:solidFill>
              <a:srgbClr val="7030A0"/>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22" name="Freeform: Shape 21">
              <a:extLst>
                <a:ext uri="{FF2B5EF4-FFF2-40B4-BE49-F238E27FC236}">
                  <a16:creationId xmlns:a16="http://schemas.microsoft.com/office/drawing/2014/main" id="{9EC75D4F-8378-C22D-1A67-97459BCECD9D}"/>
                </a:ext>
              </a:extLst>
            </p:cNvPr>
            <p:cNvSpPr/>
            <p:nvPr/>
          </p:nvSpPr>
          <p:spPr>
            <a:xfrm rot="18761828">
              <a:off x="7089193" y="2458297"/>
              <a:ext cx="1067443" cy="261306"/>
            </a:xfrm>
            <a:custGeom>
              <a:avLst/>
              <a:gdLst>
                <a:gd name="connsiteX0" fmla="*/ 1671719 w 1672692"/>
                <a:gd name="connsiteY0" fmla="*/ 247511 h 437774"/>
                <a:gd name="connsiteX1" fmla="*/ 1631028 w 1672692"/>
                <a:gd name="connsiteY1" fmla="*/ 191266 h 437774"/>
                <a:gd name="connsiteX2" fmla="*/ 1314741 w 1672692"/>
                <a:gd name="connsiteY2" fmla="*/ 66974 h 437774"/>
                <a:gd name="connsiteX3" fmla="*/ 1212490 w 1672692"/>
                <a:gd name="connsiteY3" fmla="*/ 201763 h 437774"/>
                <a:gd name="connsiteX4" fmla="*/ 1288062 w 1672692"/>
                <a:gd name="connsiteY4" fmla="*/ 59535 h 437774"/>
                <a:gd name="connsiteX5" fmla="*/ 432650 w 1672692"/>
                <a:gd name="connsiteY5" fmla="*/ 47400 h 437774"/>
                <a:gd name="connsiteX6" fmla="*/ 471969 w 1672692"/>
                <a:gd name="connsiteY6" fmla="*/ 155814 h 437774"/>
                <a:gd name="connsiteX7" fmla="*/ 407732 w 1672692"/>
                <a:gd name="connsiteY7" fmla="*/ 53611 h 437774"/>
                <a:gd name="connsiteX8" fmla="*/ 41620 w 1672692"/>
                <a:gd name="connsiteY8" fmla="*/ 191266 h 437774"/>
                <a:gd name="connsiteX9" fmla="*/ 8416 w 1672692"/>
                <a:gd name="connsiteY9" fmla="*/ 294146 h 437774"/>
                <a:gd name="connsiteX10" fmla="*/ 22370 w 1672692"/>
                <a:gd name="connsiteY10" fmla="*/ 313310 h 437774"/>
                <a:gd name="connsiteX11" fmla="*/ 124897 w 1672692"/>
                <a:gd name="connsiteY11" fmla="*/ 415846 h 437774"/>
                <a:gd name="connsiteX12" fmla="*/ 211327 w 1672692"/>
                <a:gd name="connsiteY12" fmla="*/ 430239 h 437774"/>
                <a:gd name="connsiteX13" fmla="*/ 1461331 w 1672692"/>
                <a:gd name="connsiteY13" fmla="*/ 430239 h 437774"/>
                <a:gd name="connsiteX14" fmla="*/ 1547742 w 1672692"/>
                <a:gd name="connsiteY14" fmla="*/ 415846 h 437774"/>
                <a:gd name="connsiteX15" fmla="*/ 1650288 w 1672692"/>
                <a:gd name="connsiteY15" fmla="*/ 313310 h 437774"/>
                <a:gd name="connsiteX16" fmla="*/ 1671719 w 1672692"/>
                <a:gd name="connsiteY16" fmla="*/ 247511 h 43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2692" h="437774">
                  <a:moveTo>
                    <a:pt x="1671719" y="247511"/>
                  </a:moveTo>
                  <a:cubicBezTo>
                    <a:pt x="1668042" y="223289"/>
                    <a:pt x="1652879" y="202344"/>
                    <a:pt x="1631028" y="191266"/>
                  </a:cubicBezTo>
                  <a:cubicBezTo>
                    <a:pt x="1529949" y="139526"/>
                    <a:pt x="1424002" y="97892"/>
                    <a:pt x="1314741" y="66974"/>
                  </a:cubicBezTo>
                  <a:lnTo>
                    <a:pt x="1212490" y="201763"/>
                  </a:lnTo>
                  <a:lnTo>
                    <a:pt x="1288062" y="59535"/>
                  </a:lnTo>
                  <a:cubicBezTo>
                    <a:pt x="1008360" y="-15503"/>
                    <a:pt x="714371" y="-19675"/>
                    <a:pt x="432650" y="47400"/>
                  </a:cubicBezTo>
                  <a:lnTo>
                    <a:pt x="471969" y="155814"/>
                  </a:lnTo>
                  <a:lnTo>
                    <a:pt x="407732" y="53611"/>
                  </a:lnTo>
                  <a:cubicBezTo>
                    <a:pt x="280888" y="85500"/>
                    <a:pt x="158063" y="131687"/>
                    <a:pt x="41620" y="191266"/>
                  </a:cubicBezTo>
                  <a:cubicBezTo>
                    <a:pt x="4044" y="210507"/>
                    <a:pt x="-10825" y="256569"/>
                    <a:pt x="8416" y="294146"/>
                  </a:cubicBezTo>
                  <a:cubicBezTo>
                    <a:pt x="12045" y="301222"/>
                    <a:pt x="16750" y="307690"/>
                    <a:pt x="22370" y="313310"/>
                  </a:cubicBezTo>
                  <a:cubicBezTo>
                    <a:pt x="66575" y="316034"/>
                    <a:pt x="95760" y="357106"/>
                    <a:pt x="124897" y="415846"/>
                  </a:cubicBezTo>
                  <a:cubicBezTo>
                    <a:pt x="147776" y="438421"/>
                    <a:pt x="182371" y="444183"/>
                    <a:pt x="211327" y="430239"/>
                  </a:cubicBezTo>
                  <a:cubicBezTo>
                    <a:pt x="606767" y="242158"/>
                    <a:pt x="1065891" y="242158"/>
                    <a:pt x="1461331" y="430239"/>
                  </a:cubicBezTo>
                  <a:cubicBezTo>
                    <a:pt x="1490277" y="444183"/>
                    <a:pt x="1524872" y="438430"/>
                    <a:pt x="1547742" y="415846"/>
                  </a:cubicBezTo>
                  <a:cubicBezTo>
                    <a:pt x="1565258" y="368355"/>
                    <a:pt x="1601358" y="340265"/>
                    <a:pt x="1650288" y="313310"/>
                  </a:cubicBezTo>
                  <a:cubicBezTo>
                    <a:pt x="1667642" y="296127"/>
                    <a:pt x="1675624" y="271619"/>
                    <a:pt x="1671719" y="247511"/>
                  </a:cubicBezTo>
                  <a:close/>
                </a:path>
              </a:pathLst>
            </a:custGeom>
            <a:solidFill>
              <a:schemeClr val="tx2">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23" name="Freeform: Shape 22">
              <a:extLst>
                <a:ext uri="{FF2B5EF4-FFF2-40B4-BE49-F238E27FC236}">
                  <a16:creationId xmlns:a16="http://schemas.microsoft.com/office/drawing/2014/main" id="{728378A2-FF54-0BB0-4077-E8DEA2B8A57F}"/>
                </a:ext>
              </a:extLst>
            </p:cNvPr>
            <p:cNvSpPr/>
            <p:nvPr/>
          </p:nvSpPr>
          <p:spPr>
            <a:xfrm rot="18761828">
              <a:off x="7687063" y="2751838"/>
              <a:ext cx="414476" cy="175061"/>
            </a:xfrm>
            <a:custGeom>
              <a:avLst/>
              <a:gdLst>
                <a:gd name="connsiteX0" fmla="*/ 595226 w 649487"/>
                <a:gd name="connsiteY0" fmla="*/ 20818 h 293286"/>
                <a:gd name="connsiteX1" fmla="*/ 527646 w 649487"/>
                <a:gd name="connsiteY1" fmla="*/ 11607 h 293286"/>
                <a:gd name="connsiteX2" fmla="*/ 438815 w 649487"/>
                <a:gd name="connsiteY2" fmla="*/ 152949 h 293286"/>
                <a:gd name="connsiteX3" fmla="*/ 505005 w 649487"/>
                <a:gd name="connsiteY3" fmla="*/ 9197 h 293286"/>
                <a:gd name="connsiteX4" fmla="*/ 181374 w 649487"/>
                <a:gd name="connsiteY4" fmla="*/ 5787 h 293286"/>
                <a:gd name="connsiteX5" fmla="*/ 249125 w 649487"/>
                <a:gd name="connsiteY5" fmla="*/ 152949 h 293286"/>
                <a:gd name="connsiteX6" fmla="*/ 157923 w 649487"/>
                <a:gd name="connsiteY6" fmla="*/ 7826 h 293286"/>
                <a:gd name="connsiteX7" fmla="*/ 54263 w 649487"/>
                <a:gd name="connsiteY7" fmla="*/ 20818 h 293286"/>
                <a:gd name="connsiteX8" fmla="*/ 3266 w 649487"/>
                <a:gd name="connsiteY8" fmla="*/ 64442 h 293286"/>
                <a:gd name="connsiteX9" fmla="*/ 19087 w 649487"/>
                <a:gd name="connsiteY9" fmla="*/ 130717 h 293286"/>
                <a:gd name="connsiteX10" fmla="*/ 162667 w 649487"/>
                <a:gd name="connsiteY10" fmla="*/ 274297 h 293286"/>
                <a:gd name="connsiteX11" fmla="*/ 212720 w 649487"/>
                <a:gd name="connsiteY11" fmla="*/ 293119 h 293286"/>
                <a:gd name="connsiteX12" fmla="*/ 324744 w 649487"/>
                <a:gd name="connsiteY12" fmla="*/ 289004 h 293286"/>
                <a:gd name="connsiteX13" fmla="*/ 324744 w 649487"/>
                <a:gd name="connsiteY13" fmla="*/ 289004 h 293286"/>
                <a:gd name="connsiteX14" fmla="*/ 436758 w 649487"/>
                <a:gd name="connsiteY14" fmla="*/ 293119 h 293286"/>
                <a:gd name="connsiteX15" fmla="*/ 486812 w 649487"/>
                <a:gd name="connsiteY15" fmla="*/ 274297 h 293286"/>
                <a:gd name="connsiteX16" fmla="*/ 630401 w 649487"/>
                <a:gd name="connsiteY16" fmla="*/ 130717 h 293286"/>
                <a:gd name="connsiteX17" fmla="*/ 646222 w 649487"/>
                <a:gd name="connsiteY17" fmla="*/ 64442 h 293286"/>
                <a:gd name="connsiteX18" fmla="*/ 595226 w 649487"/>
                <a:gd name="connsiteY18" fmla="*/ 20818 h 29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9487" h="293286">
                  <a:moveTo>
                    <a:pt x="595226" y="20818"/>
                  </a:moveTo>
                  <a:cubicBezTo>
                    <a:pt x="572832" y="17294"/>
                    <a:pt x="550306" y="14227"/>
                    <a:pt x="527646" y="11607"/>
                  </a:cubicBezTo>
                  <a:lnTo>
                    <a:pt x="438815" y="152949"/>
                  </a:lnTo>
                  <a:lnTo>
                    <a:pt x="505005" y="9197"/>
                  </a:lnTo>
                  <a:cubicBezTo>
                    <a:pt x="397458" y="-1795"/>
                    <a:pt x="289130" y="-2937"/>
                    <a:pt x="181374" y="5787"/>
                  </a:cubicBezTo>
                  <a:lnTo>
                    <a:pt x="249125" y="152949"/>
                  </a:lnTo>
                  <a:lnTo>
                    <a:pt x="157923" y="7826"/>
                  </a:lnTo>
                  <a:cubicBezTo>
                    <a:pt x="123109" y="11121"/>
                    <a:pt x="88562" y="15455"/>
                    <a:pt x="54263" y="20818"/>
                  </a:cubicBezTo>
                  <a:cubicBezTo>
                    <a:pt x="30298" y="24361"/>
                    <a:pt x="10476" y="41316"/>
                    <a:pt x="3266" y="64442"/>
                  </a:cubicBezTo>
                  <a:cubicBezTo>
                    <a:pt x="-4421" y="87750"/>
                    <a:pt x="1704" y="113391"/>
                    <a:pt x="19087" y="130717"/>
                  </a:cubicBezTo>
                  <a:cubicBezTo>
                    <a:pt x="55768" y="166645"/>
                    <a:pt x="96201" y="216547"/>
                    <a:pt x="162667" y="274297"/>
                  </a:cubicBezTo>
                  <a:cubicBezTo>
                    <a:pt x="175792" y="287594"/>
                    <a:pt x="194080" y="294471"/>
                    <a:pt x="212720" y="293119"/>
                  </a:cubicBezTo>
                  <a:cubicBezTo>
                    <a:pt x="249554" y="290385"/>
                    <a:pt x="287244" y="289004"/>
                    <a:pt x="324744" y="289004"/>
                  </a:cubicBezTo>
                  <a:lnTo>
                    <a:pt x="324744" y="289004"/>
                  </a:lnTo>
                  <a:cubicBezTo>
                    <a:pt x="362244" y="289004"/>
                    <a:pt x="399934" y="290385"/>
                    <a:pt x="436758" y="293119"/>
                  </a:cubicBezTo>
                  <a:cubicBezTo>
                    <a:pt x="455389" y="294452"/>
                    <a:pt x="473677" y="287575"/>
                    <a:pt x="486812" y="274297"/>
                  </a:cubicBezTo>
                  <a:cubicBezTo>
                    <a:pt x="555449" y="215709"/>
                    <a:pt x="590130" y="161997"/>
                    <a:pt x="630401" y="130717"/>
                  </a:cubicBezTo>
                  <a:cubicBezTo>
                    <a:pt x="647784" y="113391"/>
                    <a:pt x="653909" y="87750"/>
                    <a:pt x="646222" y="64442"/>
                  </a:cubicBezTo>
                  <a:cubicBezTo>
                    <a:pt x="639012" y="41316"/>
                    <a:pt x="619190" y="24352"/>
                    <a:pt x="595226" y="20818"/>
                  </a:cubicBezTo>
                  <a:close/>
                </a:path>
              </a:pathLst>
            </a:custGeom>
            <a:solidFill>
              <a:schemeClr val="accent5">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grpSp>
      <p:pic>
        <p:nvPicPr>
          <p:cNvPr id="24" name="Picture 23">
            <a:extLst>
              <a:ext uri="{FF2B5EF4-FFF2-40B4-BE49-F238E27FC236}">
                <a16:creationId xmlns:a16="http://schemas.microsoft.com/office/drawing/2014/main" id="{F98D6EFA-BA85-53FD-7240-38CAFEBF97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2553" y="2971028"/>
            <a:ext cx="5208334" cy="3544073"/>
          </a:xfrm>
          <a:prstGeom prst="rect">
            <a:avLst/>
          </a:prstGeom>
        </p:spPr>
      </p:pic>
      <p:sp>
        <p:nvSpPr>
          <p:cNvPr id="25" name="TextBox 24">
            <a:extLst>
              <a:ext uri="{FF2B5EF4-FFF2-40B4-BE49-F238E27FC236}">
                <a16:creationId xmlns:a16="http://schemas.microsoft.com/office/drawing/2014/main" id="{CE8ACAF2-01BE-0D46-B15D-F5F64F485C65}"/>
              </a:ext>
            </a:extLst>
          </p:cNvPr>
          <p:cNvSpPr txBox="1"/>
          <p:nvPr/>
        </p:nvSpPr>
        <p:spPr>
          <a:xfrm>
            <a:off x="2013971" y="2609036"/>
            <a:ext cx="5399843" cy="369332"/>
          </a:xfrm>
          <a:prstGeom prst="rect">
            <a:avLst/>
          </a:prstGeom>
          <a:noFill/>
        </p:spPr>
        <p:txBody>
          <a:bodyPr wrap="square">
            <a:spAutoFit/>
          </a:bodyPr>
          <a:lstStyle/>
          <a:p>
            <a:pPr defTabSz="457200">
              <a:defRPr/>
            </a:pPr>
            <a:r>
              <a:rPr lang="en-GB" b="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DATA DRIVEN &amp; EVIDENCE-BASED</a:t>
            </a:r>
          </a:p>
        </p:txBody>
      </p:sp>
      <p:grpSp>
        <p:nvGrpSpPr>
          <p:cNvPr id="26" name="Group 25">
            <a:extLst>
              <a:ext uri="{FF2B5EF4-FFF2-40B4-BE49-F238E27FC236}">
                <a16:creationId xmlns:a16="http://schemas.microsoft.com/office/drawing/2014/main" id="{4D78A0C1-1566-70B6-8C13-43BB9693BB22}"/>
              </a:ext>
            </a:extLst>
          </p:cNvPr>
          <p:cNvGrpSpPr/>
          <p:nvPr/>
        </p:nvGrpSpPr>
        <p:grpSpPr>
          <a:xfrm>
            <a:off x="1826574" y="2587998"/>
            <a:ext cx="186213" cy="315407"/>
            <a:chOff x="7166875" y="1575636"/>
            <a:chExt cx="814956" cy="1581941"/>
          </a:xfrm>
        </p:grpSpPr>
        <p:sp>
          <p:nvSpPr>
            <p:cNvPr id="27" name="Freeform: Shape 26">
              <a:extLst>
                <a:ext uri="{FF2B5EF4-FFF2-40B4-BE49-F238E27FC236}">
                  <a16:creationId xmlns:a16="http://schemas.microsoft.com/office/drawing/2014/main" id="{A58677C9-FDCB-54E1-1700-4818F031C4D9}"/>
                </a:ext>
              </a:extLst>
            </p:cNvPr>
            <p:cNvSpPr/>
            <p:nvPr/>
          </p:nvSpPr>
          <p:spPr>
            <a:xfrm rot="18761828">
              <a:off x="6590951" y="2151560"/>
              <a:ext cx="1581941" cy="430093"/>
            </a:xfrm>
            <a:custGeom>
              <a:avLst/>
              <a:gdLst>
                <a:gd name="connsiteX0" fmla="*/ 2455886 w 2478913"/>
                <a:gd name="connsiteY0" fmla="*/ 493212 h 720549"/>
                <a:gd name="connsiteX1" fmla="*/ 1998553 w 2478913"/>
                <a:gd name="connsiteY1" fmla="*/ 173087 h 720549"/>
                <a:gd name="connsiteX2" fmla="*/ 1912580 w 2478913"/>
                <a:gd name="connsiteY2" fmla="*/ 270137 h 720549"/>
                <a:gd name="connsiteX3" fmla="*/ 1967340 w 2478913"/>
                <a:gd name="connsiteY3" fmla="*/ 158323 h 720549"/>
                <a:gd name="connsiteX4" fmla="*/ 528541 w 2478913"/>
                <a:gd name="connsiteY4" fmla="*/ 150722 h 720549"/>
                <a:gd name="connsiteX5" fmla="*/ 573213 w 2478913"/>
                <a:gd name="connsiteY5" fmla="*/ 247744 h 720549"/>
                <a:gd name="connsiteX6" fmla="*/ 504614 w 2478913"/>
                <a:gd name="connsiteY6" fmla="*/ 161514 h 720549"/>
                <a:gd name="connsiteX7" fmla="*/ 25173 w 2478913"/>
                <a:gd name="connsiteY7" fmla="*/ 491145 h 720549"/>
                <a:gd name="connsiteX8" fmla="*/ 170 w 2478913"/>
                <a:gd name="connsiteY8" fmla="*/ 542552 h 720549"/>
                <a:gd name="connsiteX9" fmla="*/ 22039 w 2478913"/>
                <a:gd name="connsiteY9" fmla="*/ 600578 h 720549"/>
                <a:gd name="connsiteX10" fmla="*/ 120242 w 2478913"/>
                <a:gd name="connsiteY10" fmla="*/ 698771 h 720549"/>
                <a:gd name="connsiteX11" fmla="*/ 225789 w 2478913"/>
                <a:gd name="connsiteY11" fmla="*/ 699419 h 720549"/>
                <a:gd name="connsiteX12" fmla="*/ 2253128 w 2478913"/>
                <a:gd name="connsiteY12" fmla="*/ 699419 h 720549"/>
                <a:gd name="connsiteX13" fmla="*/ 2358674 w 2478913"/>
                <a:gd name="connsiteY13" fmla="*/ 698771 h 720549"/>
                <a:gd name="connsiteX14" fmla="*/ 2455067 w 2478913"/>
                <a:gd name="connsiteY14" fmla="*/ 602369 h 720549"/>
                <a:gd name="connsiteX15" fmla="*/ 2478804 w 2478913"/>
                <a:gd name="connsiteY15" fmla="*/ 551401 h 720549"/>
                <a:gd name="connsiteX16" fmla="*/ 2455886 w 2478913"/>
                <a:gd name="connsiteY16" fmla="*/ 493212 h 7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913" h="720549">
                  <a:moveTo>
                    <a:pt x="2455886" y="493212"/>
                  </a:moveTo>
                  <a:cubicBezTo>
                    <a:pt x="2321527" y="362749"/>
                    <a:pt x="2167127" y="254668"/>
                    <a:pt x="1998553" y="173087"/>
                  </a:cubicBezTo>
                  <a:lnTo>
                    <a:pt x="1912580" y="270137"/>
                  </a:lnTo>
                  <a:lnTo>
                    <a:pt x="1967340" y="158323"/>
                  </a:lnTo>
                  <a:cubicBezTo>
                    <a:pt x="1510949" y="-50094"/>
                    <a:pt x="987103" y="-52856"/>
                    <a:pt x="528541" y="150722"/>
                  </a:cubicBezTo>
                  <a:lnTo>
                    <a:pt x="573213" y="247744"/>
                  </a:lnTo>
                  <a:lnTo>
                    <a:pt x="504614" y="161514"/>
                  </a:lnTo>
                  <a:cubicBezTo>
                    <a:pt x="327535" y="243886"/>
                    <a:pt x="165486" y="355300"/>
                    <a:pt x="25173" y="491145"/>
                  </a:cubicBezTo>
                  <a:cubicBezTo>
                    <a:pt x="10743" y="504585"/>
                    <a:pt x="1837" y="522911"/>
                    <a:pt x="170" y="542552"/>
                  </a:cubicBezTo>
                  <a:cubicBezTo>
                    <a:pt x="-1287" y="564155"/>
                    <a:pt x="6685" y="585319"/>
                    <a:pt x="22039" y="600578"/>
                  </a:cubicBezTo>
                  <a:cubicBezTo>
                    <a:pt x="43661" y="610817"/>
                    <a:pt x="74465" y="634306"/>
                    <a:pt x="120242" y="698771"/>
                  </a:cubicBezTo>
                  <a:cubicBezTo>
                    <a:pt x="149427" y="727556"/>
                    <a:pt x="196242" y="727842"/>
                    <a:pt x="225789" y="699419"/>
                  </a:cubicBezTo>
                  <a:cubicBezTo>
                    <a:pt x="790878" y="152417"/>
                    <a:pt x="1688038" y="152417"/>
                    <a:pt x="2253128" y="699419"/>
                  </a:cubicBezTo>
                  <a:cubicBezTo>
                    <a:pt x="2282674" y="727842"/>
                    <a:pt x="2329480" y="727556"/>
                    <a:pt x="2358674" y="698771"/>
                  </a:cubicBezTo>
                  <a:cubicBezTo>
                    <a:pt x="2404737" y="657338"/>
                    <a:pt x="2415500" y="598778"/>
                    <a:pt x="2455067" y="602369"/>
                  </a:cubicBezTo>
                  <a:cubicBezTo>
                    <a:pt x="2469002" y="588900"/>
                    <a:pt x="2477461" y="570746"/>
                    <a:pt x="2478804" y="551401"/>
                  </a:cubicBezTo>
                  <a:cubicBezTo>
                    <a:pt x="2479985" y="529598"/>
                    <a:pt x="2471622" y="508357"/>
                    <a:pt x="2455886" y="493212"/>
                  </a:cubicBezTo>
                  <a:close/>
                </a:path>
              </a:pathLst>
            </a:custGeom>
            <a:solidFill>
              <a:srgbClr val="7030A0"/>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28" name="Freeform: Shape 27">
              <a:extLst>
                <a:ext uri="{FF2B5EF4-FFF2-40B4-BE49-F238E27FC236}">
                  <a16:creationId xmlns:a16="http://schemas.microsoft.com/office/drawing/2014/main" id="{E2A13899-FF74-C012-F94B-DB583DC05835}"/>
                </a:ext>
              </a:extLst>
            </p:cNvPr>
            <p:cNvSpPr/>
            <p:nvPr/>
          </p:nvSpPr>
          <p:spPr>
            <a:xfrm rot="18761828">
              <a:off x="7089193" y="2458297"/>
              <a:ext cx="1067443" cy="261306"/>
            </a:xfrm>
            <a:custGeom>
              <a:avLst/>
              <a:gdLst>
                <a:gd name="connsiteX0" fmla="*/ 1671719 w 1672692"/>
                <a:gd name="connsiteY0" fmla="*/ 247511 h 437774"/>
                <a:gd name="connsiteX1" fmla="*/ 1631028 w 1672692"/>
                <a:gd name="connsiteY1" fmla="*/ 191266 h 437774"/>
                <a:gd name="connsiteX2" fmla="*/ 1314741 w 1672692"/>
                <a:gd name="connsiteY2" fmla="*/ 66974 h 437774"/>
                <a:gd name="connsiteX3" fmla="*/ 1212490 w 1672692"/>
                <a:gd name="connsiteY3" fmla="*/ 201763 h 437774"/>
                <a:gd name="connsiteX4" fmla="*/ 1288062 w 1672692"/>
                <a:gd name="connsiteY4" fmla="*/ 59535 h 437774"/>
                <a:gd name="connsiteX5" fmla="*/ 432650 w 1672692"/>
                <a:gd name="connsiteY5" fmla="*/ 47400 h 437774"/>
                <a:gd name="connsiteX6" fmla="*/ 471969 w 1672692"/>
                <a:gd name="connsiteY6" fmla="*/ 155814 h 437774"/>
                <a:gd name="connsiteX7" fmla="*/ 407732 w 1672692"/>
                <a:gd name="connsiteY7" fmla="*/ 53611 h 437774"/>
                <a:gd name="connsiteX8" fmla="*/ 41620 w 1672692"/>
                <a:gd name="connsiteY8" fmla="*/ 191266 h 437774"/>
                <a:gd name="connsiteX9" fmla="*/ 8416 w 1672692"/>
                <a:gd name="connsiteY9" fmla="*/ 294146 h 437774"/>
                <a:gd name="connsiteX10" fmla="*/ 22370 w 1672692"/>
                <a:gd name="connsiteY10" fmla="*/ 313310 h 437774"/>
                <a:gd name="connsiteX11" fmla="*/ 124897 w 1672692"/>
                <a:gd name="connsiteY11" fmla="*/ 415846 h 437774"/>
                <a:gd name="connsiteX12" fmla="*/ 211327 w 1672692"/>
                <a:gd name="connsiteY12" fmla="*/ 430239 h 437774"/>
                <a:gd name="connsiteX13" fmla="*/ 1461331 w 1672692"/>
                <a:gd name="connsiteY13" fmla="*/ 430239 h 437774"/>
                <a:gd name="connsiteX14" fmla="*/ 1547742 w 1672692"/>
                <a:gd name="connsiteY14" fmla="*/ 415846 h 437774"/>
                <a:gd name="connsiteX15" fmla="*/ 1650288 w 1672692"/>
                <a:gd name="connsiteY15" fmla="*/ 313310 h 437774"/>
                <a:gd name="connsiteX16" fmla="*/ 1671719 w 1672692"/>
                <a:gd name="connsiteY16" fmla="*/ 247511 h 43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2692" h="437774">
                  <a:moveTo>
                    <a:pt x="1671719" y="247511"/>
                  </a:moveTo>
                  <a:cubicBezTo>
                    <a:pt x="1668042" y="223289"/>
                    <a:pt x="1652879" y="202344"/>
                    <a:pt x="1631028" y="191266"/>
                  </a:cubicBezTo>
                  <a:cubicBezTo>
                    <a:pt x="1529949" y="139526"/>
                    <a:pt x="1424002" y="97892"/>
                    <a:pt x="1314741" y="66974"/>
                  </a:cubicBezTo>
                  <a:lnTo>
                    <a:pt x="1212490" y="201763"/>
                  </a:lnTo>
                  <a:lnTo>
                    <a:pt x="1288062" y="59535"/>
                  </a:lnTo>
                  <a:cubicBezTo>
                    <a:pt x="1008360" y="-15503"/>
                    <a:pt x="714371" y="-19675"/>
                    <a:pt x="432650" y="47400"/>
                  </a:cubicBezTo>
                  <a:lnTo>
                    <a:pt x="471969" y="155814"/>
                  </a:lnTo>
                  <a:lnTo>
                    <a:pt x="407732" y="53611"/>
                  </a:lnTo>
                  <a:cubicBezTo>
                    <a:pt x="280888" y="85500"/>
                    <a:pt x="158063" y="131687"/>
                    <a:pt x="41620" y="191266"/>
                  </a:cubicBezTo>
                  <a:cubicBezTo>
                    <a:pt x="4044" y="210507"/>
                    <a:pt x="-10825" y="256569"/>
                    <a:pt x="8416" y="294146"/>
                  </a:cubicBezTo>
                  <a:cubicBezTo>
                    <a:pt x="12045" y="301222"/>
                    <a:pt x="16750" y="307690"/>
                    <a:pt x="22370" y="313310"/>
                  </a:cubicBezTo>
                  <a:cubicBezTo>
                    <a:pt x="66575" y="316034"/>
                    <a:pt x="95760" y="357106"/>
                    <a:pt x="124897" y="415846"/>
                  </a:cubicBezTo>
                  <a:cubicBezTo>
                    <a:pt x="147776" y="438421"/>
                    <a:pt x="182371" y="444183"/>
                    <a:pt x="211327" y="430239"/>
                  </a:cubicBezTo>
                  <a:cubicBezTo>
                    <a:pt x="606767" y="242158"/>
                    <a:pt x="1065891" y="242158"/>
                    <a:pt x="1461331" y="430239"/>
                  </a:cubicBezTo>
                  <a:cubicBezTo>
                    <a:pt x="1490277" y="444183"/>
                    <a:pt x="1524872" y="438430"/>
                    <a:pt x="1547742" y="415846"/>
                  </a:cubicBezTo>
                  <a:cubicBezTo>
                    <a:pt x="1565258" y="368355"/>
                    <a:pt x="1601358" y="340265"/>
                    <a:pt x="1650288" y="313310"/>
                  </a:cubicBezTo>
                  <a:cubicBezTo>
                    <a:pt x="1667642" y="296127"/>
                    <a:pt x="1675624" y="271619"/>
                    <a:pt x="1671719" y="247511"/>
                  </a:cubicBezTo>
                  <a:close/>
                </a:path>
              </a:pathLst>
            </a:custGeom>
            <a:solidFill>
              <a:schemeClr val="tx2">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29" name="Freeform: Shape 28">
              <a:extLst>
                <a:ext uri="{FF2B5EF4-FFF2-40B4-BE49-F238E27FC236}">
                  <a16:creationId xmlns:a16="http://schemas.microsoft.com/office/drawing/2014/main" id="{C0FEE3F3-B49B-72E0-B3A4-C6201E102917}"/>
                </a:ext>
              </a:extLst>
            </p:cNvPr>
            <p:cNvSpPr/>
            <p:nvPr/>
          </p:nvSpPr>
          <p:spPr>
            <a:xfrm rot="18761828">
              <a:off x="7687063" y="2751838"/>
              <a:ext cx="414476" cy="175061"/>
            </a:xfrm>
            <a:custGeom>
              <a:avLst/>
              <a:gdLst>
                <a:gd name="connsiteX0" fmla="*/ 595226 w 649487"/>
                <a:gd name="connsiteY0" fmla="*/ 20818 h 293286"/>
                <a:gd name="connsiteX1" fmla="*/ 527646 w 649487"/>
                <a:gd name="connsiteY1" fmla="*/ 11607 h 293286"/>
                <a:gd name="connsiteX2" fmla="*/ 438815 w 649487"/>
                <a:gd name="connsiteY2" fmla="*/ 152949 h 293286"/>
                <a:gd name="connsiteX3" fmla="*/ 505005 w 649487"/>
                <a:gd name="connsiteY3" fmla="*/ 9197 h 293286"/>
                <a:gd name="connsiteX4" fmla="*/ 181374 w 649487"/>
                <a:gd name="connsiteY4" fmla="*/ 5787 h 293286"/>
                <a:gd name="connsiteX5" fmla="*/ 249125 w 649487"/>
                <a:gd name="connsiteY5" fmla="*/ 152949 h 293286"/>
                <a:gd name="connsiteX6" fmla="*/ 157923 w 649487"/>
                <a:gd name="connsiteY6" fmla="*/ 7826 h 293286"/>
                <a:gd name="connsiteX7" fmla="*/ 54263 w 649487"/>
                <a:gd name="connsiteY7" fmla="*/ 20818 h 293286"/>
                <a:gd name="connsiteX8" fmla="*/ 3266 w 649487"/>
                <a:gd name="connsiteY8" fmla="*/ 64442 h 293286"/>
                <a:gd name="connsiteX9" fmla="*/ 19087 w 649487"/>
                <a:gd name="connsiteY9" fmla="*/ 130717 h 293286"/>
                <a:gd name="connsiteX10" fmla="*/ 162667 w 649487"/>
                <a:gd name="connsiteY10" fmla="*/ 274297 h 293286"/>
                <a:gd name="connsiteX11" fmla="*/ 212720 w 649487"/>
                <a:gd name="connsiteY11" fmla="*/ 293119 h 293286"/>
                <a:gd name="connsiteX12" fmla="*/ 324744 w 649487"/>
                <a:gd name="connsiteY12" fmla="*/ 289004 h 293286"/>
                <a:gd name="connsiteX13" fmla="*/ 324744 w 649487"/>
                <a:gd name="connsiteY13" fmla="*/ 289004 h 293286"/>
                <a:gd name="connsiteX14" fmla="*/ 436758 w 649487"/>
                <a:gd name="connsiteY14" fmla="*/ 293119 h 293286"/>
                <a:gd name="connsiteX15" fmla="*/ 486812 w 649487"/>
                <a:gd name="connsiteY15" fmla="*/ 274297 h 293286"/>
                <a:gd name="connsiteX16" fmla="*/ 630401 w 649487"/>
                <a:gd name="connsiteY16" fmla="*/ 130717 h 293286"/>
                <a:gd name="connsiteX17" fmla="*/ 646222 w 649487"/>
                <a:gd name="connsiteY17" fmla="*/ 64442 h 293286"/>
                <a:gd name="connsiteX18" fmla="*/ 595226 w 649487"/>
                <a:gd name="connsiteY18" fmla="*/ 20818 h 29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9487" h="293286">
                  <a:moveTo>
                    <a:pt x="595226" y="20818"/>
                  </a:moveTo>
                  <a:cubicBezTo>
                    <a:pt x="572832" y="17294"/>
                    <a:pt x="550306" y="14227"/>
                    <a:pt x="527646" y="11607"/>
                  </a:cubicBezTo>
                  <a:lnTo>
                    <a:pt x="438815" y="152949"/>
                  </a:lnTo>
                  <a:lnTo>
                    <a:pt x="505005" y="9197"/>
                  </a:lnTo>
                  <a:cubicBezTo>
                    <a:pt x="397458" y="-1795"/>
                    <a:pt x="289130" y="-2937"/>
                    <a:pt x="181374" y="5787"/>
                  </a:cubicBezTo>
                  <a:lnTo>
                    <a:pt x="249125" y="152949"/>
                  </a:lnTo>
                  <a:lnTo>
                    <a:pt x="157923" y="7826"/>
                  </a:lnTo>
                  <a:cubicBezTo>
                    <a:pt x="123109" y="11121"/>
                    <a:pt x="88562" y="15455"/>
                    <a:pt x="54263" y="20818"/>
                  </a:cubicBezTo>
                  <a:cubicBezTo>
                    <a:pt x="30298" y="24361"/>
                    <a:pt x="10476" y="41316"/>
                    <a:pt x="3266" y="64442"/>
                  </a:cubicBezTo>
                  <a:cubicBezTo>
                    <a:pt x="-4421" y="87750"/>
                    <a:pt x="1704" y="113391"/>
                    <a:pt x="19087" y="130717"/>
                  </a:cubicBezTo>
                  <a:cubicBezTo>
                    <a:pt x="55768" y="166645"/>
                    <a:pt x="96201" y="216547"/>
                    <a:pt x="162667" y="274297"/>
                  </a:cubicBezTo>
                  <a:cubicBezTo>
                    <a:pt x="175792" y="287594"/>
                    <a:pt x="194080" y="294471"/>
                    <a:pt x="212720" y="293119"/>
                  </a:cubicBezTo>
                  <a:cubicBezTo>
                    <a:pt x="249554" y="290385"/>
                    <a:pt x="287244" y="289004"/>
                    <a:pt x="324744" y="289004"/>
                  </a:cubicBezTo>
                  <a:lnTo>
                    <a:pt x="324744" y="289004"/>
                  </a:lnTo>
                  <a:cubicBezTo>
                    <a:pt x="362244" y="289004"/>
                    <a:pt x="399934" y="290385"/>
                    <a:pt x="436758" y="293119"/>
                  </a:cubicBezTo>
                  <a:cubicBezTo>
                    <a:pt x="455389" y="294452"/>
                    <a:pt x="473677" y="287575"/>
                    <a:pt x="486812" y="274297"/>
                  </a:cubicBezTo>
                  <a:cubicBezTo>
                    <a:pt x="555449" y="215709"/>
                    <a:pt x="590130" y="161997"/>
                    <a:pt x="630401" y="130717"/>
                  </a:cubicBezTo>
                  <a:cubicBezTo>
                    <a:pt x="647784" y="113391"/>
                    <a:pt x="653909" y="87750"/>
                    <a:pt x="646222" y="64442"/>
                  </a:cubicBezTo>
                  <a:cubicBezTo>
                    <a:pt x="639012" y="41316"/>
                    <a:pt x="619190" y="24352"/>
                    <a:pt x="595226" y="20818"/>
                  </a:cubicBezTo>
                  <a:close/>
                </a:path>
              </a:pathLst>
            </a:custGeom>
            <a:solidFill>
              <a:schemeClr val="accent5">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grpSp>
      <p:sp>
        <p:nvSpPr>
          <p:cNvPr id="30" name="TextBox 29">
            <a:extLst>
              <a:ext uri="{FF2B5EF4-FFF2-40B4-BE49-F238E27FC236}">
                <a16:creationId xmlns:a16="http://schemas.microsoft.com/office/drawing/2014/main" id="{DE6EF9FD-A29A-A1C3-4D1F-28808B18137C}"/>
              </a:ext>
            </a:extLst>
          </p:cNvPr>
          <p:cNvSpPr txBox="1"/>
          <p:nvPr/>
        </p:nvSpPr>
        <p:spPr>
          <a:xfrm>
            <a:off x="6746268" y="1039307"/>
            <a:ext cx="3921736" cy="2985433"/>
          </a:xfrm>
          <a:prstGeom prst="rect">
            <a:avLst/>
          </a:prstGeom>
          <a:noFill/>
        </p:spPr>
        <p:txBody>
          <a:bodyPr wrap="square" rtlCol="0">
            <a:spAutoFit/>
          </a:bodyPr>
          <a:lstStyle/>
          <a:p>
            <a:pPr marL="285750" indent="-285750" defTabSz="457200">
              <a:buClr>
                <a:srgbClr val="7030A0"/>
              </a:buClr>
              <a:buFont typeface="Wingdings" panose="05000000000000000000" pitchFamily="2" charset="2"/>
              <a:buChar char="§"/>
              <a:defRPr/>
            </a:pPr>
            <a:r>
              <a:rPr lang="en-GB" sz="1200">
                <a:solidFill>
                  <a:srgbClr val="4F81BD">
                    <a:lumMod val="75000"/>
                  </a:srgbClr>
                </a:solidFill>
                <a:latin typeface="Calibri" panose="020F0502020204030204" pitchFamily="34" charset="0"/>
                <a:cs typeface="Times New Roman" panose="02020603050405020304" pitchFamily="18" charset="0"/>
              </a:rPr>
              <a:t>40 interviews and workshops to test hypotheses</a:t>
            </a:r>
          </a:p>
          <a:p>
            <a:pPr defTabSz="457200">
              <a:buClr>
                <a:srgbClr val="7030A0"/>
              </a:buClr>
              <a:defRPr/>
            </a:pPr>
            <a:endParaRPr lang="en-GB" sz="40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r>
              <a:rPr lang="en-GB" sz="1200">
                <a:solidFill>
                  <a:srgbClr val="4F81BD">
                    <a:lumMod val="75000"/>
                  </a:srgbClr>
                </a:solidFill>
                <a:latin typeface="Calibri" panose="020F0502020204030204" pitchFamily="34" charset="0"/>
                <a:cs typeface="Times New Roman" panose="02020603050405020304" pitchFamily="18" charset="0"/>
              </a:rPr>
              <a:t>4 formal Go/No-Go reviews with Renfrewshire CMT</a:t>
            </a:r>
          </a:p>
          <a:p>
            <a:pPr defTabSz="457200">
              <a:buClr>
                <a:srgbClr val="7030A0"/>
              </a:buClr>
              <a:defRPr/>
            </a:pPr>
            <a:endParaRPr lang="en-GB" sz="40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r>
              <a:rPr lang="en-GB" sz="1200">
                <a:solidFill>
                  <a:srgbClr val="4F81BD">
                    <a:lumMod val="75000"/>
                  </a:srgbClr>
                </a:solidFill>
                <a:latin typeface="Calibri" panose="020F0502020204030204" pitchFamily="34" charset="0"/>
                <a:cs typeface="Times New Roman" panose="02020603050405020304" pitchFamily="18" charset="0"/>
              </a:rPr>
              <a:t>Activity Based Costing (ABC) analysis to size savings</a:t>
            </a:r>
          </a:p>
          <a:p>
            <a:pPr defTabSz="457200">
              <a:buClr>
                <a:srgbClr val="7030A0"/>
              </a:buClr>
              <a:defRPr/>
            </a:pPr>
            <a:endParaRPr lang="en-GB" sz="40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r>
              <a:rPr lang="en-GB" sz="1200">
                <a:solidFill>
                  <a:srgbClr val="4F81BD">
                    <a:lumMod val="75000"/>
                  </a:srgbClr>
                </a:solidFill>
                <a:latin typeface="Calibri" panose="020F0502020204030204" pitchFamily="34" charset="0"/>
                <a:cs typeface="Times New Roman" panose="02020603050405020304" pitchFamily="18" charset="0"/>
              </a:rPr>
              <a:t>Mapping of sensor data (600 Homes) to repair log data</a:t>
            </a:r>
          </a:p>
          <a:p>
            <a:pPr marL="285750" indent="-285750" defTabSz="457200">
              <a:buClr>
                <a:srgbClr val="7030A0"/>
              </a:buClr>
              <a:buFont typeface="Wingdings" panose="05000000000000000000" pitchFamily="2" charset="2"/>
              <a:buChar char="§"/>
              <a:defRPr/>
            </a:pPr>
            <a:endParaRPr lang="en-GB" sz="40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r>
              <a:rPr lang="en-GB" sz="1200">
                <a:solidFill>
                  <a:srgbClr val="4F81BD">
                    <a:lumMod val="75000"/>
                  </a:srgbClr>
                </a:solidFill>
                <a:latin typeface="Calibri" panose="020F0502020204030204" pitchFamily="34" charset="0"/>
                <a:cs typeface="Times New Roman" panose="02020603050405020304" pitchFamily="18" charset="0"/>
              </a:rPr>
              <a:t>Savings analysis based on sensors &amp; broadband at-scale </a:t>
            </a:r>
          </a:p>
          <a:p>
            <a:pPr defTabSz="457200">
              <a:buClr>
                <a:srgbClr val="7030A0"/>
              </a:buClr>
              <a:defRPr/>
            </a:pPr>
            <a:endParaRPr lang="en-GB" sz="40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r>
              <a:rPr lang="en-GB" sz="1200">
                <a:solidFill>
                  <a:srgbClr val="4F81BD">
                    <a:lumMod val="75000"/>
                  </a:srgbClr>
                </a:solidFill>
                <a:latin typeface="Calibri" panose="020F0502020204030204" pitchFamily="34" charset="0"/>
                <a:cs typeface="Times New Roman" panose="02020603050405020304" pitchFamily="18" charset="0"/>
              </a:rPr>
              <a:t>Azure Data Factory and Power BI role-based insights</a:t>
            </a:r>
          </a:p>
          <a:p>
            <a:pPr defTabSz="457200">
              <a:buClr>
                <a:srgbClr val="7030A0"/>
              </a:buClr>
              <a:defRPr/>
            </a:pPr>
            <a:endParaRPr lang="en-GB" sz="40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r>
              <a:rPr lang="en-GB" sz="1200">
                <a:solidFill>
                  <a:srgbClr val="4F81BD">
                    <a:lumMod val="75000"/>
                  </a:srgbClr>
                </a:solidFill>
                <a:latin typeface="Calibri" panose="020F0502020204030204" pitchFamily="34" charset="0"/>
                <a:cs typeface="Times New Roman" panose="02020603050405020304" pitchFamily="18" charset="0"/>
              </a:rPr>
              <a:t>Whole system engagement on strategic outcomes </a:t>
            </a:r>
          </a:p>
          <a:p>
            <a:pPr defTabSz="457200">
              <a:buClr>
                <a:srgbClr val="7030A0"/>
              </a:buClr>
              <a:defRPr/>
            </a:pPr>
            <a:endParaRPr lang="en-GB" sz="40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r>
              <a:rPr lang="en-GB" sz="1200">
                <a:solidFill>
                  <a:srgbClr val="4F81BD">
                    <a:lumMod val="75000"/>
                  </a:srgbClr>
                </a:solidFill>
                <a:latin typeface="Calibri" panose="020F0502020204030204" pitchFamily="34" charset="0"/>
                <a:cs typeface="Times New Roman" panose="02020603050405020304" pitchFamily="18" charset="0"/>
              </a:rPr>
              <a:t>SSH catalyst for Smart Care Home (SCH) design</a:t>
            </a:r>
          </a:p>
          <a:p>
            <a:pPr marL="285750" indent="-285750" defTabSz="457200">
              <a:buClr>
                <a:srgbClr val="7030A0"/>
              </a:buClr>
              <a:buFont typeface="Wingdings" panose="05000000000000000000" pitchFamily="2" charset="2"/>
              <a:buChar char="§"/>
              <a:defRPr/>
            </a:pPr>
            <a:endParaRPr lang="en-GB" sz="40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r>
              <a:rPr lang="en-GB" sz="1200">
                <a:solidFill>
                  <a:srgbClr val="4F81BD">
                    <a:lumMod val="75000"/>
                  </a:srgbClr>
                </a:solidFill>
                <a:latin typeface="Calibri" panose="020F0502020204030204" pitchFamily="34" charset="0"/>
                <a:cs typeface="Times New Roman" panose="02020603050405020304" pitchFamily="18" charset="0"/>
              </a:rPr>
              <a:t>Supporting scaling of GCR-wide business case</a:t>
            </a:r>
          </a:p>
          <a:p>
            <a:pPr marL="285750" indent="-285750" defTabSz="457200">
              <a:buClr>
                <a:srgbClr val="7030A0"/>
              </a:buClr>
              <a:buFont typeface="Wingdings" panose="05000000000000000000" pitchFamily="2" charset="2"/>
              <a:buChar char="§"/>
              <a:defRPr/>
            </a:pPr>
            <a:endParaRPr lang="en-GB" sz="40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r>
              <a:rPr lang="en-GB" sz="1200">
                <a:solidFill>
                  <a:srgbClr val="4F81BD">
                    <a:lumMod val="75000"/>
                  </a:srgbClr>
                </a:solidFill>
                <a:latin typeface="Calibri" panose="020F0502020204030204" pitchFamily="34" charset="0"/>
                <a:cs typeface="Times New Roman" panose="02020603050405020304" pitchFamily="18" charset="0"/>
              </a:rPr>
              <a:t>V1.0 of SSH Invest to Save Business Case completed</a:t>
            </a:r>
          </a:p>
          <a:p>
            <a:pPr defTabSz="457200">
              <a:buClr>
                <a:srgbClr val="7030A0"/>
              </a:buClr>
              <a:defRPr/>
            </a:pPr>
            <a:endParaRPr lang="en-GB" sz="40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r>
              <a:rPr lang="en-GB" sz="1200">
                <a:solidFill>
                  <a:srgbClr val="4F81BD">
                    <a:lumMod val="75000"/>
                  </a:srgbClr>
                </a:solidFill>
                <a:latin typeface="Calibri" panose="020F0502020204030204" pitchFamily="34" charset="0"/>
                <a:cs typeface="Times New Roman" panose="02020603050405020304" pitchFamily="18" charset="0"/>
              </a:rPr>
              <a:t>UKTIN Case Study published </a:t>
            </a:r>
          </a:p>
          <a:p>
            <a:pPr defTabSz="457200">
              <a:buClr>
                <a:srgbClr val="7030A0"/>
              </a:buClr>
              <a:defRPr/>
            </a:pPr>
            <a:endParaRPr lang="en-GB" sz="40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r>
              <a:rPr lang="en-GB" sz="1200">
                <a:solidFill>
                  <a:srgbClr val="4F81BD">
                    <a:lumMod val="75000"/>
                  </a:srgbClr>
                </a:solidFill>
                <a:latin typeface="Calibri" panose="020F0502020204030204" pitchFamily="34" charset="0"/>
                <a:cs typeface="Times New Roman" panose="02020603050405020304" pitchFamily="18" charset="0"/>
              </a:rPr>
              <a:t>SSH Playbook issued (What?, Why? &amp; How?)</a:t>
            </a:r>
          </a:p>
        </p:txBody>
      </p:sp>
      <p:sp>
        <p:nvSpPr>
          <p:cNvPr id="31" name="TextBox 30">
            <a:extLst>
              <a:ext uri="{FF2B5EF4-FFF2-40B4-BE49-F238E27FC236}">
                <a16:creationId xmlns:a16="http://schemas.microsoft.com/office/drawing/2014/main" id="{42F3D8F3-974C-35C3-D513-6DE6DF925C35}"/>
              </a:ext>
            </a:extLst>
          </p:cNvPr>
          <p:cNvSpPr txBox="1"/>
          <p:nvPr/>
        </p:nvSpPr>
        <p:spPr>
          <a:xfrm>
            <a:off x="6768374" y="4447809"/>
            <a:ext cx="3899630" cy="1908215"/>
          </a:xfrm>
          <a:prstGeom prst="rect">
            <a:avLst/>
          </a:prstGeom>
          <a:noFill/>
        </p:spPr>
        <p:txBody>
          <a:bodyPr wrap="square" rtlCol="0">
            <a:spAutoFit/>
          </a:bodyPr>
          <a:lstStyle/>
          <a:p>
            <a:pPr marL="285750" indent="-285750" defTabSz="457200">
              <a:buClr>
                <a:srgbClr val="7030A0"/>
              </a:buClr>
              <a:buFont typeface="Wingdings" panose="05000000000000000000" pitchFamily="2" charset="2"/>
              <a:buChar char="§"/>
              <a:defRPr/>
            </a:pPr>
            <a:r>
              <a:rPr lang="en-GB" sz="1200">
                <a:solidFill>
                  <a:srgbClr val="4F81BD">
                    <a:lumMod val="75000"/>
                  </a:srgbClr>
                </a:solidFill>
                <a:latin typeface="Calibri" panose="020F0502020204030204" pitchFamily="34" charset="0"/>
                <a:cs typeface="Times New Roman" panose="02020603050405020304" pitchFamily="18" charset="0"/>
              </a:rPr>
              <a:t>The environment sensors enable </a:t>
            </a:r>
            <a:r>
              <a:rPr lang="en-GB" sz="1200" b="1">
                <a:solidFill>
                  <a:srgbClr val="4F81BD">
                    <a:lumMod val="75000"/>
                  </a:srgbClr>
                </a:solidFill>
                <a:latin typeface="Calibri" panose="020F0502020204030204" pitchFamily="34" charset="0"/>
                <a:cs typeface="Times New Roman" panose="02020603050405020304" pitchFamily="18" charset="0"/>
              </a:rPr>
              <a:t>preventative savings</a:t>
            </a:r>
            <a:r>
              <a:rPr lang="en-GB" sz="1200">
                <a:solidFill>
                  <a:srgbClr val="4F81BD">
                    <a:lumMod val="75000"/>
                  </a:srgbClr>
                </a:solidFill>
                <a:latin typeface="Calibri" panose="020F0502020204030204" pitchFamily="34" charset="0"/>
                <a:cs typeface="Times New Roman" panose="02020603050405020304" pitchFamily="18" charset="0"/>
              </a:rPr>
              <a:t>:</a:t>
            </a:r>
          </a:p>
          <a:p>
            <a:pPr marL="285750" indent="-285750" defTabSz="457200">
              <a:buClr>
                <a:srgbClr val="7030A0"/>
              </a:buClr>
              <a:buFont typeface="Wingdings" panose="05000000000000000000" pitchFamily="2" charset="2"/>
              <a:buChar char="§"/>
              <a:defRPr/>
            </a:pPr>
            <a:endParaRPr lang="en-GB" sz="400">
              <a:solidFill>
                <a:srgbClr val="4F81BD">
                  <a:lumMod val="75000"/>
                </a:srgbClr>
              </a:solidFill>
              <a:latin typeface="Calibri" panose="020F0502020204030204" pitchFamily="34" charset="0"/>
              <a:cs typeface="Times New Roman" panose="02020603050405020304" pitchFamily="18" charset="0"/>
            </a:endParaRPr>
          </a:p>
          <a:p>
            <a:pPr marL="742950" lvl="1" indent="-285750" defTabSz="457200">
              <a:buClr>
                <a:srgbClr val="7030A0"/>
              </a:buClr>
              <a:buFont typeface="Wingdings" panose="05000000000000000000" pitchFamily="2" charset="2"/>
              <a:buChar char="§"/>
              <a:defRPr/>
            </a:pPr>
            <a:r>
              <a:rPr lang="en-GB" sz="1200" b="1">
                <a:solidFill>
                  <a:srgbClr val="4F81BD">
                    <a:lumMod val="75000"/>
                  </a:srgbClr>
                </a:solidFill>
                <a:latin typeface="Calibri" panose="020F0502020204030204" pitchFamily="34" charset="0"/>
                <a:cs typeface="Times New Roman" panose="02020603050405020304" pitchFamily="18" charset="0"/>
              </a:rPr>
              <a:t>50% of homes alerted for damp and mould at least 6 months before reported</a:t>
            </a:r>
            <a:r>
              <a:rPr lang="en-GB" sz="1200">
                <a:solidFill>
                  <a:srgbClr val="4F81BD">
                    <a:lumMod val="75000"/>
                  </a:srgbClr>
                </a:solidFill>
                <a:latin typeface="Calibri" panose="020F0502020204030204" pitchFamily="34" charset="0"/>
                <a:cs typeface="Times New Roman" panose="02020603050405020304" pitchFamily="18" charset="0"/>
              </a:rPr>
              <a:t>, 67% 3 months before, and 75% 1 month before</a:t>
            </a:r>
          </a:p>
          <a:p>
            <a:pPr lvl="1" defTabSz="457200">
              <a:buClr>
                <a:srgbClr val="7030A0"/>
              </a:buClr>
              <a:defRPr/>
            </a:pPr>
            <a:endParaRPr lang="en-GB" sz="300">
              <a:solidFill>
                <a:srgbClr val="4F81BD">
                  <a:lumMod val="75000"/>
                </a:srgbClr>
              </a:solidFill>
              <a:latin typeface="Calibri" panose="020F0502020204030204" pitchFamily="34" charset="0"/>
              <a:cs typeface="Times New Roman" panose="02020603050405020304" pitchFamily="18" charset="0"/>
            </a:endParaRPr>
          </a:p>
          <a:p>
            <a:pPr marL="742950" lvl="1" indent="-285750" defTabSz="457200">
              <a:buClr>
                <a:srgbClr val="7030A0"/>
              </a:buClr>
              <a:buFont typeface="Wingdings" panose="05000000000000000000" pitchFamily="2" charset="2"/>
              <a:buChar char="§"/>
              <a:defRPr/>
            </a:pPr>
            <a:r>
              <a:rPr lang="en-GB" sz="1200" b="1">
                <a:solidFill>
                  <a:srgbClr val="4F81BD">
                    <a:lumMod val="75000"/>
                  </a:srgbClr>
                </a:solidFill>
                <a:latin typeface="Calibri" panose="020F0502020204030204" pitchFamily="34" charset="0"/>
                <a:cs typeface="Times New Roman" panose="02020603050405020304" pitchFamily="18" charset="0"/>
              </a:rPr>
              <a:t>Spotlight reports </a:t>
            </a:r>
            <a:r>
              <a:rPr lang="en-GB" sz="1200">
                <a:solidFill>
                  <a:srgbClr val="4F81BD">
                    <a:lumMod val="75000"/>
                  </a:srgbClr>
                </a:solidFill>
                <a:latin typeface="Calibri" panose="020F0502020204030204" pitchFamily="34" charset="0"/>
                <a:cs typeface="Times New Roman" panose="02020603050405020304" pitchFamily="18" charset="0"/>
              </a:rPr>
              <a:t>in ‘hot’ areas will drive savings and improve best value – ‘virtual tenants’ in Voids, ‘before &amp; after’ Retrofit or Reactive Repairs, ‘archetype analysis’ and asset-based investment VfM &amp; ROI</a:t>
            </a:r>
            <a:endParaRPr lang="en-GB" sz="140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endParaRPr lang="en-GB" sz="300">
              <a:solidFill>
                <a:srgbClr val="4F81BD">
                  <a:lumMod val="75000"/>
                </a:srgbClr>
              </a:solidFill>
              <a:latin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6D0BBE47-373D-26BA-8E0F-D7F784C92891}"/>
              </a:ext>
            </a:extLst>
          </p:cNvPr>
          <p:cNvSpPr txBox="1"/>
          <p:nvPr/>
        </p:nvSpPr>
        <p:spPr>
          <a:xfrm>
            <a:off x="6994791" y="708496"/>
            <a:ext cx="4927017" cy="369332"/>
          </a:xfrm>
          <a:prstGeom prst="rect">
            <a:avLst/>
          </a:prstGeom>
          <a:noFill/>
        </p:spPr>
        <p:txBody>
          <a:bodyPr wrap="square">
            <a:spAutoFit/>
          </a:bodyPr>
          <a:lstStyle/>
          <a:p>
            <a:pPr defTabSz="457200">
              <a:defRPr/>
            </a:pPr>
            <a:r>
              <a:rPr lang="en-GB" b="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KEY ACTIVITIES COMPLETED</a:t>
            </a:r>
          </a:p>
        </p:txBody>
      </p:sp>
      <p:grpSp>
        <p:nvGrpSpPr>
          <p:cNvPr id="33" name="Group 32">
            <a:extLst>
              <a:ext uri="{FF2B5EF4-FFF2-40B4-BE49-F238E27FC236}">
                <a16:creationId xmlns:a16="http://schemas.microsoft.com/office/drawing/2014/main" id="{8461174B-9FCB-E554-23AD-399EB96644D4}"/>
              </a:ext>
            </a:extLst>
          </p:cNvPr>
          <p:cNvGrpSpPr/>
          <p:nvPr/>
        </p:nvGrpSpPr>
        <p:grpSpPr>
          <a:xfrm>
            <a:off x="6807394" y="687458"/>
            <a:ext cx="186213" cy="315407"/>
            <a:chOff x="7166875" y="1575636"/>
            <a:chExt cx="814956" cy="1581941"/>
          </a:xfrm>
        </p:grpSpPr>
        <p:sp>
          <p:nvSpPr>
            <p:cNvPr id="34" name="Freeform: Shape 33">
              <a:extLst>
                <a:ext uri="{FF2B5EF4-FFF2-40B4-BE49-F238E27FC236}">
                  <a16:creationId xmlns:a16="http://schemas.microsoft.com/office/drawing/2014/main" id="{09EF1AC3-E252-A242-BF64-F10523064DFF}"/>
                </a:ext>
              </a:extLst>
            </p:cNvPr>
            <p:cNvSpPr/>
            <p:nvPr/>
          </p:nvSpPr>
          <p:spPr>
            <a:xfrm rot="18761828">
              <a:off x="6590951" y="2151560"/>
              <a:ext cx="1581941" cy="430093"/>
            </a:xfrm>
            <a:custGeom>
              <a:avLst/>
              <a:gdLst>
                <a:gd name="connsiteX0" fmla="*/ 2455886 w 2478913"/>
                <a:gd name="connsiteY0" fmla="*/ 493212 h 720549"/>
                <a:gd name="connsiteX1" fmla="*/ 1998553 w 2478913"/>
                <a:gd name="connsiteY1" fmla="*/ 173087 h 720549"/>
                <a:gd name="connsiteX2" fmla="*/ 1912580 w 2478913"/>
                <a:gd name="connsiteY2" fmla="*/ 270137 h 720549"/>
                <a:gd name="connsiteX3" fmla="*/ 1967340 w 2478913"/>
                <a:gd name="connsiteY3" fmla="*/ 158323 h 720549"/>
                <a:gd name="connsiteX4" fmla="*/ 528541 w 2478913"/>
                <a:gd name="connsiteY4" fmla="*/ 150722 h 720549"/>
                <a:gd name="connsiteX5" fmla="*/ 573213 w 2478913"/>
                <a:gd name="connsiteY5" fmla="*/ 247744 h 720549"/>
                <a:gd name="connsiteX6" fmla="*/ 504614 w 2478913"/>
                <a:gd name="connsiteY6" fmla="*/ 161514 h 720549"/>
                <a:gd name="connsiteX7" fmla="*/ 25173 w 2478913"/>
                <a:gd name="connsiteY7" fmla="*/ 491145 h 720549"/>
                <a:gd name="connsiteX8" fmla="*/ 170 w 2478913"/>
                <a:gd name="connsiteY8" fmla="*/ 542552 h 720549"/>
                <a:gd name="connsiteX9" fmla="*/ 22039 w 2478913"/>
                <a:gd name="connsiteY9" fmla="*/ 600578 h 720549"/>
                <a:gd name="connsiteX10" fmla="*/ 120242 w 2478913"/>
                <a:gd name="connsiteY10" fmla="*/ 698771 h 720549"/>
                <a:gd name="connsiteX11" fmla="*/ 225789 w 2478913"/>
                <a:gd name="connsiteY11" fmla="*/ 699419 h 720549"/>
                <a:gd name="connsiteX12" fmla="*/ 2253128 w 2478913"/>
                <a:gd name="connsiteY12" fmla="*/ 699419 h 720549"/>
                <a:gd name="connsiteX13" fmla="*/ 2358674 w 2478913"/>
                <a:gd name="connsiteY13" fmla="*/ 698771 h 720549"/>
                <a:gd name="connsiteX14" fmla="*/ 2455067 w 2478913"/>
                <a:gd name="connsiteY14" fmla="*/ 602369 h 720549"/>
                <a:gd name="connsiteX15" fmla="*/ 2478804 w 2478913"/>
                <a:gd name="connsiteY15" fmla="*/ 551401 h 720549"/>
                <a:gd name="connsiteX16" fmla="*/ 2455886 w 2478913"/>
                <a:gd name="connsiteY16" fmla="*/ 493212 h 7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913" h="720549">
                  <a:moveTo>
                    <a:pt x="2455886" y="493212"/>
                  </a:moveTo>
                  <a:cubicBezTo>
                    <a:pt x="2321527" y="362749"/>
                    <a:pt x="2167127" y="254668"/>
                    <a:pt x="1998553" y="173087"/>
                  </a:cubicBezTo>
                  <a:lnTo>
                    <a:pt x="1912580" y="270137"/>
                  </a:lnTo>
                  <a:lnTo>
                    <a:pt x="1967340" y="158323"/>
                  </a:lnTo>
                  <a:cubicBezTo>
                    <a:pt x="1510949" y="-50094"/>
                    <a:pt x="987103" y="-52856"/>
                    <a:pt x="528541" y="150722"/>
                  </a:cubicBezTo>
                  <a:lnTo>
                    <a:pt x="573213" y="247744"/>
                  </a:lnTo>
                  <a:lnTo>
                    <a:pt x="504614" y="161514"/>
                  </a:lnTo>
                  <a:cubicBezTo>
                    <a:pt x="327535" y="243886"/>
                    <a:pt x="165486" y="355300"/>
                    <a:pt x="25173" y="491145"/>
                  </a:cubicBezTo>
                  <a:cubicBezTo>
                    <a:pt x="10743" y="504585"/>
                    <a:pt x="1837" y="522911"/>
                    <a:pt x="170" y="542552"/>
                  </a:cubicBezTo>
                  <a:cubicBezTo>
                    <a:pt x="-1287" y="564155"/>
                    <a:pt x="6685" y="585319"/>
                    <a:pt x="22039" y="600578"/>
                  </a:cubicBezTo>
                  <a:cubicBezTo>
                    <a:pt x="43661" y="610817"/>
                    <a:pt x="74465" y="634306"/>
                    <a:pt x="120242" y="698771"/>
                  </a:cubicBezTo>
                  <a:cubicBezTo>
                    <a:pt x="149427" y="727556"/>
                    <a:pt x="196242" y="727842"/>
                    <a:pt x="225789" y="699419"/>
                  </a:cubicBezTo>
                  <a:cubicBezTo>
                    <a:pt x="790878" y="152417"/>
                    <a:pt x="1688038" y="152417"/>
                    <a:pt x="2253128" y="699419"/>
                  </a:cubicBezTo>
                  <a:cubicBezTo>
                    <a:pt x="2282674" y="727842"/>
                    <a:pt x="2329480" y="727556"/>
                    <a:pt x="2358674" y="698771"/>
                  </a:cubicBezTo>
                  <a:cubicBezTo>
                    <a:pt x="2404737" y="657338"/>
                    <a:pt x="2415500" y="598778"/>
                    <a:pt x="2455067" y="602369"/>
                  </a:cubicBezTo>
                  <a:cubicBezTo>
                    <a:pt x="2469002" y="588900"/>
                    <a:pt x="2477461" y="570746"/>
                    <a:pt x="2478804" y="551401"/>
                  </a:cubicBezTo>
                  <a:cubicBezTo>
                    <a:pt x="2479985" y="529598"/>
                    <a:pt x="2471622" y="508357"/>
                    <a:pt x="2455886" y="493212"/>
                  </a:cubicBezTo>
                  <a:close/>
                </a:path>
              </a:pathLst>
            </a:custGeom>
            <a:solidFill>
              <a:srgbClr val="7030A0"/>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35" name="Freeform: Shape 34">
              <a:extLst>
                <a:ext uri="{FF2B5EF4-FFF2-40B4-BE49-F238E27FC236}">
                  <a16:creationId xmlns:a16="http://schemas.microsoft.com/office/drawing/2014/main" id="{77893328-7075-BE90-FF84-EC653835B854}"/>
                </a:ext>
              </a:extLst>
            </p:cNvPr>
            <p:cNvSpPr/>
            <p:nvPr/>
          </p:nvSpPr>
          <p:spPr>
            <a:xfrm rot="18761828">
              <a:off x="7089193" y="2458297"/>
              <a:ext cx="1067443" cy="261306"/>
            </a:xfrm>
            <a:custGeom>
              <a:avLst/>
              <a:gdLst>
                <a:gd name="connsiteX0" fmla="*/ 1671719 w 1672692"/>
                <a:gd name="connsiteY0" fmla="*/ 247511 h 437774"/>
                <a:gd name="connsiteX1" fmla="*/ 1631028 w 1672692"/>
                <a:gd name="connsiteY1" fmla="*/ 191266 h 437774"/>
                <a:gd name="connsiteX2" fmla="*/ 1314741 w 1672692"/>
                <a:gd name="connsiteY2" fmla="*/ 66974 h 437774"/>
                <a:gd name="connsiteX3" fmla="*/ 1212490 w 1672692"/>
                <a:gd name="connsiteY3" fmla="*/ 201763 h 437774"/>
                <a:gd name="connsiteX4" fmla="*/ 1288062 w 1672692"/>
                <a:gd name="connsiteY4" fmla="*/ 59535 h 437774"/>
                <a:gd name="connsiteX5" fmla="*/ 432650 w 1672692"/>
                <a:gd name="connsiteY5" fmla="*/ 47400 h 437774"/>
                <a:gd name="connsiteX6" fmla="*/ 471969 w 1672692"/>
                <a:gd name="connsiteY6" fmla="*/ 155814 h 437774"/>
                <a:gd name="connsiteX7" fmla="*/ 407732 w 1672692"/>
                <a:gd name="connsiteY7" fmla="*/ 53611 h 437774"/>
                <a:gd name="connsiteX8" fmla="*/ 41620 w 1672692"/>
                <a:gd name="connsiteY8" fmla="*/ 191266 h 437774"/>
                <a:gd name="connsiteX9" fmla="*/ 8416 w 1672692"/>
                <a:gd name="connsiteY9" fmla="*/ 294146 h 437774"/>
                <a:gd name="connsiteX10" fmla="*/ 22370 w 1672692"/>
                <a:gd name="connsiteY10" fmla="*/ 313310 h 437774"/>
                <a:gd name="connsiteX11" fmla="*/ 124897 w 1672692"/>
                <a:gd name="connsiteY11" fmla="*/ 415846 h 437774"/>
                <a:gd name="connsiteX12" fmla="*/ 211327 w 1672692"/>
                <a:gd name="connsiteY12" fmla="*/ 430239 h 437774"/>
                <a:gd name="connsiteX13" fmla="*/ 1461331 w 1672692"/>
                <a:gd name="connsiteY13" fmla="*/ 430239 h 437774"/>
                <a:gd name="connsiteX14" fmla="*/ 1547742 w 1672692"/>
                <a:gd name="connsiteY14" fmla="*/ 415846 h 437774"/>
                <a:gd name="connsiteX15" fmla="*/ 1650288 w 1672692"/>
                <a:gd name="connsiteY15" fmla="*/ 313310 h 437774"/>
                <a:gd name="connsiteX16" fmla="*/ 1671719 w 1672692"/>
                <a:gd name="connsiteY16" fmla="*/ 247511 h 43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2692" h="437774">
                  <a:moveTo>
                    <a:pt x="1671719" y="247511"/>
                  </a:moveTo>
                  <a:cubicBezTo>
                    <a:pt x="1668042" y="223289"/>
                    <a:pt x="1652879" y="202344"/>
                    <a:pt x="1631028" y="191266"/>
                  </a:cubicBezTo>
                  <a:cubicBezTo>
                    <a:pt x="1529949" y="139526"/>
                    <a:pt x="1424002" y="97892"/>
                    <a:pt x="1314741" y="66974"/>
                  </a:cubicBezTo>
                  <a:lnTo>
                    <a:pt x="1212490" y="201763"/>
                  </a:lnTo>
                  <a:lnTo>
                    <a:pt x="1288062" y="59535"/>
                  </a:lnTo>
                  <a:cubicBezTo>
                    <a:pt x="1008360" y="-15503"/>
                    <a:pt x="714371" y="-19675"/>
                    <a:pt x="432650" y="47400"/>
                  </a:cubicBezTo>
                  <a:lnTo>
                    <a:pt x="471969" y="155814"/>
                  </a:lnTo>
                  <a:lnTo>
                    <a:pt x="407732" y="53611"/>
                  </a:lnTo>
                  <a:cubicBezTo>
                    <a:pt x="280888" y="85500"/>
                    <a:pt x="158063" y="131687"/>
                    <a:pt x="41620" y="191266"/>
                  </a:cubicBezTo>
                  <a:cubicBezTo>
                    <a:pt x="4044" y="210507"/>
                    <a:pt x="-10825" y="256569"/>
                    <a:pt x="8416" y="294146"/>
                  </a:cubicBezTo>
                  <a:cubicBezTo>
                    <a:pt x="12045" y="301222"/>
                    <a:pt x="16750" y="307690"/>
                    <a:pt x="22370" y="313310"/>
                  </a:cubicBezTo>
                  <a:cubicBezTo>
                    <a:pt x="66575" y="316034"/>
                    <a:pt x="95760" y="357106"/>
                    <a:pt x="124897" y="415846"/>
                  </a:cubicBezTo>
                  <a:cubicBezTo>
                    <a:pt x="147776" y="438421"/>
                    <a:pt x="182371" y="444183"/>
                    <a:pt x="211327" y="430239"/>
                  </a:cubicBezTo>
                  <a:cubicBezTo>
                    <a:pt x="606767" y="242158"/>
                    <a:pt x="1065891" y="242158"/>
                    <a:pt x="1461331" y="430239"/>
                  </a:cubicBezTo>
                  <a:cubicBezTo>
                    <a:pt x="1490277" y="444183"/>
                    <a:pt x="1524872" y="438430"/>
                    <a:pt x="1547742" y="415846"/>
                  </a:cubicBezTo>
                  <a:cubicBezTo>
                    <a:pt x="1565258" y="368355"/>
                    <a:pt x="1601358" y="340265"/>
                    <a:pt x="1650288" y="313310"/>
                  </a:cubicBezTo>
                  <a:cubicBezTo>
                    <a:pt x="1667642" y="296127"/>
                    <a:pt x="1675624" y="271619"/>
                    <a:pt x="1671719" y="247511"/>
                  </a:cubicBezTo>
                  <a:close/>
                </a:path>
              </a:pathLst>
            </a:custGeom>
            <a:solidFill>
              <a:schemeClr val="tx2">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36" name="Freeform: Shape 35">
              <a:extLst>
                <a:ext uri="{FF2B5EF4-FFF2-40B4-BE49-F238E27FC236}">
                  <a16:creationId xmlns:a16="http://schemas.microsoft.com/office/drawing/2014/main" id="{0F31EC29-DCCF-19E3-0F38-42C06C71E6FF}"/>
                </a:ext>
              </a:extLst>
            </p:cNvPr>
            <p:cNvSpPr/>
            <p:nvPr/>
          </p:nvSpPr>
          <p:spPr>
            <a:xfrm rot="18761828">
              <a:off x="7687063" y="2751838"/>
              <a:ext cx="414476" cy="175061"/>
            </a:xfrm>
            <a:custGeom>
              <a:avLst/>
              <a:gdLst>
                <a:gd name="connsiteX0" fmla="*/ 595226 w 649487"/>
                <a:gd name="connsiteY0" fmla="*/ 20818 h 293286"/>
                <a:gd name="connsiteX1" fmla="*/ 527646 w 649487"/>
                <a:gd name="connsiteY1" fmla="*/ 11607 h 293286"/>
                <a:gd name="connsiteX2" fmla="*/ 438815 w 649487"/>
                <a:gd name="connsiteY2" fmla="*/ 152949 h 293286"/>
                <a:gd name="connsiteX3" fmla="*/ 505005 w 649487"/>
                <a:gd name="connsiteY3" fmla="*/ 9197 h 293286"/>
                <a:gd name="connsiteX4" fmla="*/ 181374 w 649487"/>
                <a:gd name="connsiteY4" fmla="*/ 5787 h 293286"/>
                <a:gd name="connsiteX5" fmla="*/ 249125 w 649487"/>
                <a:gd name="connsiteY5" fmla="*/ 152949 h 293286"/>
                <a:gd name="connsiteX6" fmla="*/ 157923 w 649487"/>
                <a:gd name="connsiteY6" fmla="*/ 7826 h 293286"/>
                <a:gd name="connsiteX7" fmla="*/ 54263 w 649487"/>
                <a:gd name="connsiteY7" fmla="*/ 20818 h 293286"/>
                <a:gd name="connsiteX8" fmla="*/ 3266 w 649487"/>
                <a:gd name="connsiteY8" fmla="*/ 64442 h 293286"/>
                <a:gd name="connsiteX9" fmla="*/ 19087 w 649487"/>
                <a:gd name="connsiteY9" fmla="*/ 130717 h 293286"/>
                <a:gd name="connsiteX10" fmla="*/ 162667 w 649487"/>
                <a:gd name="connsiteY10" fmla="*/ 274297 h 293286"/>
                <a:gd name="connsiteX11" fmla="*/ 212720 w 649487"/>
                <a:gd name="connsiteY11" fmla="*/ 293119 h 293286"/>
                <a:gd name="connsiteX12" fmla="*/ 324744 w 649487"/>
                <a:gd name="connsiteY12" fmla="*/ 289004 h 293286"/>
                <a:gd name="connsiteX13" fmla="*/ 324744 w 649487"/>
                <a:gd name="connsiteY13" fmla="*/ 289004 h 293286"/>
                <a:gd name="connsiteX14" fmla="*/ 436758 w 649487"/>
                <a:gd name="connsiteY14" fmla="*/ 293119 h 293286"/>
                <a:gd name="connsiteX15" fmla="*/ 486812 w 649487"/>
                <a:gd name="connsiteY15" fmla="*/ 274297 h 293286"/>
                <a:gd name="connsiteX16" fmla="*/ 630401 w 649487"/>
                <a:gd name="connsiteY16" fmla="*/ 130717 h 293286"/>
                <a:gd name="connsiteX17" fmla="*/ 646222 w 649487"/>
                <a:gd name="connsiteY17" fmla="*/ 64442 h 293286"/>
                <a:gd name="connsiteX18" fmla="*/ 595226 w 649487"/>
                <a:gd name="connsiteY18" fmla="*/ 20818 h 29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9487" h="293286">
                  <a:moveTo>
                    <a:pt x="595226" y="20818"/>
                  </a:moveTo>
                  <a:cubicBezTo>
                    <a:pt x="572832" y="17294"/>
                    <a:pt x="550306" y="14227"/>
                    <a:pt x="527646" y="11607"/>
                  </a:cubicBezTo>
                  <a:lnTo>
                    <a:pt x="438815" y="152949"/>
                  </a:lnTo>
                  <a:lnTo>
                    <a:pt x="505005" y="9197"/>
                  </a:lnTo>
                  <a:cubicBezTo>
                    <a:pt x="397458" y="-1795"/>
                    <a:pt x="289130" y="-2937"/>
                    <a:pt x="181374" y="5787"/>
                  </a:cubicBezTo>
                  <a:lnTo>
                    <a:pt x="249125" y="152949"/>
                  </a:lnTo>
                  <a:lnTo>
                    <a:pt x="157923" y="7826"/>
                  </a:lnTo>
                  <a:cubicBezTo>
                    <a:pt x="123109" y="11121"/>
                    <a:pt x="88562" y="15455"/>
                    <a:pt x="54263" y="20818"/>
                  </a:cubicBezTo>
                  <a:cubicBezTo>
                    <a:pt x="30298" y="24361"/>
                    <a:pt x="10476" y="41316"/>
                    <a:pt x="3266" y="64442"/>
                  </a:cubicBezTo>
                  <a:cubicBezTo>
                    <a:pt x="-4421" y="87750"/>
                    <a:pt x="1704" y="113391"/>
                    <a:pt x="19087" y="130717"/>
                  </a:cubicBezTo>
                  <a:cubicBezTo>
                    <a:pt x="55768" y="166645"/>
                    <a:pt x="96201" y="216547"/>
                    <a:pt x="162667" y="274297"/>
                  </a:cubicBezTo>
                  <a:cubicBezTo>
                    <a:pt x="175792" y="287594"/>
                    <a:pt x="194080" y="294471"/>
                    <a:pt x="212720" y="293119"/>
                  </a:cubicBezTo>
                  <a:cubicBezTo>
                    <a:pt x="249554" y="290385"/>
                    <a:pt x="287244" y="289004"/>
                    <a:pt x="324744" y="289004"/>
                  </a:cubicBezTo>
                  <a:lnTo>
                    <a:pt x="324744" y="289004"/>
                  </a:lnTo>
                  <a:cubicBezTo>
                    <a:pt x="362244" y="289004"/>
                    <a:pt x="399934" y="290385"/>
                    <a:pt x="436758" y="293119"/>
                  </a:cubicBezTo>
                  <a:cubicBezTo>
                    <a:pt x="455389" y="294452"/>
                    <a:pt x="473677" y="287575"/>
                    <a:pt x="486812" y="274297"/>
                  </a:cubicBezTo>
                  <a:cubicBezTo>
                    <a:pt x="555449" y="215709"/>
                    <a:pt x="590130" y="161997"/>
                    <a:pt x="630401" y="130717"/>
                  </a:cubicBezTo>
                  <a:cubicBezTo>
                    <a:pt x="647784" y="113391"/>
                    <a:pt x="653909" y="87750"/>
                    <a:pt x="646222" y="64442"/>
                  </a:cubicBezTo>
                  <a:cubicBezTo>
                    <a:pt x="639012" y="41316"/>
                    <a:pt x="619190" y="24352"/>
                    <a:pt x="595226" y="20818"/>
                  </a:cubicBezTo>
                  <a:close/>
                </a:path>
              </a:pathLst>
            </a:custGeom>
            <a:solidFill>
              <a:schemeClr val="accent5">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grpSp>
      <p:sp>
        <p:nvSpPr>
          <p:cNvPr id="37" name="TextBox 36">
            <a:extLst>
              <a:ext uri="{FF2B5EF4-FFF2-40B4-BE49-F238E27FC236}">
                <a16:creationId xmlns:a16="http://schemas.microsoft.com/office/drawing/2014/main" id="{F826624E-768C-3923-C2A3-753FB498F191}"/>
              </a:ext>
            </a:extLst>
          </p:cNvPr>
          <p:cNvSpPr txBox="1"/>
          <p:nvPr/>
        </p:nvSpPr>
        <p:spPr>
          <a:xfrm>
            <a:off x="7016326" y="4105963"/>
            <a:ext cx="4927017" cy="369332"/>
          </a:xfrm>
          <a:prstGeom prst="rect">
            <a:avLst/>
          </a:prstGeom>
          <a:noFill/>
        </p:spPr>
        <p:txBody>
          <a:bodyPr wrap="square">
            <a:spAutoFit/>
          </a:bodyPr>
          <a:lstStyle/>
          <a:p>
            <a:pPr defTabSz="457200">
              <a:defRPr/>
            </a:pPr>
            <a:r>
              <a:rPr lang="en-GB" b="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PREVENTATIVE SAVINGS</a:t>
            </a:r>
          </a:p>
        </p:txBody>
      </p:sp>
      <p:grpSp>
        <p:nvGrpSpPr>
          <p:cNvPr id="38" name="Group 37">
            <a:extLst>
              <a:ext uri="{FF2B5EF4-FFF2-40B4-BE49-F238E27FC236}">
                <a16:creationId xmlns:a16="http://schemas.microsoft.com/office/drawing/2014/main" id="{346237DD-B11A-EC35-8593-A32BD33C39AA}"/>
              </a:ext>
            </a:extLst>
          </p:cNvPr>
          <p:cNvGrpSpPr/>
          <p:nvPr/>
        </p:nvGrpSpPr>
        <p:grpSpPr>
          <a:xfrm>
            <a:off x="6828929" y="4084925"/>
            <a:ext cx="186213" cy="315407"/>
            <a:chOff x="7166875" y="1575636"/>
            <a:chExt cx="814956" cy="1581941"/>
          </a:xfrm>
        </p:grpSpPr>
        <p:sp>
          <p:nvSpPr>
            <p:cNvPr id="39" name="Freeform: Shape 38">
              <a:extLst>
                <a:ext uri="{FF2B5EF4-FFF2-40B4-BE49-F238E27FC236}">
                  <a16:creationId xmlns:a16="http://schemas.microsoft.com/office/drawing/2014/main" id="{02526BFD-3917-160B-894C-8D05CEC4FFE9}"/>
                </a:ext>
              </a:extLst>
            </p:cNvPr>
            <p:cNvSpPr/>
            <p:nvPr/>
          </p:nvSpPr>
          <p:spPr>
            <a:xfrm rot="18761828">
              <a:off x="6590951" y="2151560"/>
              <a:ext cx="1581941" cy="430093"/>
            </a:xfrm>
            <a:custGeom>
              <a:avLst/>
              <a:gdLst>
                <a:gd name="connsiteX0" fmla="*/ 2455886 w 2478913"/>
                <a:gd name="connsiteY0" fmla="*/ 493212 h 720549"/>
                <a:gd name="connsiteX1" fmla="*/ 1998553 w 2478913"/>
                <a:gd name="connsiteY1" fmla="*/ 173087 h 720549"/>
                <a:gd name="connsiteX2" fmla="*/ 1912580 w 2478913"/>
                <a:gd name="connsiteY2" fmla="*/ 270137 h 720549"/>
                <a:gd name="connsiteX3" fmla="*/ 1967340 w 2478913"/>
                <a:gd name="connsiteY3" fmla="*/ 158323 h 720549"/>
                <a:gd name="connsiteX4" fmla="*/ 528541 w 2478913"/>
                <a:gd name="connsiteY4" fmla="*/ 150722 h 720549"/>
                <a:gd name="connsiteX5" fmla="*/ 573213 w 2478913"/>
                <a:gd name="connsiteY5" fmla="*/ 247744 h 720549"/>
                <a:gd name="connsiteX6" fmla="*/ 504614 w 2478913"/>
                <a:gd name="connsiteY6" fmla="*/ 161514 h 720549"/>
                <a:gd name="connsiteX7" fmla="*/ 25173 w 2478913"/>
                <a:gd name="connsiteY7" fmla="*/ 491145 h 720549"/>
                <a:gd name="connsiteX8" fmla="*/ 170 w 2478913"/>
                <a:gd name="connsiteY8" fmla="*/ 542552 h 720549"/>
                <a:gd name="connsiteX9" fmla="*/ 22039 w 2478913"/>
                <a:gd name="connsiteY9" fmla="*/ 600578 h 720549"/>
                <a:gd name="connsiteX10" fmla="*/ 120242 w 2478913"/>
                <a:gd name="connsiteY10" fmla="*/ 698771 h 720549"/>
                <a:gd name="connsiteX11" fmla="*/ 225789 w 2478913"/>
                <a:gd name="connsiteY11" fmla="*/ 699419 h 720549"/>
                <a:gd name="connsiteX12" fmla="*/ 2253128 w 2478913"/>
                <a:gd name="connsiteY12" fmla="*/ 699419 h 720549"/>
                <a:gd name="connsiteX13" fmla="*/ 2358674 w 2478913"/>
                <a:gd name="connsiteY13" fmla="*/ 698771 h 720549"/>
                <a:gd name="connsiteX14" fmla="*/ 2455067 w 2478913"/>
                <a:gd name="connsiteY14" fmla="*/ 602369 h 720549"/>
                <a:gd name="connsiteX15" fmla="*/ 2478804 w 2478913"/>
                <a:gd name="connsiteY15" fmla="*/ 551401 h 720549"/>
                <a:gd name="connsiteX16" fmla="*/ 2455886 w 2478913"/>
                <a:gd name="connsiteY16" fmla="*/ 493212 h 7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913" h="720549">
                  <a:moveTo>
                    <a:pt x="2455886" y="493212"/>
                  </a:moveTo>
                  <a:cubicBezTo>
                    <a:pt x="2321527" y="362749"/>
                    <a:pt x="2167127" y="254668"/>
                    <a:pt x="1998553" y="173087"/>
                  </a:cubicBezTo>
                  <a:lnTo>
                    <a:pt x="1912580" y="270137"/>
                  </a:lnTo>
                  <a:lnTo>
                    <a:pt x="1967340" y="158323"/>
                  </a:lnTo>
                  <a:cubicBezTo>
                    <a:pt x="1510949" y="-50094"/>
                    <a:pt x="987103" y="-52856"/>
                    <a:pt x="528541" y="150722"/>
                  </a:cubicBezTo>
                  <a:lnTo>
                    <a:pt x="573213" y="247744"/>
                  </a:lnTo>
                  <a:lnTo>
                    <a:pt x="504614" y="161514"/>
                  </a:lnTo>
                  <a:cubicBezTo>
                    <a:pt x="327535" y="243886"/>
                    <a:pt x="165486" y="355300"/>
                    <a:pt x="25173" y="491145"/>
                  </a:cubicBezTo>
                  <a:cubicBezTo>
                    <a:pt x="10743" y="504585"/>
                    <a:pt x="1837" y="522911"/>
                    <a:pt x="170" y="542552"/>
                  </a:cubicBezTo>
                  <a:cubicBezTo>
                    <a:pt x="-1287" y="564155"/>
                    <a:pt x="6685" y="585319"/>
                    <a:pt x="22039" y="600578"/>
                  </a:cubicBezTo>
                  <a:cubicBezTo>
                    <a:pt x="43661" y="610817"/>
                    <a:pt x="74465" y="634306"/>
                    <a:pt x="120242" y="698771"/>
                  </a:cubicBezTo>
                  <a:cubicBezTo>
                    <a:pt x="149427" y="727556"/>
                    <a:pt x="196242" y="727842"/>
                    <a:pt x="225789" y="699419"/>
                  </a:cubicBezTo>
                  <a:cubicBezTo>
                    <a:pt x="790878" y="152417"/>
                    <a:pt x="1688038" y="152417"/>
                    <a:pt x="2253128" y="699419"/>
                  </a:cubicBezTo>
                  <a:cubicBezTo>
                    <a:pt x="2282674" y="727842"/>
                    <a:pt x="2329480" y="727556"/>
                    <a:pt x="2358674" y="698771"/>
                  </a:cubicBezTo>
                  <a:cubicBezTo>
                    <a:pt x="2404737" y="657338"/>
                    <a:pt x="2415500" y="598778"/>
                    <a:pt x="2455067" y="602369"/>
                  </a:cubicBezTo>
                  <a:cubicBezTo>
                    <a:pt x="2469002" y="588900"/>
                    <a:pt x="2477461" y="570746"/>
                    <a:pt x="2478804" y="551401"/>
                  </a:cubicBezTo>
                  <a:cubicBezTo>
                    <a:pt x="2479985" y="529598"/>
                    <a:pt x="2471622" y="508357"/>
                    <a:pt x="2455886" y="493212"/>
                  </a:cubicBezTo>
                  <a:close/>
                </a:path>
              </a:pathLst>
            </a:custGeom>
            <a:solidFill>
              <a:srgbClr val="7030A0"/>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40" name="Freeform: Shape 39">
              <a:extLst>
                <a:ext uri="{FF2B5EF4-FFF2-40B4-BE49-F238E27FC236}">
                  <a16:creationId xmlns:a16="http://schemas.microsoft.com/office/drawing/2014/main" id="{8138F8FC-7B9E-322E-91CC-DBEF4EB5517C}"/>
                </a:ext>
              </a:extLst>
            </p:cNvPr>
            <p:cNvSpPr/>
            <p:nvPr/>
          </p:nvSpPr>
          <p:spPr>
            <a:xfrm rot="18761828">
              <a:off x="7089193" y="2458297"/>
              <a:ext cx="1067443" cy="261306"/>
            </a:xfrm>
            <a:custGeom>
              <a:avLst/>
              <a:gdLst>
                <a:gd name="connsiteX0" fmla="*/ 1671719 w 1672692"/>
                <a:gd name="connsiteY0" fmla="*/ 247511 h 437774"/>
                <a:gd name="connsiteX1" fmla="*/ 1631028 w 1672692"/>
                <a:gd name="connsiteY1" fmla="*/ 191266 h 437774"/>
                <a:gd name="connsiteX2" fmla="*/ 1314741 w 1672692"/>
                <a:gd name="connsiteY2" fmla="*/ 66974 h 437774"/>
                <a:gd name="connsiteX3" fmla="*/ 1212490 w 1672692"/>
                <a:gd name="connsiteY3" fmla="*/ 201763 h 437774"/>
                <a:gd name="connsiteX4" fmla="*/ 1288062 w 1672692"/>
                <a:gd name="connsiteY4" fmla="*/ 59535 h 437774"/>
                <a:gd name="connsiteX5" fmla="*/ 432650 w 1672692"/>
                <a:gd name="connsiteY5" fmla="*/ 47400 h 437774"/>
                <a:gd name="connsiteX6" fmla="*/ 471969 w 1672692"/>
                <a:gd name="connsiteY6" fmla="*/ 155814 h 437774"/>
                <a:gd name="connsiteX7" fmla="*/ 407732 w 1672692"/>
                <a:gd name="connsiteY7" fmla="*/ 53611 h 437774"/>
                <a:gd name="connsiteX8" fmla="*/ 41620 w 1672692"/>
                <a:gd name="connsiteY8" fmla="*/ 191266 h 437774"/>
                <a:gd name="connsiteX9" fmla="*/ 8416 w 1672692"/>
                <a:gd name="connsiteY9" fmla="*/ 294146 h 437774"/>
                <a:gd name="connsiteX10" fmla="*/ 22370 w 1672692"/>
                <a:gd name="connsiteY10" fmla="*/ 313310 h 437774"/>
                <a:gd name="connsiteX11" fmla="*/ 124897 w 1672692"/>
                <a:gd name="connsiteY11" fmla="*/ 415846 h 437774"/>
                <a:gd name="connsiteX12" fmla="*/ 211327 w 1672692"/>
                <a:gd name="connsiteY12" fmla="*/ 430239 h 437774"/>
                <a:gd name="connsiteX13" fmla="*/ 1461331 w 1672692"/>
                <a:gd name="connsiteY13" fmla="*/ 430239 h 437774"/>
                <a:gd name="connsiteX14" fmla="*/ 1547742 w 1672692"/>
                <a:gd name="connsiteY14" fmla="*/ 415846 h 437774"/>
                <a:gd name="connsiteX15" fmla="*/ 1650288 w 1672692"/>
                <a:gd name="connsiteY15" fmla="*/ 313310 h 437774"/>
                <a:gd name="connsiteX16" fmla="*/ 1671719 w 1672692"/>
                <a:gd name="connsiteY16" fmla="*/ 247511 h 43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2692" h="437774">
                  <a:moveTo>
                    <a:pt x="1671719" y="247511"/>
                  </a:moveTo>
                  <a:cubicBezTo>
                    <a:pt x="1668042" y="223289"/>
                    <a:pt x="1652879" y="202344"/>
                    <a:pt x="1631028" y="191266"/>
                  </a:cubicBezTo>
                  <a:cubicBezTo>
                    <a:pt x="1529949" y="139526"/>
                    <a:pt x="1424002" y="97892"/>
                    <a:pt x="1314741" y="66974"/>
                  </a:cubicBezTo>
                  <a:lnTo>
                    <a:pt x="1212490" y="201763"/>
                  </a:lnTo>
                  <a:lnTo>
                    <a:pt x="1288062" y="59535"/>
                  </a:lnTo>
                  <a:cubicBezTo>
                    <a:pt x="1008360" y="-15503"/>
                    <a:pt x="714371" y="-19675"/>
                    <a:pt x="432650" y="47400"/>
                  </a:cubicBezTo>
                  <a:lnTo>
                    <a:pt x="471969" y="155814"/>
                  </a:lnTo>
                  <a:lnTo>
                    <a:pt x="407732" y="53611"/>
                  </a:lnTo>
                  <a:cubicBezTo>
                    <a:pt x="280888" y="85500"/>
                    <a:pt x="158063" y="131687"/>
                    <a:pt x="41620" y="191266"/>
                  </a:cubicBezTo>
                  <a:cubicBezTo>
                    <a:pt x="4044" y="210507"/>
                    <a:pt x="-10825" y="256569"/>
                    <a:pt x="8416" y="294146"/>
                  </a:cubicBezTo>
                  <a:cubicBezTo>
                    <a:pt x="12045" y="301222"/>
                    <a:pt x="16750" y="307690"/>
                    <a:pt x="22370" y="313310"/>
                  </a:cubicBezTo>
                  <a:cubicBezTo>
                    <a:pt x="66575" y="316034"/>
                    <a:pt x="95760" y="357106"/>
                    <a:pt x="124897" y="415846"/>
                  </a:cubicBezTo>
                  <a:cubicBezTo>
                    <a:pt x="147776" y="438421"/>
                    <a:pt x="182371" y="444183"/>
                    <a:pt x="211327" y="430239"/>
                  </a:cubicBezTo>
                  <a:cubicBezTo>
                    <a:pt x="606767" y="242158"/>
                    <a:pt x="1065891" y="242158"/>
                    <a:pt x="1461331" y="430239"/>
                  </a:cubicBezTo>
                  <a:cubicBezTo>
                    <a:pt x="1490277" y="444183"/>
                    <a:pt x="1524872" y="438430"/>
                    <a:pt x="1547742" y="415846"/>
                  </a:cubicBezTo>
                  <a:cubicBezTo>
                    <a:pt x="1565258" y="368355"/>
                    <a:pt x="1601358" y="340265"/>
                    <a:pt x="1650288" y="313310"/>
                  </a:cubicBezTo>
                  <a:cubicBezTo>
                    <a:pt x="1667642" y="296127"/>
                    <a:pt x="1675624" y="271619"/>
                    <a:pt x="1671719" y="247511"/>
                  </a:cubicBezTo>
                  <a:close/>
                </a:path>
              </a:pathLst>
            </a:custGeom>
            <a:solidFill>
              <a:schemeClr val="tx2">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41" name="Freeform: Shape 40">
              <a:extLst>
                <a:ext uri="{FF2B5EF4-FFF2-40B4-BE49-F238E27FC236}">
                  <a16:creationId xmlns:a16="http://schemas.microsoft.com/office/drawing/2014/main" id="{1AFA7087-1327-AF38-CCC3-AE7189B968C3}"/>
                </a:ext>
              </a:extLst>
            </p:cNvPr>
            <p:cNvSpPr/>
            <p:nvPr/>
          </p:nvSpPr>
          <p:spPr>
            <a:xfrm rot="18761828">
              <a:off x="7687063" y="2751838"/>
              <a:ext cx="414476" cy="175061"/>
            </a:xfrm>
            <a:custGeom>
              <a:avLst/>
              <a:gdLst>
                <a:gd name="connsiteX0" fmla="*/ 595226 w 649487"/>
                <a:gd name="connsiteY0" fmla="*/ 20818 h 293286"/>
                <a:gd name="connsiteX1" fmla="*/ 527646 w 649487"/>
                <a:gd name="connsiteY1" fmla="*/ 11607 h 293286"/>
                <a:gd name="connsiteX2" fmla="*/ 438815 w 649487"/>
                <a:gd name="connsiteY2" fmla="*/ 152949 h 293286"/>
                <a:gd name="connsiteX3" fmla="*/ 505005 w 649487"/>
                <a:gd name="connsiteY3" fmla="*/ 9197 h 293286"/>
                <a:gd name="connsiteX4" fmla="*/ 181374 w 649487"/>
                <a:gd name="connsiteY4" fmla="*/ 5787 h 293286"/>
                <a:gd name="connsiteX5" fmla="*/ 249125 w 649487"/>
                <a:gd name="connsiteY5" fmla="*/ 152949 h 293286"/>
                <a:gd name="connsiteX6" fmla="*/ 157923 w 649487"/>
                <a:gd name="connsiteY6" fmla="*/ 7826 h 293286"/>
                <a:gd name="connsiteX7" fmla="*/ 54263 w 649487"/>
                <a:gd name="connsiteY7" fmla="*/ 20818 h 293286"/>
                <a:gd name="connsiteX8" fmla="*/ 3266 w 649487"/>
                <a:gd name="connsiteY8" fmla="*/ 64442 h 293286"/>
                <a:gd name="connsiteX9" fmla="*/ 19087 w 649487"/>
                <a:gd name="connsiteY9" fmla="*/ 130717 h 293286"/>
                <a:gd name="connsiteX10" fmla="*/ 162667 w 649487"/>
                <a:gd name="connsiteY10" fmla="*/ 274297 h 293286"/>
                <a:gd name="connsiteX11" fmla="*/ 212720 w 649487"/>
                <a:gd name="connsiteY11" fmla="*/ 293119 h 293286"/>
                <a:gd name="connsiteX12" fmla="*/ 324744 w 649487"/>
                <a:gd name="connsiteY12" fmla="*/ 289004 h 293286"/>
                <a:gd name="connsiteX13" fmla="*/ 324744 w 649487"/>
                <a:gd name="connsiteY13" fmla="*/ 289004 h 293286"/>
                <a:gd name="connsiteX14" fmla="*/ 436758 w 649487"/>
                <a:gd name="connsiteY14" fmla="*/ 293119 h 293286"/>
                <a:gd name="connsiteX15" fmla="*/ 486812 w 649487"/>
                <a:gd name="connsiteY15" fmla="*/ 274297 h 293286"/>
                <a:gd name="connsiteX16" fmla="*/ 630401 w 649487"/>
                <a:gd name="connsiteY16" fmla="*/ 130717 h 293286"/>
                <a:gd name="connsiteX17" fmla="*/ 646222 w 649487"/>
                <a:gd name="connsiteY17" fmla="*/ 64442 h 293286"/>
                <a:gd name="connsiteX18" fmla="*/ 595226 w 649487"/>
                <a:gd name="connsiteY18" fmla="*/ 20818 h 29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9487" h="293286">
                  <a:moveTo>
                    <a:pt x="595226" y="20818"/>
                  </a:moveTo>
                  <a:cubicBezTo>
                    <a:pt x="572832" y="17294"/>
                    <a:pt x="550306" y="14227"/>
                    <a:pt x="527646" y="11607"/>
                  </a:cubicBezTo>
                  <a:lnTo>
                    <a:pt x="438815" y="152949"/>
                  </a:lnTo>
                  <a:lnTo>
                    <a:pt x="505005" y="9197"/>
                  </a:lnTo>
                  <a:cubicBezTo>
                    <a:pt x="397458" y="-1795"/>
                    <a:pt x="289130" y="-2937"/>
                    <a:pt x="181374" y="5787"/>
                  </a:cubicBezTo>
                  <a:lnTo>
                    <a:pt x="249125" y="152949"/>
                  </a:lnTo>
                  <a:lnTo>
                    <a:pt x="157923" y="7826"/>
                  </a:lnTo>
                  <a:cubicBezTo>
                    <a:pt x="123109" y="11121"/>
                    <a:pt x="88562" y="15455"/>
                    <a:pt x="54263" y="20818"/>
                  </a:cubicBezTo>
                  <a:cubicBezTo>
                    <a:pt x="30298" y="24361"/>
                    <a:pt x="10476" y="41316"/>
                    <a:pt x="3266" y="64442"/>
                  </a:cubicBezTo>
                  <a:cubicBezTo>
                    <a:pt x="-4421" y="87750"/>
                    <a:pt x="1704" y="113391"/>
                    <a:pt x="19087" y="130717"/>
                  </a:cubicBezTo>
                  <a:cubicBezTo>
                    <a:pt x="55768" y="166645"/>
                    <a:pt x="96201" y="216547"/>
                    <a:pt x="162667" y="274297"/>
                  </a:cubicBezTo>
                  <a:cubicBezTo>
                    <a:pt x="175792" y="287594"/>
                    <a:pt x="194080" y="294471"/>
                    <a:pt x="212720" y="293119"/>
                  </a:cubicBezTo>
                  <a:cubicBezTo>
                    <a:pt x="249554" y="290385"/>
                    <a:pt x="287244" y="289004"/>
                    <a:pt x="324744" y="289004"/>
                  </a:cubicBezTo>
                  <a:lnTo>
                    <a:pt x="324744" y="289004"/>
                  </a:lnTo>
                  <a:cubicBezTo>
                    <a:pt x="362244" y="289004"/>
                    <a:pt x="399934" y="290385"/>
                    <a:pt x="436758" y="293119"/>
                  </a:cubicBezTo>
                  <a:cubicBezTo>
                    <a:pt x="455389" y="294452"/>
                    <a:pt x="473677" y="287575"/>
                    <a:pt x="486812" y="274297"/>
                  </a:cubicBezTo>
                  <a:cubicBezTo>
                    <a:pt x="555449" y="215709"/>
                    <a:pt x="590130" y="161997"/>
                    <a:pt x="630401" y="130717"/>
                  </a:cubicBezTo>
                  <a:cubicBezTo>
                    <a:pt x="647784" y="113391"/>
                    <a:pt x="653909" y="87750"/>
                    <a:pt x="646222" y="64442"/>
                  </a:cubicBezTo>
                  <a:cubicBezTo>
                    <a:pt x="639012" y="41316"/>
                    <a:pt x="619190" y="24352"/>
                    <a:pt x="595226" y="20818"/>
                  </a:cubicBezTo>
                  <a:close/>
                </a:path>
              </a:pathLst>
            </a:custGeom>
            <a:solidFill>
              <a:schemeClr val="accent5">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grpSp>
      <p:sp>
        <p:nvSpPr>
          <p:cNvPr id="44" name="TextBox 43">
            <a:extLst>
              <a:ext uri="{FF2B5EF4-FFF2-40B4-BE49-F238E27FC236}">
                <a16:creationId xmlns:a16="http://schemas.microsoft.com/office/drawing/2014/main" id="{0FAF3FB8-ACC3-29E5-963C-1D92B8B28267}"/>
              </a:ext>
            </a:extLst>
          </p:cNvPr>
          <p:cNvSpPr txBox="1"/>
          <p:nvPr/>
        </p:nvSpPr>
        <p:spPr>
          <a:xfrm>
            <a:off x="5419688" y="6673612"/>
            <a:ext cx="5573111" cy="200055"/>
          </a:xfrm>
          <a:prstGeom prst="rect">
            <a:avLst/>
          </a:prstGeom>
          <a:noFill/>
        </p:spPr>
        <p:txBody>
          <a:bodyPr wrap="square" rtlCol="0">
            <a:spAutoFit/>
          </a:bodyPr>
          <a:lstStyle/>
          <a:p>
            <a:pPr defTabSz="457200">
              <a:defRPr/>
            </a:pPr>
            <a:r>
              <a:rPr lang="en-GB" sz="700" u="sng">
                <a:solidFill>
                  <a:prstClr val="white"/>
                </a:solidFill>
                <a:latin typeface="Aptos" panose="020B0004020202020204" pitchFamily="34" charset="0"/>
                <a:ea typeface="Aptos" panose="020B0004020202020204" pitchFamily="34" charset="0"/>
                <a:cs typeface="Aptos" panose="020B0004020202020204" pitchFamily="34" charset="0"/>
                <a:hlinkClick r:id="rId5">
                  <a:extLst>
                    <a:ext uri="{A12FA001-AC4F-418D-AE19-62706E023703}">
                      <ahyp:hlinkClr xmlns:ahyp="http://schemas.microsoft.com/office/drawing/2018/hyperlinkcolor" val="tx"/>
                    </a:ext>
                  </a:extLst>
                </a:hlinkClick>
              </a:rPr>
              <a:t>https://uktin.net/how-to-deploy-5G/deployment-toolkits/healthcare/SmartSocialAssets</a:t>
            </a:r>
            <a:endParaRPr lang="en-GB" sz="700">
              <a:solidFill>
                <a:prstClr val="white"/>
              </a:solidFill>
              <a:latin typeface="Aptos" panose="020B0004020202020204" pitchFamily="34" charset="0"/>
              <a:ea typeface="Aptos" panose="020B0004020202020204" pitchFamily="34" charset="0"/>
              <a:cs typeface="Aptos" panose="020B0004020202020204" pitchFamily="34" charset="0"/>
            </a:endParaRPr>
          </a:p>
        </p:txBody>
      </p:sp>
      <p:sp>
        <p:nvSpPr>
          <p:cNvPr id="45" name="TextBox 44">
            <a:extLst>
              <a:ext uri="{FF2B5EF4-FFF2-40B4-BE49-F238E27FC236}">
                <a16:creationId xmlns:a16="http://schemas.microsoft.com/office/drawing/2014/main" id="{55BFF52B-9521-8815-D8F5-D1B812E714E2}"/>
              </a:ext>
            </a:extLst>
          </p:cNvPr>
          <p:cNvSpPr txBox="1"/>
          <p:nvPr/>
        </p:nvSpPr>
        <p:spPr>
          <a:xfrm>
            <a:off x="4214342" y="6667312"/>
            <a:ext cx="2144110" cy="200055"/>
          </a:xfrm>
          <a:prstGeom prst="rect">
            <a:avLst/>
          </a:prstGeom>
          <a:noFill/>
        </p:spPr>
        <p:txBody>
          <a:bodyPr wrap="square" rtlCol="0">
            <a:spAutoFit/>
          </a:bodyPr>
          <a:lstStyle/>
          <a:p>
            <a:pPr defTabSz="457200">
              <a:defRPr/>
            </a:pPr>
            <a:r>
              <a:rPr lang="en-GB" sz="700" b="1">
                <a:solidFill>
                  <a:prstClr val="white"/>
                </a:solidFill>
                <a:latin typeface="Calibri"/>
              </a:rPr>
              <a:t>Click to launch SSH Case Study:</a:t>
            </a:r>
          </a:p>
        </p:txBody>
      </p:sp>
    </p:spTree>
    <p:extLst>
      <p:ext uri="{BB962C8B-B14F-4D97-AF65-F5344CB8AC3E}">
        <p14:creationId xmlns:p14="http://schemas.microsoft.com/office/powerpoint/2010/main" val="1342743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4E4CCD-7514-9CB8-60A8-CDD59ED1E1C9}"/>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a:solidFill>
                  <a:srgbClr val="7030A0"/>
                </a:solidFill>
                <a:latin typeface="Tahoma" panose="020B0604030504040204" pitchFamily="34" charset="0"/>
                <a:ea typeface="Tahoma" panose="020B0604030504040204" pitchFamily="34" charset="0"/>
                <a:cs typeface="Tahoma" panose="020B0604030504040204" pitchFamily="34" charset="0"/>
              </a:rPr>
              <a:t>SMART SOCIAL HOUSING</a:t>
            </a:r>
            <a:r>
              <a:rPr lang="en-GB" sz="2400">
                <a:solidFill>
                  <a:srgbClr val="7030A0"/>
                </a:solidFill>
                <a:latin typeface="Tahoma" panose="020B0604030504040204" pitchFamily="34" charset="0"/>
                <a:ea typeface="Tahoma" panose="020B0604030504040204" pitchFamily="34" charset="0"/>
                <a:cs typeface="Tahoma" panose="020B0604030504040204" pitchFamily="34" charset="0"/>
              </a:rPr>
              <a:t>:</a:t>
            </a:r>
            <a:r>
              <a:rPr lang="en-GB">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GB" sz="240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What are the next steps?</a:t>
            </a:r>
          </a:p>
        </p:txBody>
      </p:sp>
      <p:pic>
        <p:nvPicPr>
          <p:cNvPr id="5" name="Picture 4" descr="Logo | The Thread">
            <a:extLst>
              <a:ext uri="{FF2B5EF4-FFF2-40B4-BE49-F238E27FC236}">
                <a16:creationId xmlns:a16="http://schemas.microsoft.com/office/drawing/2014/main" id="{EE637382-D729-4146-5E5C-678AE1037D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46766" y="1"/>
            <a:ext cx="621239" cy="582468"/>
          </a:xfrm>
          <a:prstGeom prst="rect">
            <a:avLst/>
          </a:prstGeom>
          <a:noFill/>
          <a:ln>
            <a:noFill/>
          </a:ln>
        </p:spPr>
      </p:pic>
      <p:sp>
        <p:nvSpPr>
          <p:cNvPr id="3" name="TextBox 2">
            <a:extLst>
              <a:ext uri="{FF2B5EF4-FFF2-40B4-BE49-F238E27FC236}">
                <a16:creationId xmlns:a16="http://schemas.microsoft.com/office/drawing/2014/main" id="{93557968-1C88-93A2-7AF7-3B6D60769574}"/>
              </a:ext>
            </a:extLst>
          </p:cNvPr>
          <p:cNvSpPr txBox="1"/>
          <p:nvPr/>
        </p:nvSpPr>
        <p:spPr>
          <a:xfrm>
            <a:off x="2003871" y="719129"/>
            <a:ext cx="4666396" cy="369332"/>
          </a:xfrm>
          <a:prstGeom prst="rect">
            <a:avLst/>
          </a:prstGeom>
          <a:noFill/>
        </p:spPr>
        <p:txBody>
          <a:bodyPr wrap="square">
            <a:spAutoFit/>
          </a:bodyPr>
          <a:lstStyle/>
          <a:p>
            <a:pPr defTabSz="457200">
              <a:defRPr/>
            </a:pPr>
            <a:r>
              <a:rPr lang="en-GB" b="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KEY ACTIONS TO CLOSE</a:t>
            </a:r>
          </a:p>
        </p:txBody>
      </p:sp>
      <p:grpSp>
        <p:nvGrpSpPr>
          <p:cNvPr id="6" name="Group 5">
            <a:extLst>
              <a:ext uri="{FF2B5EF4-FFF2-40B4-BE49-F238E27FC236}">
                <a16:creationId xmlns:a16="http://schemas.microsoft.com/office/drawing/2014/main" id="{EE5E26D9-ED70-03DC-3D52-9385CE88DCFF}"/>
              </a:ext>
            </a:extLst>
          </p:cNvPr>
          <p:cNvGrpSpPr/>
          <p:nvPr/>
        </p:nvGrpSpPr>
        <p:grpSpPr>
          <a:xfrm>
            <a:off x="1816474" y="698091"/>
            <a:ext cx="186213" cy="315407"/>
            <a:chOff x="7166875" y="1575636"/>
            <a:chExt cx="814956" cy="1581941"/>
          </a:xfrm>
        </p:grpSpPr>
        <p:sp>
          <p:nvSpPr>
            <p:cNvPr id="7" name="Freeform: Shape 6">
              <a:extLst>
                <a:ext uri="{FF2B5EF4-FFF2-40B4-BE49-F238E27FC236}">
                  <a16:creationId xmlns:a16="http://schemas.microsoft.com/office/drawing/2014/main" id="{D3663E1B-82A2-B12E-5F00-4E018241B2AB}"/>
                </a:ext>
              </a:extLst>
            </p:cNvPr>
            <p:cNvSpPr/>
            <p:nvPr/>
          </p:nvSpPr>
          <p:spPr>
            <a:xfrm rot="18761828">
              <a:off x="6590951" y="2151560"/>
              <a:ext cx="1581941" cy="430093"/>
            </a:xfrm>
            <a:custGeom>
              <a:avLst/>
              <a:gdLst>
                <a:gd name="connsiteX0" fmla="*/ 2455886 w 2478913"/>
                <a:gd name="connsiteY0" fmla="*/ 493212 h 720549"/>
                <a:gd name="connsiteX1" fmla="*/ 1998553 w 2478913"/>
                <a:gd name="connsiteY1" fmla="*/ 173087 h 720549"/>
                <a:gd name="connsiteX2" fmla="*/ 1912580 w 2478913"/>
                <a:gd name="connsiteY2" fmla="*/ 270137 h 720549"/>
                <a:gd name="connsiteX3" fmla="*/ 1967340 w 2478913"/>
                <a:gd name="connsiteY3" fmla="*/ 158323 h 720549"/>
                <a:gd name="connsiteX4" fmla="*/ 528541 w 2478913"/>
                <a:gd name="connsiteY4" fmla="*/ 150722 h 720549"/>
                <a:gd name="connsiteX5" fmla="*/ 573213 w 2478913"/>
                <a:gd name="connsiteY5" fmla="*/ 247744 h 720549"/>
                <a:gd name="connsiteX6" fmla="*/ 504614 w 2478913"/>
                <a:gd name="connsiteY6" fmla="*/ 161514 h 720549"/>
                <a:gd name="connsiteX7" fmla="*/ 25173 w 2478913"/>
                <a:gd name="connsiteY7" fmla="*/ 491145 h 720549"/>
                <a:gd name="connsiteX8" fmla="*/ 170 w 2478913"/>
                <a:gd name="connsiteY8" fmla="*/ 542552 h 720549"/>
                <a:gd name="connsiteX9" fmla="*/ 22039 w 2478913"/>
                <a:gd name="connsiteY9" fmla="*/ 600578 h 720549"/>
                <a:gd name="connsiteX10" fmla="*/ 120242 w 2478913"/>
                <a:gd name="connsiteY10" fmla="*/ 698771 h 720549"/>
                <a:gd name="connsiteX11" fmla="*/ 225789 w 2478913"/>
                <a:gd name="connsiteY11" fmla="*/ 699419 h 720549"/>
                <a:gd name="connsiteX12" fmla="*/ 2253128 w 2478913"/>
                <a:gd name="connsiteY12" fmla="*/ 699419 h 720549"/>
                <a:gd name="connsiteX13" fmla="*/ 2358674 w 2478913"/>
                <a:gd name="connsiteY13" fmla="*/ 698771 h 720549"/>
                <a:gd name="connsiteX14" fmla="*/ 2455067 w 2478913"/>
                <a:gd name="connsiteY14" fmla="*/ 602369 h 720549"/>
                <a:gd name="connsiteX15" fmla="*/ 2478804 w 2478913"/>
                <a:gd name="connsiteY15" fmla="*/ 551401 h 720549"/>
                <a:gd name="connsiteX16" fmla="*/ 2455886 w 2478913"/>
                <a:gd name="connsiteY16" fmla="*/ 493212 h 7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913" h="720549">
                  <a:moveTo>
                    <a:pt x="2455886" y="493212"/>
                  </a:moveTo>
                  <a:cubicBezTo>
                    <a:pt x="2321527" y="362749"/>
                    <a:pt x="2167127" y="254668"/>
                    <a:pt x="1998553" y="173087"/>
                  </a:cubicBezTo>
                  <a:lnTo>
                    <a:pt x="1912580" y="270137"/>
                  </a:lnTo>
                  <a:lnTo>
                    <a:pt x="1967340" y="158323"/>
                  </a:lnTo>
                  <a:cubicBezTo>
                    <a:pt x="1510949" y="-50094"/>
                    <a:pt x="987103" y="-52856"/>
                    <a:pt x="528541" y="150722"/>
                  </a:cubicBezTo>
                  <a:lnTo>
                    <a:pt x="573213" y="247744"/>
                  </a:lnTo>
                  <a:lnTo>
                    <a:pt x="504614" y="161514"/>
                  </a:lnTo>
                  <a:cubicBezTo>
                    <a:pt x="327535" y="243886"/>
                    <a:pt x="165486" y="355300"/>
                    <a:pt x="25173" y="491145"/>
                  </a:cubicBezTo>
                  <a:cubicBezTo>
                    <a:pt x="10743" y="504585"/>
                    <a:pt x="1837" y="522911"/>
                    <a:pt x="170" y="542552"/>
                  </a:cubicBezTo>
                  <a:cubicBezTo>
                    <a:pt x="-1287" y="564155"/>
                    <a:pt x="6685" y="585319"/>
                    <a:pt x="22039" y="600578"/>
                  </a:cubicBezTo>
                  <a:cubicBezTo>
                    <a:pt x="43661" y="610817"/>
                    <a:pt x="74465" y="634306"/>
                    <a:pt x="120242" y="698771"/>
                  </a:cubicBezTo>
                  <a:cubicBezTo>
                    <a:pt x="149427" y="727556"/>
                    <a:pt x="196242" y="727842"/>
                    <a:pt x="225789" y="699419"/>
                  </a:cubicBezTo>
                  <a:cubicBezTo>
                    <a:pt x="790878" y="152417"/>
                    <a:pt x="1688038" y="152417"/>
                    <a:pt x="2253128" y="699419"/>
                  </a:cubicBezTo>
                  <a:cubicBezTo>
                    <a:pt x="2282674" y="727842"/>
                    <a:pt x="2329480" y="727556"/>
                    <a:pt x="2358674" y="698771"/>
                  </a:cubicBezTo>
                  <a:cubicBezTo>
                    <a:pt x="2404737" y="657338"/>
                    <a:pt x="2415500" y="598778"/>
                    <a:pt x="2455067" y="602369"/>
                  </a:cubicBezTo>
                  <a:cubicBezTo>
                    <a:pt x="2469002" y="588900"/>
                    <a:pt x="2477461" y="570746"/>
                    <a:pt x="2478804" y="551401"/>
                  </a:cubicBezTo>
                  <a:cubicBezTo>
                    <a:pt x="2479985" y="529598"/>
                    <a:pt x="2471622" y="508357"/>
                    <a:pt x="2455886" y="493212"/>
                  </a:cubicBezTo>
                  <a:close/>
                </a:path>
              </a:pathLst>
            </a:custGeom>
            <a:solidFill>
              <a:srgbClr val="7030A0"/>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8" name="Freeform: Shape 7">
              <a:extLst>
                <a:ext uri="{FF2B5EF4-FFF2-40B4-BE49-F238E27FC236}">
                  <a16:creationId xmlns:a16="http://schemas.microsoft.com/office/drawing/2014/main" id="{C4D8825C-18B9-0F2D-0DAE-0822265F63EE}"/>
                </a:ext>
              </a:extLst>
            </p:cNvPr>
            <p:cNvSpPr/>
            <p:nvPr/>
          </p:nvSpPr>
          <p:spPr>
            <a:xfrm rot="18761828">
              <a:off x="7089193" y="2458297"/>
              <a:ext cx="1067443" cy="261306"/>
            </a:xfrm>
            <a:custGeom>
              <a:avLst/>
              <a:gdLst>
                <a:gd name="connsiteX0" fmla="*/ 1671719 w 1672692"/>
                <a:gd name="connsiteY0" fmla="*/ 247511 h 437774"/>
                <a:gd name="connsiteX1" fmla="*/ 1631028 w 1672692"/>
                <a:gd name="connsiteY1" fmla="*/ 191266 h 437774"/>
                <a:gd name="connsiteX2" fmla="*/ 1314741 w 1672692"/>
                <a:gd name="connsiteY2" fmla="*/ 66974 h 437774"/>
                <a:gd name="connsiteX3" fmla="*/ 1212490 w 1672692"/>
                <a:gd name="connsiteY3" fmla="*/ 201763 h 437774"/>
                <a:gd name="connsiteX4" fmla="*/ 1288062 w 1672692"/>
                <a:gd name="connsiteY4" fmla="*/ 59535 h 437774"/>
                <a:gd name="connsiteX5" fmla="*/ 432650 w 1672692"/>
                <a:gd name="connsiteY5" fmla="*/ 47400 h 437774"/>
                <a:gd name="connsiteX6" fmla="*/ 471969 w 1672692"/>
                <a:gd name="connsiteY6" fmla="*/ 155814 h 437774"/>
                <a:gd name="connsiteX7" fmla="*/ 407732 w 1672692"/>
                <a:gd name="connsiteY7" fmla="*/ 53611 h 437774"/>
                <a:gd name="connsiteX8" fmla="*/ 41620 w 1672692"/>
                <a:gd name="connsiteY8" fmla="*/ 191266 h 437774"/>
                <a:gd name="connsiteX9" fmla="*/ 8416 w 1672692"/>
                <a:gd name="connsiteY9" fmla="*/ 294146 h 437774"/>
                <a:gd name="connsiteX10" fmla="*/ 22370 w 1672692"/>
                <a:gd name="connsiteY10" fmla="*/ 313310 h 437774"/>
                <a:gd name="connsiteX11" fmla="*/ 124897 w 1672692"/>
                <a:gd name="connsiteY11" fmla="*/ 415846 h 437774"/>
                <a:gd name="connsiteX12" fmla="*/ 211327 w 1672692"/>
                <a:gd name="connsiteY12" fmla="*/ 430239 h 437774"/>
                <a:gd name="connsiteX13" fmla="*/ 1461331 w 1672692"/>
                <a:gd name="connsiteY13" fmla="*/ 430239 h 437774"/>
                <a:gd name="connsiteX14" fmla="*/ 1547742 w 1672692"/>
                <a:gd name="connsiteY14" fmla="*/ 415846 h 437774"/>
                <a:gd name="connsiteX15" fmla="*/ 1650288 w 1672692"/>
                <a:gd name="connsiteY15" fmla="*/ 313310 h 437774"/>
                <a:gd name="connsiteX16" fmla="*/ 1671719 w 1672692"/>
                <a:gd name="connsiteY16" fmla="*/ 247511 h 43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2692" h="437774">
                  <a:moveTo>
                    <a:pt x="1671719" y="247511"/>
                  </a:moveTo>
                  <a:cubicBezTo>
                    <a:pt x="1668042" y="223289"/>
                    <a:pt x="1652879" y="202344"/>
                    <a:pt x="1631028" y="191266"/>
                  </a:cubicBezTo>
                  <a:cubicBezTo>
                    <a:pt x="1529949" y="139526"/>
                    <a:pt x="1424002" y="97892"/>
                    <a:pt x="1314741" y="66974"/>
                  </a:cubicBezTo>
                  <a:lnTo>
                    <a:pt x="1212490" y="201763"/>
                  </a:lnTo>
                  <a:lnTo>
                    <a:pt x="1288062" y="59535"/>
                  </a:lnTo>
                  <a:cubicBezTo>
                    <a:pt x="1008360" y="-15503"/>
                    <a:pt x="714371" y="-19675"/>
                    <a:pt x="432650" y="47400"/>
                  </a:cubicBezTo>
                  <a:lnTo>
                    <a:pt x="471969" y="155814"/>
                  </a:lnTo>
                  <a:lnTo>
                    <a:pt x="407732" y="53611"/>
                  </a:lnTo>
                  <a:cubicBezTo>
                    <a:pt x="280888" y="85500"/>
                    <a:pt x="158063" y="131687"/>
                    <a:pt x="41620" y="191266"/>
                  </a:cubicBezTo>
                  <a:cubicBezTo>
                    <a:pt x="4044" y="210507"/>
                    <a:pt x="-10825" y="256569"/>
                    <a:pt x="8416" y="294146"/>
                  </a:cubicBezTo>
                  <a:cubicBezTo>
                    <a:pt x="12045" y="301222"/>
                    <a:pt x="16750" y="307690"/>
                    <a:pt x="22370" y="313310"/>
                  </a:cubicBezTo>
                  <a:cubicBezTo>
                    <a:pt x="66575" y="316034"/>
                    <a:pt x="95760" y="357106"/>
                    <a:pt x="124897" y="415846"/>
                  </a:cubicBezTo>
                  <a:cubicBezTo>
                    <a:pt x="147776" y="438421"/>
                    <a:pt x="182371" y="444183"/>
                    <a:pt x="211327" y="430239"/>
                  </a:cubicBezTo>
                  <a:cubicBezTo>
                    <a:pt x="606767" y="242158"/>
                    <a:pt x="1065891" y="242158"/>
                    <a:pt x="1461331" y="430239"/>
                  </a:cubicBezTo>
                  <a:cubicBezTo>
                    <a:pt x="1490277" y="444183"/>
                    <a:pt x="1524872" y="438430"/>
                    <a:pt x="1547742" y="415846"/>
                  </a:cubicBezTo>
                  <a:cubicBezTo>
                    <a:pt x="1565258" y="368355"/>
                    <a:pt x="1601358" y="340265"/>
                    <a:pt x="1650288" y="313310"/>
                  </a:cubicBezTo>
                  <a:cubicBezTo>
                    <a:pt x="1667642" y="296127"/>
                    <a:pt x="1675624" y="271619"/>
                    <a:pt x="1671719" y="247511"/>
                  </a:cubicBezTo>
                  <a:close/>
                </a:path>
              </a:pathLst>
            </a:custGeom>
            <a:solidFill>
              <a:schemeClr val="tx2">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sp>
          <p:nvSpPr>
            <p:cNvPr id="9" name="Freeform: Shape 8">
              <a:extLst>
                <a:ext uri="{FF2B5EF4-FFF2-40B4-BE49-F238E27FC236}">
                  <a16:creationId xmlns:a16="http://schemas.microsoft.com/office/drawing/2014/main" id="{520A3421-02B7-A28C-B63B-84FC948BC9E5}"/>
                </a:ext>
              </a:extLst>
            </p:cNvPr>
            <p:cNvSpPr/>
            <p:nvPr/>
          </p:nvSpPr>
          <p:spPr>
            <a:xfrm rot="18761828">
              <a:off x="7687063" y="2751838"/>
              <a:ext cx="414476" cy="175061"/>
            </a:xfrm>
            <a:custGeom>
              <a:avLst/>
              <a:gdLst>
                <a:gd name="connsiteX0" fmla="*/ 595226 w 649487"/>
                <a:gd name="connsiteY0" fmla="*/ 20818 h 293286"/>
                <a:gd name="connsiteX1" fmla="*/ 527646 w 649487"/>
                <a:gd name="connsiteY1" fmla="*/ 11607 h 293286"/>
                <a:gd name="connsiteX2" fmla="*/ 438815 w 649487"/>
                <a:gd name="connsiteY2" fmla="*/ 152949 h 293286"/>
                <a:gd name="connsiteX3" fmla="*/ 505005 w 649487"/>
                <a:gd name="connsiteY3" fmla="*/ 9197 h 293286"/>
                <a:gd name="connsiteX4" fmla="*/ 181374 w 649487"/>
                <a:gd name="connsiteY4" fmla="*/ 5787 h 293286"/>
                <a:gd name="connsiteX5" fmla="*/ 249125 w 649487"/>
                <a:gd name="connsiteY5" fmla="*/ 152949 h 293286"/>
                <a:gd name="connsiteX6" fmla="*/ 157923 w 649487"/>
                <a:gd name="connsiteY6" fmla="*/ 7826 h 293286"/>
                <a:gd name="connsiteX7" fmla="*/ 54263 w 649487"/>
                <a:gd name="connsiteY7" fmla="*/ 20818 h 293286"/>
                <a:gd name="connsiteX8" fmla="*/ 3266 w 649487"/>
                <a:gd name="connsiteY8" fmla="*/ 64442 h 293286"/>
                <a:gd name="connsiteX9" fmla="*/ 19087 w 649487"/>
                <a:gd name="connsiteY9" fmla="*/ 130717 h 293286"/>
                <a:gd name="connsiteX10" fmla="*/ 162667 w 649487"/>
                <a:gd name="connsiteY10" fmla="*/ 274297 h 293286"/>
                <a:gd name="connsiteX11" fmla="*/ 212720 w 649487"/>
                <a:gd name="connsiteY11" fmla="*/ 293119 h 293286"/>
                <a:gd name="connsiteX12" fmla="*/ 324744 w 649487"/>
                <a:gd name="connsiteY12" fmla="*/ 289004 h 293286"/>
                <a:gd name="connsiteX13" fmla="*/ 324744 w 649487"/>
                <a:gd name="connsiteY13" fmla="*/ 289004 h 293286"/>
                <a:gd name="connsiteX14" fmla="*/ 436758 w 649487"/>
                <a:gd name="connsiteY14" fmla="*/ 293119 h 293286"/>
                <a:gd name="connsiteX15" fmla="*/ 486812 w 649487"/>
                <a:gd name="connsiteY15" fmla="*/ 274297 h 293286"/>
                <a:gd name="connsiteX16" fmla="*/ 630401 w 649487"/>
                <a:gd name="connsiteY16" fmla="*/ 130717 h 293286"/>
                <a:gd name="connsiteX17" fmla="*/ 646222 w 649487"/>
                <a:gd name="connsiteY17" fmla="*/ 64442 h 293286"/>
                <a:gd name="connsiteX18" fmla="*/ 595226 w 649487"/>
                <a:gd name="connsiteY18" fmla="*/ 20818 h 29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9487" h="293286">
                  <a:moveTo>
                    <a:pt x="595226" y="20818"/>
                  </a:moveTo>
                  <a:cubicBezTo>
                    <a:pt x="572832" y="17294"/>
                    <a:pt x="550306" y="14227"/>
                    <a:pt x="527646" y="11607"/>
                  </a:cubicBezTo>
                  <a:lnTo>
                    <a:pt x="438815" y="152949"/>
                  </a:lnTo>
                  <a:lnTo>
                    <a:pt x="505005" y="9197"/>
                  </a:lnTo>
                  <a:cubicBezTo>
                    <a:pt x="397458" y="-1795"/>
                    <a:pt x="289130" y="-2937"/>
                    <a:pt x="181374" y="5787"/>
                  </a:cubicBezTo>
                  <a:lnTo>
                    <a:pt x="249125" y="152949"/>
                  </a:lnTo>
                  <a:lnTo>
                    <a:pt x="157923" y="7826"/>
                  </a:lnTo>
                  <a:cubicBezTo>
                    <a:pt x="123109" y="11121"/>
                    <a:pt x="88562" y="15455"/>
                    <a:pt x="54263" y="20818"/>
                  </a:cubicBezTo>
                  <a:cubicBezTo>
                    <a:pt x="30298" y="24361"/>
                    <a:pt x="10476" y="41316"/>
                    <a:pt x="3266" y="64442"/>
                  </a:cubicBezTo>
                  <a:cubicBezTo>
                    <a:pt x="-4421" y="87750"/>
                    <a:pt x="1704" y="113391"/>
                    <a:pt x="19087" y="130717"/>
                  </a:cubicBezTo>
                  <a:cubicBezTo>
                    <a:pt x="55768" y="166645"/>
                    <a:pt x="96201" y="216547"/>
                    <a:pt x="162667" y="274297"/>
                  </a:cubicBezTo>
                  <a:cubicBezTo>
                    <a:pt x="175792" y="287594"/>
                    <a:pt x="194080" y="294471"/>
                    <a:pt x="212720" y="293119"/>
                  </a:cubicBezTo>
                  <a:cubicBezTo>
                    <a:pt x="249554" y="290385"/>
                    <a:pt x="287244" y="289004"/>
                    <a:pt x="324744" y="289004"/>
                  </a:cubicBezTo>
                  <a:lnTo>
                    <a:pt x="324744" y="289004"/>
                  </a:lnTo>
                  <a:cubicBezTo>
                    <a:pt x="362244" y="289004"/>
                    <a:pt x="399934" y="290385"/>
                    <a:pt x="436758" y="293119"/>
                  </a:cubicBezTo>
                  <a:cubicBezTo>
                    <a:pt x="455389" y="294452"/>
                    <a:pt x="473677" y="287575"/>
                    <a:pt x="486812" y="274297"/>
                  </a:cubicBezTo>
                  <a:cubicBezTo>
                    <a:pt x="555449" y="215709"/>
                    <a:pt x="590130" y="161997"/>
                    <a:pt x="630401" y="130717"/>
                  </a:cubicBezTo>
                  <a:cubicBezTo>
                    <a:pt x="647784" y="113391"/>
                    <a:pt x="653909" y="87750"/>
                    <a:pt x="646222" y="64442"/>
                  </a:cubicBezTo>
                  <a:cubicBezTo>
                    <a:pt x="639012" y="41316"/>
                    <a:pt x="619190" y="24352"/>
                    <a:pt x="595226" y="20818"/>
                  </a:cubicBezTo>
                  <a:close/>
                </a:path>
              </a:pathLst>
            </a:custGeom>
            <a:solidFill>
              <a:schemeClr val="accent5">
                <a:lumMod val="60000"/>
                <a:lumOff val="40000"/>
              </a:schemeClr>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GB">
                <a:solidFill>
                  <a:prstClr val="black"/>
                </a:solidFill>
                <a:latin typeface="Calibri"/>
              </a:endParaRPr>
            </a:p>
          </p:txBody>
        </p:sp>
      </p:grpSp>
      <p:sp>
        <p:nvSpPr>
          <p:cNvPr id="10" name="TextBox 9">
            <a:extLst>
              <a:ext uri="{FF2B5EF4-FFF2-40B4-BE49-F238E27FC236}">
                <a16:creationId xmlns:a16="http://schemas.microsoft.com/office/drawing/2014/main" id="{1FF805A4-8C46-943D-C135-07246D33CCB4}"/>
              </a:ext>
            </a:extLst>
          </p:cNvPr>
          <p:cNvSpPr txBox="1"/>
          <p:nvPr/>
        </p:nvSpPr>
        <p:spPr>
          <a:xfrm>
            <a:off x="1767628" y="1499705"/>
            <a:ext cx="8900376" cy="1846659"/>
          </a:xfrm>
          <a:prstGeom prst="rect">
            <a:avLst/>
          </a:prstGeom>
          <a:noFill/>
        </p:spPr>
        <p:txBody>
          <a:bodyPr wrap="square" rtlCol="0">
            <a:spAutoFit/>
          </a:bodyPr>
          <a:lstStyle/>
          <a:p>
            <a:pPr marL="285750" indent="-285750" defTabSz="457200">
              <a:buClr>
                <a:srgbClr val="7030A0"/>
              </a:buClr>
              <a:buFont typeface="Wingdings" panose="05000000000000000000" pitchFamily="2" charset="2"/>
              <a:buChar char="§"/>
              <a:defRPr/>
            </a:pPr>
            <a:r>
              <a:rPr lang="en-GB" sz="1600" dirty="0">
                <a:solidFill>
                  <a:srgbClr val="4F81BD">
                    <a:lumMod val="75000"/>
                  </a:srgbClr>
                </a:solidFill>
                <a:latin typeface="Calibri" panose="020F0502020204030204" pitchFamily="34" charset="0"/>
                <a:cs typeface="Times New Roman" panose="02020603050405020304" pitchFamily="18" charset="0"/>
              </a:rPr>
              <a:t>Continue the </a:t>
            </a:r>
            <a:r>
              <a:rPr lang="en-GB" sz="1600" b="1" dirty="0">
                <a:solidFill>
                  <a:srgbClr val="4F81BD">
                    <a:lumMod val="75000"/>
                  </a:srgbClr>
                </a:solidFill>
                <a:latin typeface="Calibri" panose="020F0502020204030204" pitchFamily="34" charset="0"/>
                <a:cs typeface="Times New Roman" panose="02020603050405020304" pitchFamily="18" charset="0"/>
              </a:rPr>
              <a:t>Savings Analysis </a:t>
            </a:r>
            <a:r>
              <a:rPr lang="en-GB" sz="1600" dirty="0">
                <a:solidFill>
                  <a:srgbClr val="4F81BD">
                    <a:lumMod val="75000"/>
                  </a:srgbClr>
                </a:solidFill>
                <a:latin typeface="Calibri" panose="020F0502020204030204" pitchFamily="34" charset="0"/>
                <a:cs typeface="Times New Roman" panose="02020603050405020304" pitchFamily="18" charset="0"/>
              </a:rPr>
              <a:t>and validation with Finance and Housing teams based on the current Go-Live solution </a:t>
            </a:r>
          </a:p>
          <a:p>
            <a:pPr marL="285750" indent="-285750" defTabSz="457200">
              <a:buClr>
                <a:srgbClr val="7030A0"/>
              </a:buClr>
              <a:buFont typeface="Wingdings" panose="05000000000000000000" pitchFamily="2" charset="2"/>
              <a:buChar char="§"/>
              <a:defRPr/>
            </a:pPr>
            <a:endParaRPr lang="en-GB" sz="900" dirty="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r>
              <a:rPr lang="en-GB" sz="1600" dirty="0">
                <a:solidFill>
                  <a:srgbClr val="4F81BD">
                    <a:lumMod val="75000"/>
                  </a:srgbClr>
                </a:solidFill>
                <a:latin typeface="Calibri" panose="020F0502020204030204" pitchFamily="34" charset="0"/>
                <a:cs typeface="Times New Roman" panose="02020603050405020304" pitchFamily="18" charset="0"/>
              </a:rPr>
              <a:t>Continue the </a:t>
            </a:r>
            <a:r>
              <a:rPr lang="en-GB" sz="1600" b="1" dirty="0">
                <a:solidFill>
                  <a:srgbClr val="4F81BD">
                    <a:lumMod val="75000"/>
                  </a:srgbClr>
                </a:solidFill>
                <a:latin typeface="Calibri" panose="020F0502020204030204" pitchFamily="34" charset="0"/>
                <a:cs typeface="Times New Roman" panose="02020603050405020304" pitchFamily="18" charset="0"/>
              </a:rPr>
              <a:t>Housing Revenue Account (HRA) </a:t>
            </a:r>
            <a:r>
              <a:rPr lang="en-GB" sz="1600" dirty="0">
                <a:solidFill>
                  <a:srgbClr val="4F81BD">
                    <a:lumMod val="75000"/>
                  </a:srgbClr>
                </a:solidFill>
                <a:latin typeface="Calibri" panose="020F0502020204030204" pitchFamily="34" charset="0"/>
                <a:cs typeface="Times New Roman" panose="02020603050405020304" pitchFamily="18" charset="0"/>
              </a:rPr>
              <a:t>and </a:t>
            </a:r>
            <a:r>
              <a:rPr lang="en-GB" sz="1600" b="1" dirty="0">
                <a:solidFill>
                  <a:srgbClr val="4F81BD">
                    <a:lumMod val="75000"/>
                  </a:srgbClr>
                </a:solidFill>
                <a:latin typeface="Calibri" panose="020F0502020204030204" pitchFamily="34" charset="0"/>
                <a:cs typeface="Times New Roman" panose="02020603050405020304" pitchFamily="18" charset="0"/>
              </a:rPr>
              <a:t>Long-Term Financial Plan </a:t>
            </a:r>
            <a:r>
              <a:rPr lang="en-GB" sz="1600" dirty="0">
                <a:solidFill>
                  <a:srgbClr val="4F81BD">
                    <a:lumMod val="75000"/>
                  </a:srgbClr>
                </a:solidFill>
                <a:latin typeface="Calibri" panose="020F0502020204030204" pitchFamily="34" charset="0"/>
                <a:cs typeface="Times New Roman" panose="02020603050405020304" pitchFamily="18" charset="0"/>
              </a:rPr>
              <a:t>alignment analysis</a:t>
            </a:r>
          </a:p>
          <a:p>
            <a:pPr marL="285750" indent="-285750" defTabSz="457200">
              <a:buClr>
                <a:srgbClr val="7030A0"/>
              </a:buClr>
              <a:buFont typeface="Wingdings" panose="05000000000000000000" pitchFamily="2" charset="2"/>
              <a:buChar char="§"/>
              <a:defRPr/>
            </a:pPr>
            <a:endParaRPr lang="en-GB" sz="900" dirty="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r>
              <a:rPr lang="en-GB" sz="1600" dirty="0">
                <a:solidFill>
                  <a:srgbClr val="4F81BD">
                    <a:lumMod val="75000"/>
                  </a:srgbClr>
                </a:solidFill>
                <a:latin typeface="Calibri" panose="020F0502020204030204" pitchFamily="34" charset="0"/>
                <a:cs typeface="Times New Roman" panose="02020603050405020304" pitchFamily="18" charset="0"/>
              </a:rPr>
              <a:t>Engage with the </a:t>
            </a:r>
            <a:r>
              <a:rPr lang="en-GB" sz="1600" b="1" dirty="0">
                <a:solidFill>
                  <a:srgbClr val="4F81BD">
                    <a:lumMod val="75000"/>
                  </a:srgbClr>
                </a:solidFill>
                <a:latin typeface="Calibri" panose="020F0502020204030204" pitchFamily="34" charset="0"/>
                <a:cs typeface="Times New Roman" panose="02020603050405020304" pitchFamily="18" charset="0"/>
              </a:rPr>
              <a:t>HSCP Leadership Team </a:t>
            </a:r>
            <a:r>
              <a:rPr lang="en-GB" sz="1600" dirty="0">
                <a:solidFill>
                  <a:srgbClr val="4F81BD">
                    <a:lumMod val="75000"/>
                  </a:srgbClr>
                </a:solidFill>
                <a:latin typeface="Calibri" panose="020F0502020204030204" pitchFamily="34" charset="0"/>
                <a:cs typeface="Times New Roman" panose="02020603050405020304" pitchFamily="18" charset="0"/>
              </a:rPr>
              <a:t>and wider whole system partners on benefits and savings from the current Go-Live scope and future in-the-home solutions that could be deployed at-scale via </a:t>
            </a:r>
            <a:r>
              <a:rPr lang="en-GB" sz="1600" b="1" dirty="0">
                <a:solidFill>
                  <a:srgbClr val="4F81BD">
                    <a:lumMod val="75000"/>
                  </a:srgbClr>
                </a:solidFill>
                <a:latin typeface="Calibri" panose="020F0502020204030204" pitchFamily="34" charset="0"/>
                <a:cs typeface="Times New Roman" panose="02020603050405020304" pitchFamily="18" charset="0"/>
              </a:rPr>
              <a:t>stacked invest to save cases</a:t>
            </a:r>
          </a:p>
        </p:txBody>
      </p:sp>
      <p:sp>
        <p:nvSpPr>
          <p:cNvPr id="11" name="TextBox 10">
            <a:extLst>
              <a:ext uri="{FF2B5EF4-FFF2-40B4-BE49-F238E27FC236}">
                <a16:creationId xmlns:a16="http://schemas.microsoft.com/office/drawing/2014/main" id="{8095BDBC-D0A8-5BB2-32E0-4A2084B3FAB2}"/>
              </a:ext>
            </a:extLst>
          </p:cNvPr>
          <p:cNvSpPr txBox="1"/>
          <p:nvPr/>
        </p:nvSpPr>
        <p:spPr>
          <a:xfrm>
            <a:off x="1767628" y="3284928"/>
            <a:ext cx="8900376" cy="2369880"/>
          </a:xfrm>
          <a:prstGeom prst="rect">
            <a:avLst/>
          </a:prstGeom>
          <a:noFill/>
        </p:spPr>
        <p:txBody>
          <a:bodyPr wrap="square" rtlCol="0">
            <a:spAutoFit/>
          </a:bodyPr>
          <a:lstStyle/>
          <a:p>
            <a:pPr marL="285750" indent="-285750" defTabSz="457200">
              <a:buClr>
                <a:srgbClr val="7030A0"/>
              </a:buClr>
              <a:buFont typeface="Wingdings" panose="05000000000000000000" pitchFamily="2" charset="2"/>
              <a:buChar char="§"/>
              <a:defRPr/>
            </a:pPr>
            <a:r>
              <a:rPr lang="en-GB" sz="1600" dirty="0">
                <a:solidFill>
                  <a:srgbClr val="4F81BD">
                    <a:lumMod val="75000"/>
                  </a:srgbClr>
                </a:solidFill>
                <a:latin typeface="Calibri" panose="020F0502020204030204" pitchFamily="34" charset="0"/>
                <a:cs typeface="Times New Roman" panose="02020603050405020304" pitchFamily="18" charset="0"/>
              </a:rPr>
              <a:t>Continue dialogue with UK Gov, Scot Gov and other stakeholders interested in </a:t>
            </a:r>
            <a:r>
              <a:rPr lang="en-GB" sz="1600" b="1" dirty="0">
                <a:solidFill>
                  <a:srgbClr val="4F81BD">
                    <a:lumMod val="75000"/>
                  </a:srgbClr>
                </a:solidFill>
                <a:latin typeface="Calibri" panose="020F0502020204030204" pitchFamily="34" charset="0"/>
                <a:cs typeface="Times New Roman" panose="02020603050405020304" pitchFamily="18" charset="0"/>
              </a:rPr>
              <a:t>scaling the SSH model</a:t>
            </a:r>
          </a:p>
          <a:p>
            <a:pPr marL="285750" indent="-285750" defTabSz="457200">
              <a:buClr>
                <a:srgbClr val="7030A0"/>
              </a:buClr>
              <a:buFont typeface="Wingdings" panose="05000000000000000000" pitchFamily="2" charset="2"/>
              <a:buChar char="§"/>
              <a:defRPr/>
            </a:pPr>
            <a:endParaRPr lang="en-GB" sz="900" dirty="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r>
              <a:rPr lang="en-GB" sz="1600" dirty="0">
                <a:solidFill>
                  <a:srgbClr val="4F81BD">
                    <a:lumMod val="75000"/>
                  </a:srgbClr>
                </a:solidFill>
                <a:latin typeface="Calibri" panose="020F0502020204030204" pitchFamily="34" charset="0"/>
                <a:cs typeface="Times New Roman" panose="02020603050405020304" pitchFamily="18" charset="0"/>
              </a:rPr>
              <a:t>Close out dependencies with </a:t>
            </a:r>
            <a:r>
              <a:rPr lang="en-GB" sz="1600" b="1" dirty="0">
                <a:solidFill>
                  <a:srgbClr val="4F81BD">
                    <a:lumMod val="75000"/>
                  </a:srgbClr>
                </a:solidFill>
                <a:latin typeface="Calibri" panose="020F0502020204030204" pitchFamily="34" charset="0"/>
                <a:cs typeface="Times New Roman" panose="02020603050405020304" pitchFamily="18" charset="0"/>
              </a:rPr>
              <a:t>Housing Management System </a:t>
            </a:r>
            <a:r>
              <a:rPr lang="en-GB" sz="1600" dirty="0">
                <a:solidFill>
                  <a:srgbClr val="4F81BD">
                    <a:lumMod val="75000"/>
                  </a:srgbClr>
                </a:solidFill>
                <a:latin typeface="Calibri" panose="020F0502020204030204" pitchFamily="34" charset="0"/>
                <a:cs typeface="Times New Roman" panose="02020603050405020304" pitchFamily="18" charset="0"/>
              </a:rPr>
              <a:t>replacement and </a:t>
            </a:r>
            <a:r>
              <a:rPr lang="en-GB" sz="1600" b="1" dirty="0">
                <a:solidFill>
                  <a:srgbClr val="4F81BD">
                    <a:lumMod val="75000"/>
                  </a:srgbClr>
                </a:solidFill>
                <a:latin typeface="Calibri" panose="020F0502020204030204" pitchFamily="34" charset="0"/>
                <a:cs typeface="Times New Roman" panose="02020603050405020304" pitchFamily="18" charset="0"/>
              </a:rPr>
              <a:t>Actionable Insights </a:t>
            </a:r>
            <a:r>
              <a:rPr lang="en-GB" sz="1600" dirty="0">
                <a:solidFill>
                  <a:srgbClr val="4F81BD">
                    <a:lumMod val="75000"/>
                  </a:srgbClr>
                </a:solidFill>
                <a:latin typeface="Calibri" panose="020F0502020204030204" pitchFamily="34" charset="0"/>
                <a:cs typeface="Times New Roman" panose="02020603050405020304" pitchFamily="18" charset="0"/>
              </a:rPr>
              <a:t>solution design</a:t>
            </a:r>
          </a:p>
          <a:p>
            <a:pPr marL="285750" indent="-285750" defTabSz="457200">
              <a:buClr>
                <a:srgbClr val="7030A0"/>
              </a:buClr>
              <a:buFont typeface="Wingdings" panose="05000000000000000000" pitchFamily="2" charset="2"/>
              <a:buChar char="§"/>
              <a:defRPr/>
            </a:pPr>
            <a:endParaRPr lang="en-GB" sz="900" dirty="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r>
              <a:rPr lang="en-GB" sz="1600" dirty="0">
                <a:solidFill>
                  <a:srgbClr val="4F81BD">
                    <a:lumMod val="75000"/>
                  </a:srgbClr>
                </a:solidFill>
                <a:latin typeface="Calibri" panose="020F0502020204030204" pitchFamily="34" charset="0"/>
                <a:cs typeface="Times New Roman" panose="02020603050405020304" pitchFamily="18" charset="0"/>
              </a:rPr>
              <a:t>Continue to build the </a:t>
            </a:r>
            <a:r>
              <a:rPr lang="en-GB" sz="1600" b="1" dirty="0">
                <a:solidFill>
                  <a:srgbClr val="4F81BD">
                    <a:lumMod val="75000"/>
                  </a:srgbClr>
                </a:solidFill>
                <a:latin typeface="Calibri" panose="020F0502020204030204" pitchFamily="34" charset="0"/>
                <a:cs typeface="Times New Roman" panose="02020603050405020304" pitchFamily="18" charset="0"/>
              </a:rPr>
              <a:t>SSH Partner Ecosystem</a:t>
            </a:r>
          </a:p>
          <a:p>
            <a:pPr marL="285750" indent="-285750" defTabSz="457200">
              <a:buClr>
                <a:srgbClr val="7030A0"/>
              </a:buClr>
              <a:buFont typeface="Wingdings" panose="05000000000000000000" pitchFamily="2" charset="2"/>
              <a:buChar char="§"/>
              <a:defRPr/>
            </a:pPr>
            <a:endParaRPr lang="en-GB" sz="900" dirty="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r>
              <a:rPr lang="en-GB" sz="1600" dirty="0">
                <a:solidFill>
                  <a:srgbClr val="4F81BD">
                    <a:lumMod val="75000"/>
                  </a:srgbClr>
                </a:solidFill>
                <a:latin typeface="Calibri" panose="020F0502020204030204" pitchFamily="34" charset="0"/>
                <a:cs typeface="Times New Roman" panose="02020603050405020304" pitchFamily="18" charset="0"/>
              </a:rPr>
              <a:t>Prepare </a:t>
            </a:r>
            <a:r>
              <a:rPr lang="en-GB" sz="1600" b="1" dirty="0">
                <a:solidFill>
                  <a:srgbClr val="4F81BD">
                    <a:lumMod val="75000"/>
                  </a:srgbClr>
                </a:solidFill>
                <a:latin typeface="Calibri" panose="020F0502020204030204" pitchFamily="34" charset="0"/>
                <a:cs typeface="Times New Roman" panose="02020603050405020304" pitchFamily="18" charset="0"/>
              </a:rPr>
              <a:t>V2.0 of Invest to Save Business Case</a:t>
            </a:r>
          </a:p>
          <a:p>
            <a:pPr marL="285750" indent="-285750" defTabSz="457200">
              <a:buClr>
                <a:srgbClr val="7030A0"/>
              </a:buClr>
              <a:buFont typeface="Wingdings" panose="05000000000000000000" pitchFamily="2" charset="2"/>
              <a:buChar char="§"/>
              <a:defRPr/>
            </a:pPr>
            <a:endParaRPr lang="en-GB" sz="900" dirty="0">
              <a:solidFill>
                <a:srgbClr val="4F81BD">
                  <a:lumMod val="75000"/>
                </a:srgbClr>
              </a:solidFill>
              <a:latin typeface="Calibri" panose="020F0502020204030204" pitchFamily="34" charset="0"/>
              <a:cs typeface="Times New Roman" panose="02020603050405020304" pitchFamily="18" charset="0"/>
            </a:endParaRPr>
          </a:p>
          <a:p>
            <a:pPr marL="285750" indent="-285750" defTabSz="457200">
              <a:buClr>
                <a:srgbClr val="7030A0"/>
              </a:buClr>
              <a:buFont typeface="Wingdings" panose="05000000000000000000" pitchFamily="2" charset="2"/>
              <a:buChar char="§"/>
              <a:defRPr/>
            </a:pPr>
            <a:r>
              <a:rPr lang="en-GB" sz="1600" dirty="0">
                <a:solidFill>
                  <a:srgbClr val="4F81BD">
                    <a:lumMod val="75000"/>
                  </a:srgbClr>
                </a:solidFill>
                <a:latin typeface="Calibri" panose="020F0502020204030204" pitchFamily="34" charset="0"/>
                <a:cs typeface="Times New Roman" panose="02020603050405020304" pitchFamily="18" charset="0"/>
              </a:rPr>
              <a:t>Facilitate Final </a:t>
            </a:r>
            <a:r>
              <a:rPr lang="en-GB" sz="1600" b="1" dirty="0">
                <a:solidFill>
                  <a:srgbClr val="4F81BD">
                    <a:lumMod val="75000"/>
                  </a:srgbClr>
                </a:solidFill>
                <a:latin typeface="Calibri" panose="020F0502020204030204" pitchFamily="34" charset="0"/>
                <a:cs typeface="Times New Roman" panose="02020603050405020304" pitchFamily="18" charset="0"/>
              </a:rPr>
              <a:t>Go/No-Go Decision </a:t>
            </a:r>
          </a:p>
          <a:p>
            <a:pPr defTabSz="457200">
              <a:buClr>
                <a:srgbClr val="7030A0"/>
              </a:buClr>
              <a:defRPr/>
            </a:pPr>
            <a:endParaRPr lang="en-GB" sz="1600" b="1" dirty="0">
              <a:solidFill>
                <a:srgbClr val="4F81BD">
                  <a:lumMod val="75000"/>
                </a:srgb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3177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4E4CCD-7514-9CB8-60A8-CDD59ED1E1C9}"/>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a:solidFill>
                  <a:srgbClr val="7030A0"/>
                </a:solidFill>
                <a:latin typeface="Tahoma" panose="020B0604030504040204" pitchFamily="34" charset="0"/>
                <a:ea typeface="Tahoma" panose="020B0604030504040204" pitchFamily="34" charset="0"/>
                <a:cs typeface="Tahoma" panose="020B0604030504040204" pitchFamily="34" charset="0"/>
              </a:rPr>
              <a:t>SMART SOCIAL HOUSING</a:t>
            </a:r>
            <a:r>
              <a:rPr lang="en-GB" sz="2400">
                <a:solidFill>
                  <a:srgbClr val="7030A0"/>
                </a:solidFill>
                <a:latin typeface="Tahoma" panose="020B0604030504040204" pitchFamily="34" charset="0"/>
                <a:ea typeface="Tahoma" panose="020B0604030504040204" pitchFamily="34" charset="0"/>
                <a:cs typeface="Tahoma" panose="020B0604030504040204" pitchFamily="34" charset="0"/>
              </a:rPr>
              <a:t>:</a:t>
            </a:r>
            <a:r>
              <a:rPr lang="en-GB">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GB" sz="240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What are the next steps?</a:t>
            </a:r>
          </a:p>
        </p:txBody>
      </p:sp>
      <p:pic>
        <p:nvPicPr>
          <p:cNvPr id="5" name="Picture 4" descr="Logo | The Thread">
            <a:extLst>
              <a:ext uri="{FF2B5EF4-FFF2-40B4-BE49-F238E27FC236}">
                <a16:creationId xmlns:a16="http://schemas.microsoft.com/office/drawing/2014/main" id="{EE637382-D729-4146-5E5C-678AE1037D7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46766" y="1"/>
            <a:ext cx="621239" cy="582468"/>
          </a:xfrm>
          <a:prstGeom prst="rect">
            <a:avLst/>
          </a:prstGeom>
          <a:noFill/>
          <a:ln>
            <a:noFill/>
          </a:ln>
        </p:spPr>
      </p:pic>
      <p:pic>
        <p:nvPicPr>
          <p:cNvPr id="2" name="Picture 1">
            <a:extLst>
              <a:ext uri="{FF2B5EF4-FFF2-40B4-BE49-F238E27FC236}">
                <a16:creationId xmlns:a16="http://schemas.microsoft.com/office/drawing/2014/main" id="{C4D56D73-48EC-5123-4A90-0F09BD373958}"/>
              </a:ext>
            </a:extLst>
          </p:cNvPr>
          <p:cNvPicPr>
            <a:picLocks noChangeAspect="1"/>
          </p:cNvPicPr>
          <p:nvPr/>
        </p:nvPicPr>
        <p:blipFill>
          <a:blip r:embed="rId4"/>
          <a:stretch>
            <a:fillRect/>
          </a:stretch>
        </p:blipFill>
        <p:spPr>
          <a:xfrm>
            <a:off x="1962375" y="893773"/>
            <a:ext cx="8267251" cy="5362995"/>
          </a:xfrm>
          <a:prstGeom prst="rect">
            <a:avLst/>
          </a:prstGeom>
        </p:spPr>
      </p:pic>
    </p:spTree>
    <p:extLst>
      <p:ext uri="{BB962C8B-B14F-4D97-AF65-F5344CB8AC3E}">
        <p14:creationId xmlns:p14="http://schemas.microsoft.com/office/powerpoint/2010/main" val="2389886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CFA88-94C1-428A-7F01-86520C73A393}"/>
              </a:ext>
            </a:extLst>
          </p:cNvPr>
          <p:cNvSpPr>
            <a:spLocks noGrp="1"/>
          </p:cNvSpPr>
          <p:nvPr>
            <p:ph type="title"/>
          </p:nvPr>
        </p:nvSpPr>
        <p:spPr>
          <a:xfrm>
            <a:off x="3233578" y="916183"/>
            <a:ext cx="5724845" cy="2071466"/>
          </a:xfrm>
        </p:spPr>
        <p:txBody>
          <a:bodyPr anchor="t">
            <a:normAutofit fontScale="90000"/>
          </a:bodyPr>
          <a:lstStyle/>
          <a:p>
            <a:r>
              <a:rPr lang="en-GB" b="1"/>
              <a:t>Patrick Murray</a:t>
            </a:r>
            <a:br>
              <a:rPr lang="en-GB" b="1"/>
            </a:br>
            <a:r>
              <a:rPr lang="en-GB" sz="3100"/>
              <a:t>Head of Digital, Transformation </a:t>
            </a:r>
            <a:br>
              <a:rPr lang="en-GB" sz="3100"/>
            </a:br>
            <a:r>
              <a:rPr lang="en-GB" sz="3100"/>
              <a:t>&amp; Customer Services</a:t>
            </a:r>
            <a:br>
              <a:rPr lang="en-GB" sz="3100"/>
            </a:br>
            <a:r>
              <a:rPr lang="en-GB" sz="3100"/>
              <a:t>Renfrewshire Council</a:t>
            </a:r>
            <a:br>
              <a:rPr lang="en-GB" sz="3100" b="1"/>
            </a:br>
            <a:r>
              <a:rPr lang="en-GB" sz="3100"/>
              <a:t>patrick.murray@renfrewshire.gov.uk</a:t>
            </a:r>
            <a:br>
              <a:rPr lang="en-GB" b="1"/>
            </a:br>
            <a:endParaRPr lang="en-GB" b="1"/>
          </a:p>
        </p:txBody>
      </p:sp>
      <p:cxnSp>
        <p:nvCxnSpPr>
          <p:cNvPr id="3" name="Straight Connector 2">
            <a:extLst>
              <a:ext uri="{FF2B5EF4-FFF2-40B4-BE49-F238E27FC236}">
                <a16:creationId xmlns:a16="http://schemas.microsoft.com/office/drawing/2014/main" id="{0C8CC293-F05A-585B-007D-0DBF9AC92F47}"/>
              </a:ext>
            </a:extLst>
          </p:cNvPr>
          <p:cNvCxnSpPr>
            <a:cxnSpLocks/>
          </p:cNvCxnSpPr>
          <p:nvPr/>
        </p:nvCxnSpPr>
        <p:spPr>
          <a:xfrm>
            <a:off x="3316775" y="3429000"/>
            <a:ext cx="5600774"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FF32735B-730E-790F-2CF3-29F2C5612479}"/>
              </a:ext>
            </a:extLst>
          </p:cNvPr>
          <p:cNvSpPr txBox="1">
            <a:spLocks/>
          </p:cNvSpPr>
          <p:nvPr/>
        </p:nvSpPr>
        <p:spPr>
          <a:xfrm>
            <a:off x="3500582" y="3666922"/>
            <a:ext cx="5116945" cy="207146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4100" b="1">
                <a:solidFill>
                  <a:prstClr val="black"/>
                </a:solidFill>
                <a:latin typeface="Calibri"/>
              </a:rPr>
              <a:t>Iain MacFarlane</a:t>
            </a:r>
            <a:br>
              <a:rPr lang="en-GB" b="1">
                <a:solidFill>
                  <a:prstClr val="black"/>
                </a:solidFill>
                <a:latin typeface="Calibri"/>
              </a:rPr>
            </a:br>
            <a:r>
              <a:rPr lang="en-GB" sz="2900">
                <a:solidFill>
                  <a:prstClr val="black"/>
                </a:solidFill>
                <a:latin typeface="Calibri"/>
              </a:rPr>
              <a:t>Smart Social Housing Project Lead</a:t>
            </a:r>
            <a:br>
              <a:rPr lang="en-GB" sz="2900">
                <a:solidFill>
                  <a:prstClr val="black"/>
                </a:solidFill>
                <a:latin typeface="Calibri"/>
              </a:rPr>
            </a:br>
            <a:r>
              <a:rPr lang="en-GB" sz="2900" err="1">
                <a:solidFill>
                  <a:prstClr val="black"/>
                </a:solidFill>
                <a:latin typeface="Calibri"/>
              </a:rPr>
              <a:t>Commsworld</a:t>
            </a:r>
            <a:r>
              <a:rPr lang="en-GB" sz="2900">
                <a:solidFill>
                  <a:prstClr val="black"/>
                </a:solidFill>
                <a:latin typeface="Calibri"/>
              </a:rPr>
              <a:t> </a:t>
            </a:r>
            <a:br>
              <a:rPr lang="en-GB" sz="2900" b="1">
                <a:solidFill>
                  <a:prstClr val="black"/>
                </a:solidFill>
                <a:latin typeface="Calibri"/>
              </a:rPr>
            </a:br>
            <a:r>
              <a:rPr lang="en-GB" sz="2900">
                <a:solidFill>
                  <a:prstClr val="black"/>
                </a:solidFill>
                <a:latin typeface="Calibri"/>
              </a:rPr>
              <a:t>ssh@commsworld.com</a:t>
            </a:r>
            <a:endParaRPr lang="en-GB" sz="2900" b="1">
              <a:solidFill>
                <a:prstClr val="black"/>
              </a:solidFill>
              <a:latin typeface="Calibri"/>
            </a:endParaRPr>
          </a:p>
        </p:txBody>
      </p:sp>
    </p:spTree>
    <p:extLst>
      <p:ext uri="{BB962C8B-B14F-4D97-AF65-F5344CB8AC3E}">
        <p14:creationId xmlns:p14="http://schemas.microsoft.com/office/powerpoint/2010/main" val="2592985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TextBox 74">
            <a:extLst>
              <a:ext uri="{FF2B5EF4-FFF2-40B4-BE49-F238E27FC236}">
                <a16:creationId xmlns:a16="http://schemas.microsoft.com/office/drawing/2014/main" id="{E3E73367-61AF-9F6C-4C88-ED0AC0854FDC}"/>
              </a:ext>
            </a:extLst>
          </p:cNvPr>
          <p:cNvSpPr txBox="1"/>
          <p:nvPr/>
        </p:nvSpPr>
        <p:spPr>
          <a:xfrm>
            <a:off x="1905850" y="3270257"/>
            <a:ext cx="5264039" cy="615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458D8B"/>
              </a:buClr>
              <a:buSzPct val="150000"/>
            </a:pPr>
            <a:r>
              <a:rPr lang="en-GB" sz="1600">
                <a:solidFill>
                  <a:prstClr val="white"/>
                </a:solidFill>
                <a:latin typeface="Calibri"/>
              </a:rPr>
              <a:t>Utilising </a:t>
            </a:r>
            <a:r>
              <a:rPr lang="en-GB" b="1">
                <a:solidFill>
                  <a:prstClr val="white"/>
                </a:solidFill>
                <a:latin typeface="Calibri"/>
              </a:rPr>
              <a:t>Amazon Smart Property Alexa </a:t>
            </a:r>
            <a:r>
              <a:rPr lang="en-GB" sz="1600">
                <a:solidFill>
                  <a:prstClr val="white"/>
                </a:solidFill>
                <a:latin typeface="Calibri"/>
              </a:rPr>
              <a:t>devices to bring smart home technology to telecare service users</a:t>
            </a:r>
          </a:p>
        </p:txBody>
      </p:sp>
      <p:sp>
        <p:nvSpPr>
          <p:cNvPr id="7" name="TextBox 2">
            <a:extLst>
              <a:ext uri="{FF2B5EF4-FFF2-40B4-BE49-F238E27FC236}">
                <a16:creationId xmlns:a16="http://schemas.microsoft.com/office/drawing/2014/main" id="{5E689AE6-A8C2-12DA-6EF4-0ECF8D903E42}"/>
              </a:ext>
            </a:extLst>
          </p:cNvPr>
          <p:cNvSpPr txBox="1"/>
          <p:nvPr/>
        </p:nvSpPr>
        <p:spPr>
          <a:xfrm>
            <a:off x="1905850" y="3389024"/>
            <a:ext cx="5735978" cy="30431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endParaRPr lang="en-GB" sz="375"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endParaRPr lang="en-GB" sz="26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Glasgow Health &amp; Social Care Partnership</a:t>
            </a:r>
          </a:p>
          <a:p>
            <a:pPr>
              <a:defRPr/>
            </a:pPr>
            <a:endParaRPr lang="en-GB" sz="105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r>
              <a:rPr lang="en-GB" sz="1600" dirty="0">
                <a:solidFill>
                  <a:prstClr val="white"/>
                </a:solidFill>
                <a:latin typeface="Tahoma" panose="020B0604030504040204" pitchFamily="34" charset="0"/>
                <a:ea typeface="Tahoma" panose="020B0604030504040204" pitchFamily="34" charset="0"/>
                <a:cs typeface="Tahoma" panose="020B0604030504040204" pitchFamily="34" charset="0"/>
              </a:rPr>
              <a:t>Glenda Cook</a:t>
            </a:r>
          </a:p>
          <a:p>
            <a:pPr>
              <a:defRPr/>
            </a:pPr>
            <a:r>
              <a:rPr lang="en-GB" sz="1050" dirty="0">
                <a:solidFill>
                  <a:prstClr val="white"/>
                </a:solidFill>
                <a:latin typeface="Tahoma" panose="020B0604030504040204" pitchFamily="34" charset="0"/>
                <a:ea typeface="Tahoma" panose="020B0604030504040204" pitchFamily="34" charset="0"/>
                <a:cs typeface="Tahoma" panose="020B0604030504040204" pitchFamily="34" charset="0"/>
              </a:rPr>
              <a:t>Planning Manager, Older People Planning &amp; Transformation</a:t>
            </a:r>
          </a:p>
          <a:p>
            <a:pPr>
              <a:defRPr/>
            </a:pPr>
            <a:endParaRPr lang="en-GB" sz="105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r>
              <a:rPr lang="en-GB" sz="1600" dirty="0">
                <a:solidFill>
                  <a:prstClr val="white"/>
                </a:solidFill>
                <a:latin typeface="Tahoma" panose="020B0604030504040204" pitchFamily="34" charset="0"/>
                <a:ea typeface="Tahoma" panose="020B0604030504040204" pitchFamily="34" charset="0"/>
                <a:cs typeface="Tahoma" panose="020B0604030504040204" pitchFamily="34" charset="0"/>
              </a:rPr>
              <a:t>Stephen Milne</a:t>
            </a:r>
          </a:p>
          <a:p>
            <a:pPr>
              <a:defRPr/>
            </a:pPr>
            <a:r>
              <a:rPr lang="en-GB" sz="1050" dirty="0">
                <a:solidFill>
                  <a:prstClr val="white"/>
                </a:solidFill>
                <a:latin typeface="Tahoma" panose="020B0604030504040204" pitchFamily="34" charset="0"/>
                <a:ea typeface="Tahoma" panose="020B0604030504040204" pitchFamily="34" charset="0"/>
                <a:cs typeface="Tahoma" panose="020B0604030504040204" pitchFamily="34" charset="0"/>
              </a:rPr>
              <a:t>Director of Strategic Projects, </a:t>
            </a:r>
            <a:r>
              <a:rPr lang="en-GB" sz="1050" dirty="0" err="1">
                <a:solidFill>
                  <a:prstClr val="white"/>
                </a:solidFill>
                <a:latin typeface="Tahoma" panose="020B0604030504040204" pitchFamily="34" charset="0"/>
                <a:ea typeface="Tahoma" panose="020B0604030504040204" pitchFamily="34" charset="0"/>
                <a:cs typeface="Tahoma" panose="020B0604030504040204" pitchFamily="34" charset="0"/>
              </a:rPr>
              <a:t>Censis</a:t>
            </a:r>
            <a:endParaRPr lang="en-GB" sz="1050"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endParaRPr lang="en-GB" sz="105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3">
            <a:extLst>
              <a:ext uri="{FF2B5EF4-FFF2-40B4-BE49-F238E27FC236}">
                <a16:creationId xmlns:a16="http://schemas.microsoft.com/office/drawing/2014/main" id="{99D354F0-1A93-1E13-BF8A-A834B5262CC7}"/>
              </a:ext>
            </a:extLst>
          </p:cNvPr>
          <p:cNvSpPr txBox="1"/>
          <p:nvPr/>
        </p:nvSpPr>
        <p:spPr>
          <a:xfrm>
            <a:off x="1905851" y="662425"/>
            <a:ext cx="6711677" cy="250837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4400" b="1">
                <a:solidFill>
                  <a:prstClr val="white"/>
                </a:solidFill>
                <a:latin typeface="Tahoma" panose="020B0604030504040204" pitchFamily="34" charset="0"/>
                <a:ea typeface="Tahoma" panose="020B0604030504040204" pitchFamily="34" charset="0"/>
                <a:cs typeface="Tahoma" panose="020B0604030504040204" pitchFamily="34" charset="0"/>
              </a:rPr>
              <a:t>Smart Device enabled Telecare</a:t>
            </a:r>
          </a:p>
          <a:p>
            <a:pPr>
              <a:defRPr/>
            </a:pPr>
            <a:r>
              <a:rPr lang="en-GB" sz="2300">
                <a:solidFill>
                  <a:srgbClr val="F79646"/>
                </a:solidFill>
                <a:latin typeface="Tahoma" panose="020B0604030504040204" pitchFamily="34" charset="0"/>
                <a:ea typeface="Tahoma" panose="020B0604030504040204" pitchFamily="34" charset="0"/>
                <a:cs typeface="Tahoma" panose="020B0604030504040204" pitchFamily="34" charset="0"/>
              </a:rPr>
              <a:t>Testing an innovative alternative model of Telecare for the future, underpinned by consumer grade technology</a:t>
            </a:r>
          </a:p>
        </p:txBody>
      </p:sp>
      <p:pic>
        <p:nvPicPr>
          <p:cNvPr id="3" name="Picture 2" descr="A close-up of a logo&#10;&#10;Description automatically generated">
            <a:extLst>
              <a:ext uri="{FF2B5EF4-FFF2-40B4-BE49-F238E27FC236}">
                <a16:creationId xmlns:a16="http://schemas.microsoft.com/office/drawing/2014/main" id="{4BE59926-8964-0FA0-E042-048B043F79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26890" y="3315855"/>
            <a:ext cx="1479292" cy="926946"/>
          </a:xfrm>
          <a:prstGeom prst="rect">
            <a:avLst/>
          </a:prstGeom>
        </p:spPr>
      </p:pic>
      <p:pic>
        <p:nvPicPr>
          <p:cNvPr id="10" name="Picture 9" descr="A green and yellow logo&#10;&#10;Description automatically generated">
            <a:extLst>
              <a:ext uri="{FF2B5EF4-FFF2-40B4-BE49-F238E27FC236}">
                <a16:creationId xmlns:a16="http://schemas.microsoft.com/office/drawing/2014/main" id="{674AEDA6-A754-0D6F-F6F9-E82FA0A905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00234" y="1802107"/>
            <a:ext cx="805949" cy="1368696"/>
          </a:xfrm>
          <a:prstGeom prst="rect">
            <a:avLst/>
          </a:prstGeom>
        </p:spPr>
      </p:pic>
    </p:spTree>
    <p:extLst>
      <p:ext uri="{BB962C8B-B14F-4D97-AF65-F5344CB8AC3E}">
        <p14:creationId xmlns:p14="http://schemas.microsoft.com/office/powerpoint/2010/main" val="16605212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4C2B5C5-14BF-E8ED-7F32-EE0E20D2662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246500" y="1795152"/>
            <a:ext cx="2154094" cy="2154094"/>
          </a:xfrm>
          <a:prstGeom prst="rect">
            <a:avLst/>
          </a:prstGeom>
        </p:spPr>
      </p:pic>
      <p:pic>
        <p:nvPicPr>
          <p:cNvPr id="7" name="Picture 6">
            <a:extLst>
              <a:ext uri="{FF2B5EF4-FFF2-40B4-BE49-F238E27FC236}">
                <a16:creationId xmlns:a16="http://schemas.microsoft.com/office/drawing/2014/main" id="{7437F432-847D-8C64-632F-AF78F67447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0558" y="3709721"/>
            <a:ext cx="845477" cy="746009"/>
          </a:xfrm>
          <a:prstGeom prst="rect">
            <a:avLst/>
          </a:prstGeom>
        </p:spPr>
      </p:pic>
      <p:pic>
        <p:nvPicPr>
          <p:cNvPr id="8" name="Picture 7">
            <a:extLst>
              <a:ext uri="{FF2B5EF4-FFF2-40B4-BE49-F238E27FC236}">
                <a16:creationId xmlns:a16="http://schemas.microsoft.com/office/drawing/2014/main" id="{32A2F9BF-46E6-4551-F759-4FA482A63F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57540" y="2599576"/>
            <a:ext cx="1873375" cy="1505928"/>
          </a:xfrm>
          <a:prstGeom prst="rect">
            <a:avLst/>
          </a:prstGeom>
        </p:spPr>
      </p:pic>
      <p:pic>
        <p:nvPicPr>
          <p:cNvPr id="10" name="Picture 9">
            <a:extLst>
              <a:ext uri="{FF2B5EF4-FFF2-40B4-BE49-F238E27FC236}">
                <a16:creationId xmlns:a16="http://schemas.microsoft.com/office/drawing/2014/main" id="{36DA4B53-04DD-EA28-A49B-5A2B8A6AEE3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94419" y="3066666"/>
            <a:ext cx="640748" cy="740864"/>
          </a:xfrm>
          <a:prstGeom prst="rect">
            <a:avLst/>
          </a:prstGeom>
        </p:spPr>
      </p:pic>
      <p:pic>
        <p:nvPicPr>
          <p:cNvPr id="11" name="Picture 10">
            <a:extLst>
              <a:ext uri="{FF2B5EF4-FFF2-40B4-BE49-F238E27FC236}">
                <a16:creationId xmlns:a16="http://schemas.microsoft.com/office/drawing/2014/main" id="{7D445B84-DA59-8EB4-6F6C-0BC16CDC2E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62462" y="2848642"/>
            <a:ext cx="1494521" cy="817493"/>
          </a:xfrm>
          <a:prstGeom prst="rect">
            <a:avLst/>
          </a:prstGeom>
        </p:spPr>
      </p:pic>
      <p:sp>
        <p:nvSpPr>
          <p:cNvPr id="13" name="TextBox 12">
            <a:extLst>
              <a:ext uri="{FF2B5EF4-FFF2-40B4-BE49-F238E27FC236}">
                <a16:creationId xmlns:a16="http://schemas.microsoft.com/office/drawing/2014/main" id="{A32576FA-D430-4AD2-66E9-BA96DED3C15B}"/>
              </a:ext>
            </a:extLst>
          </p:cNvPr>
          <p:cNvSpPr txBox="1"/>
          <p:nvPr/>
        </p:nvSpPr>
        <p:spPr>
          <a:xfrm>
            <a:off x="3006934" y="1876187"/>
            <a:ext cx="1636910" cy="715581"/>
          </a:xfrm>
          <a:prstGeom prst="rect">
            <a:avLst/>
          </a:prstGeom>
          <a:noFill/>
        </p:spPr>
        <p:txBody>
          <a:bodyPr wrap="square" rtlCol="0">
            <a:spAutoFit/>
          </a:bodyPr>
          <a:lstStyle/>
          <a:p>
            <a:pPr defTabSz="457200">
              <a:defRPr/>
            </a:pPr>
            <a:r>
              <a:rPr lang="en-GB" sz="1350" b="1">
                <a:solidFill>
                  <a:prstClr val="black"/>
                </a:solidFill>
                <a:latin typeface="Calibri"/>
              </a:rPr>
              <a:t>Alexa and communications hub</a:t>
            </a:r>
          </a:p>
        </p:txBody>
      </p:sp>
      <p:sp>
        <p:nvSpPr>
          <p:cNvPr id="14" name="TextBox 13">
            <a:extLst>
              <a:ext uri="{FF2B5EF4-FFF2-40B4-BE49-F238E27FC236}">
                <a16:creationId xmlns:a16="http://schemas.microsoft.com/office/drawing/2014/main" id="{271C7E56-1813-0DA6-7941-C833530CD76D}"/>
              </a:ext>
            </a:extLst>
          </p:cNvPr>
          <p:cNvSpPr txBox="1"/>
          <p:nvPr/>
        </p:nvSpPr>
        <p:spPr>
          <a:xfrm>
            <a:off x="1625803" y="1970375"/>
            <a:ext cx="855787" cy="507831"/>
          </a:xfrm>
          <a:prstGeom prst="rect">
            <a:avLst/>
          </a:prstGeom>
          <a:noFill/>
        </p:spPr>
        <p:txBody>
          <a:bodyPr wrap="square" rtlCol="0">
            <a:spAutoFit/>
          </a:bodyPr>
          <a:lstStyle/>
          <a:p>
            <a:pPr defTabSz="457200">
              <a:defRPr/>
            </a:pPr>
            <a:r>
              <a:rPr lang="en-GB" sz="1350" b="1">
                <a:solidFill>
                  <a:prstClr val="black"/>
                </a:solidFill>
                <a:latin typeface="Calibri"/>
              </a:rPr>
              <a:t>Sensor devices</a:t>
            </a:r>
          </a:p>
        </p:txBody>
      </p:sp>
      <p:sp>
        <p:nvSpPr>
          <p:cNvPr id="15" name="TextBox 14">
            <a:extLst>
              <a:ext uri="{FF2B5EF4-FFF2-40B4-BE49-F238E27FC236}">
                <a16:creationId xmlns:a16="http://schemas.microsoft.com/office/drawing/2014/main" id="{297345DE-C50E-F264-4094-EC8E21DC741C}"/>
              </a:ext>
            </a:extLst>
          </p:cNvPr>
          <p:cNvSpPr txBox="1"/>
          <p:nvPr/>
        </p:nvSpPr>
        <p:spPr>
          <a:xfrm>
            <a:off x="6438111" y="2101281"/>
            <a:ext cx="1390223" cy="715581"/>
          </a:xfrm>
          <a:prstGeom prst="rect">
            <a:avLst/>
          </a:prstGeom>
          <a:noFill/>
        </p:spPr>
        <p:txBody>
          <a:bodyPr wrap="square" rtlCol="0">
            <a:spAutoFit/>
          </a:bodyPr>
          <a:lstStyle/>
          <a:p>
            <a:pPr defTabSz="457200">
              <a:defRPr/>
            </a:pPr>
            <a:r>
              <a:rPr lang="en-GB" sz="1350" b="1" err="1">
                <a:solidFill>
                  <a:prstClr val="black"/>
                </a:solidFill>
                <a:latin typeface="Calibri"/>
              </a:rPr>
              <a:t>Censis</a:t>
            </a:r>
            <a:r>
              <a:rPr lang="en-GB" sz="1350" b="1">
                <a:solidFill>
                  <a:prstClr val="black"/>
                </a:solidFill>
                <a:latin typeface="Calibri"/>
              </a:rPr>
              <a:t> Device management platform  </a:t>
            </a:r>
          </a:p>
        </p:txBody>
      </p:sp>
      <p:cxnSp>
        <p:nvCxnSpPr>
          <p:cNvPr id="17" name="Straight Arrow Connector 16">
            <a:extLst>
              <a:ext uri="{FF2B5EF4-FFF2-40B4-BE49-F238E27FC236}">
                <a16:creationId xmlns:a16="http://schemas.microsoft.com/office/drawing/2014/main" id="{181C0BB5-74F8-D07A-0D25-13021EB89FD6}"/>
              </a:ext>
            </a:extLst>
          </p:cNvPr>
          <p:cNvCxnSpPr>
            <a:cxnSpLocks/>
            <a:stCxn id="33" idx="3"/>
            <a:endCxn id="34" idx="1"/>
          </p:cNvCxnSpPr>
          <p:nvPr/>
        </p:nvCxnSpPr>
        <p:spPr>
          <a:xfrm>
            <a:off x="8074518" y="3015278"/>
            <a:ext cx="216146"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C32715FF-32BE-4B37-42CE-51C9AE1064AB}"/>
              </a:ext>
            </a:extLst>
          </p:cNvPr>
          <p:cNvSpPr/>
          <p:nvPr/>
        </p:nvSpPr>
        <p:spPr>
          <a:xfrm>
            <a:off x="1625803" y="1915510"/>
            <a:ext cx="3058562" cy="2318786"/>
          </a:xfrm>
          <a:prstGeom prst="rect">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350">
              <a:solidFill>
                <a:prstClr val="white"/>
              </a:solidFill>
              <a:latin typeface="Calibri"/>
            </a:endParaRPr>
          </a:p>
        </p:txBody>
      </p:sp>
      <p:cxnSp>
        <p:nvCxnSpPr>
          <p:cNvPr id="19" name="Straight Arrow Connector 18">
            <a:extLst>
              <a:ext uri="{FF2B5EF4-FFF2-40B4-BE49-F238E27FC236}">
                <a16:creationId xmlns:a16="http://schemas.microsoft.com/office/drawing/2014/main" id="{C7500CF8-36EF-B4D2-884A-F7B77AD2A3CF}"/>
              </a:ext>
            </a:extLst>
          </p:cNvPr>
          <p:cNvCxnSpPr>
            <a:cxnSpLocks/>
          </p:cNvCxnSpPr>
          <p:nvPr/>
        </p:nvCxnSpPr>
        <p:spPr>
          <a:xfrm>
            <a:off x="2335166" y="3352540"/>
            <a:ext cx="368922"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6B0AFDD0-376E-44EF-744B-9B0F05D3BAA7}"/>
              </a:ext>
            </a:extLst>
          </p:cNvPr>
          <p:cNvSpPr txBox="1"/>
          <p:nvPr/>
        </p:nvSpPr>
        <p:spPr>
          <a:xfrm>
            <a:off x="4855884" y="2520905"/>
            <a:ext cx="1129923" cy="1131079"/>
          </a:xfrm>
          <a:prstGeom prst="rect">
            <a:avLst/>
          </a:prstGeom>
          <a:noFill/>
          <a:ln>
            <a:solidFill>
              <a:schemeClr val="tx1"/>
            </a:solidFill>
          </a:ln>
        </p:spPr>
        <p:txBody>
          <a:bodyPr wrap="square" rtlCol="0">
            <a:spAutoFit/>
          </a:bodyPr>
          <a:lstStyle/>
          <a:p>
            <a:pPr defTabSz="457200">
              <a:defRPr/>
            </a:pPr>
            <a:r>
              <a:rPr lang="en-GB" sz="1350">
                <a:solidFill>
                  <a:prstClr val="black"/>
                </a:solidFill>
                <a:latin typeface="Calibri"/>
              </a:rPr>
              <a:t>Connectivity to cloud and ARC through 4G or 5G connectivity</a:t>
            </a:r>
          </a:p>
        </p:txBody>
      </p:sp>
      <p:sp>
        <p:nvSpPr>
          <p:cNvPr id="29" name="TextBox 28">
            <a:extLst>
              <a:ext uri="{FF2B5EF4-FFF2-40B4-BE49-F238E27FC236}">
                <a16:creationId xmlns:a16="http://schemas.microsoft.com/office/drawing/2014/main" id="{B979212F-AB92-4380-55BF-D83DF81FD18D}"/>
              </a:ext>
            </a:extLst>
          </p:cNvPr>
          <p:cNvSpPr txBox="1"/>
          <p:nvPr/>
        </p:nvSpPr>
        <p:spPr>
          <a:xfrm>
            <a:off x="4747097" y="4006123"/>
            <a:ext cx="1343027" cy="507831"/>
          </a:xfrm>
          <a:prstGeom prst="rect">
            <a:avLst/>
          </a:prstGeom>
          <a:noFill/>
          <a:ln>
            <a:solidFill>
              <a:schemeClr val="tx1"/>
            </a:solidFill>
          </a:ln>
        </p:spPr>
        <p:txBody>
          <a:bodyPr wrap="square" rtlCol="0">
            <a:spAutoFit/>
          </a:bodyPr>
          <a:lstStyle/>
          <a:p>
            <a:pPr defTabSz="457200">
              <a:defRPr/>
            </a:pPr>
            <a:r>
              <a:rPr lang="en-GB" sz="1350" err="1">
                <a:solidFill>
                  <a:prstClr val="black"/>
                </a:solidFill>
                <a:latin typeface="Calibri"/>
              </a:rPr>
              <a:t>VOIPconnection</a:t>
            </a:r>
            <a:r>
              <a:rPr lang="en-GB" sz="1350">
                <a:solidFill>
                  <a:prstClr val="black"/>
                </a:solidFill>
                <a:latin typeface="Calibri"/>
              </a:rPr>
              <a:t> into ARC</a:t>
            </a:r>
          </a:p>
        </p:txBody>
      </p:sp>
      <p:cxnSp>
        <p:nvCxnSpPr>
          <p:cNvPr id="31" name="Straight Arrow Connector 30">
            <a:extLst>
              <a:ext uri="{FF2B5EF4-FFF2-40B4-BE49-F238E27FC236}">
                <a16:creationId xmlns:a16="http://schemas.microsoft.com/office/drawing/2014/main" id="{E5B77265-8FE4-E63F-2118-E397C6DA1955}"/>
              </a:ext>
            </a:extLst>
          </p:cNvPr>
          <p:cNvCxnSpPr>
            <a:stCxn id="18" idx="3"/>
          </p:cNvCxnSpPr>
          <p:nvPr/>
        </p:nvCxnSpPr>
        <p:spPr>
          <a:xfrm>
            <a:off x="4684364" y="3074903"/>
            <a:ext cx="204342"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68175D6F-116B-494F-6DC4-004839BC41F0}"/>
              </a:ext>
            </a:extLst>
          </p:cNvPr>
          <p:cNvSpPr/>
          <p:nvPr/>
        </p:nvSpPr>
        <p:spPr>
          <a:xfrm>
            <a:off x="6273550" y="2046416"/>
            <a:ext cx="1800968" cy="1937724"/>
          </a:xfrm>
          <a:prstGeom prst="rect">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350">
              <a:solidFill>
                <a:prstClr val="white"/>
              </a:solidFill>
              <a:latin typeface="Calibri"/>
            </a:endParaRPr>
          </a:p>
        </p:txBody>
      </p:sp>
      <p:sp>
        <p:nvSpPr>
          <p:cNvPr id="34" name="Rectangle 33">
            <a:extLst>
              <a:ext uri="{FF2B5EF4-FFF2-40B4-BE49-F238E27FC236}">
                <a16:creationId xmlns:a16="http://schemas.microsoft.com/office/drawing/2014/main" id="{9BB14D50-5F0C-360B-9140-50311D24849C}"/>
              </a:ext>
            </a:extLst>
          </p:cNvPr>
          <p:cNvSpPr/>
          <p:nvPr/>
        </p:nvSpPr>
        <p:spPr>
          <a:xfrm>
            <a:off x="8290663" y="1440773"/>
            <a:ext cx="2094560" cy="3149013"/>
          </a:xfrm>
          <a:prstGeom prst="rect">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350">
              <a:solidFill>
                <a:prstClr val="white"/>
              </a:solidFill>
              <a:latin typeface="Calibri"/>
            </a:endParaRPr>
          </a:p>
        </p:txBody>
      </p:sp>
      <p:sp>
        <p:nvSpPr>
          <p:cNvPr id="35" name="TextBox 34">
            <a:extLst>
              <a:ext uri="{FF2B5EF4-FFF2-40B4-BE49-F238E27FC236}">
                <a16:creationId xmlns:a16="http://schemas.microsoft.com/office/drawing/2014/main" id="{9C8E6D24-4C3B-F649-CD23-E8694290862E}"/>
              </a:ext>
            </a:extLst>
          </p:cNvPr>
          <p:cNvSpPr txBox="1"/>
          <p:nvPr/>
        </p:nvSpPr>
        <p:spPr>
          <a:xfrm>
            <a:off x="8742967" y="1495637"/>
            <a:ext cx="1189952" cy="715581"/>
          </a:xfrm>
          <a:prstGeom prst="rect">
            <a:avLst/>
          </a:prstGeom>
          <a:noFill/>
        </p:spPr>
        <p:txBody>
          <a:bodyPr wrap="square" rtlCol="0">
            <a:spAutoFit/>
          </a:bodyPr>
          <a:lstStyle/>
          <a:p>
            <a:pPr defTabSz="457200">
              <a:defRPr/>
            </a:pPr>
            <a:r>
              <a:rPr lang="en-GB" sz="1350" b="1">
                <a:solidFill>
                  <a:prstClr val="black"/>
                </a:solidFill>
                <a:latin typeface="Calibri"/>
              </a:rPr>
              <a:t>Enovation ARC integration</a:t>
            </a:r>
          </a:p>
        </p:txBody>
      </p:sp>
      <p:sp>
        <p:nvSpPr>
          <p:cNvPr id="36" name="Rectangle 35">
            <a:extLst>
              <a:ext uri="{FF2B5EF4-FFF2-40B4-BE49-F238E27FC236}">
                <a16:creationId xmlns:a16="http://schemas.microsoft.com/office/drawing/2014/main" id="{8C7416E7-CF84-B87D-2BE0-7C2A272B3371}"/>
              </a:ext>
            </a:extLst>
          </p:cNvPr>
          <p:cNvSpPr/>
          <p:nvPr/>
        </p:nvSpPr>
        <p:spPr>
          <a:xfrm>
            <a:off x="6230434" y="1357137"/>
            <a:ext cx="4267148" cy="3435532"/>
          </a:xfrm>
          <a:prstGeom prst="rect">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350">
              <a:solidFill>
                <a:prstClr val="white"/>
              </a:solidFill>
              <a:latin typeface="Calibri"/>
            </a:endParaRPr>
          </a:p>
        </p:txBody>
      </p:sp>
      <p:cxnSp>
        <p:nvCxnSpPr>
          <p:cNvPr id="37" name="Straight Arrow Connector 36">
            <a:extLst>
              <a:ext uri="{FF2B5EF4-FFF2-40B4-BE49-F238E27FC236}">
                <a16:creationId xmlns:a16="http://schemas.microsoft.com/office/drawing/2014/main" id="{40E127D1-D365-6D5D-4E9D-244F007344EC}"/>
              </a:ext>
            </a:extLst>
          </p:cNvPr>
          <p:cNvCxnSpPr>
            <a:cxnSpLocks/>
            <a:stCxn id="36" idx="1"/>
            <a:endCxn id="23" idx="3"/>
          </p:cNvCxnSpPr>
          <p:nvPr/>
        </p:nvCxnSpPr>
        <p:spPr>
          <a:xfrm flipH="1">
            <a:off x="5985806" y="3074904"/>
            <a:ext cx="244628" cy="1154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FB640528-FC23-2BEF-7F88-AFE9C5959675}"/>
              </a:ext>
            </a:extLst>
          </p:cNvPr>
          <p:cNvCxnSpPr>
            <a:stCxn id="29" idx="0"/>
            <a:endCxn id="23" idx="2"/>
          </p:cNvCxnSpPr>
          <p:nvPr/>
        </p:nvCxnSpPr>
        <p:spPr>
          <a:xfrm flipV="1">
            <a:off x="5418611" y="3651984"/>
            <a:ext cx="2235" cy="35413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9" name="Connector: Elbow 48">
            <a:extLst>
              <a:ext uri="{FF2B5EF4-FFF2-40B4-BE49-F238E27FC236}">
                <a16:creationId xmlns:a16="http://schemas.microsoft.com/office/drawing/2014/main" id="{C1412751-6BB1-4948-9748-801657F55AE8}"/>
              </a:ext>
            </a:extLst>
          </p:cNvPr>
          <p:cNvCxnSpPr>
            <a:stCxn id="29" idx="3"/>
          </p:cNvCxnSpPr>
          <p:nvPr/>
        </p:nvCxnSpPr>
        <p:spPr>
          <a:xfrm flipV="1">
            <a:off x="6090124" y="4106296"/>
            <a:ext cx="2200541" cy="153742"/>
          </a:xfrm>
          <a:prstGeom prst="bentConnector3">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A2FC39BF-F63D-5374-EBDF-6DEF027E6FDD}"/>
              </a:ext>
            </a:extLst>
          </p:cNvPr>
          <p:cNvSpPr txBox="1"/>
          <p:nvPr/>
        </p:nvSpPr>
        <p:spPr>
          <a:xfrm>
            <a:off x="2828168" y="4936023"/>
            <a:ext cx="866059" cy="300082"/>
          </a:xfrm>
          <a:prstGeom prst="rect">
            <a:avLst/>
          </a:prstGeom>
          <a:noFill/>
        </p:spPr>
        <p:txBody>
          <a:bodyPr wrap="square" rtlCol="0">
            <a:spAutoFit/>
          </a:bodyPr>
          <a:lstStyle/>
          <a:p>
            <a:pPr algn="ctr" defTabSz="457200">
              <a:defRPr/>
            </a:pPr>
            <a:r>
              <a:rPr lang="en-GB" sz="1350" b="1">
                <a:solidFill>
                  <a:prstClr val="black"/>
                </a:solidFill>
                <a:latin typeface="Calibri"/>
              </a:rPr>
              <a:t>Property</a:t>
            </a:r>
          </a:p>
        </p:txBody>
      </p:sp>
      <p:sp>
        <p:nvSpPr>
          <p:cNvPr id="51" name="TextBox 50">
            <a:extLst>
              <a:ext uri="{FF2B5EF4-FFF2-40B4-BE49-F238E27FC236}">
                <a16:creationId xmlns:a16="http://schemas.microsoft.com/office/drawing/2014/main" id="{F46F0693-0B14-5B33-EB61-527F61E1D948}"/>
              </a:ext>
            </a:extLst>
          </p:cNvPr>
          <p:cNvSpPr txBox="1"/>
          <p:nvPr/>
        </p:nvSpPr>
        <p:spPr>
          <a:xfrm>
            <a:off x="4926262" y="4936023"/>
            <a:ext cx="1181858" cy="300082"/>
          </a:xfrm>
          <a:prstGeom prst="rect">
            <a:avLst/>
          </a:prstGeom>
          <a:noFill/>
        </p:spPr>
        <p:txBody>
          <a:bodyPr wrap="square" rtlCol="0">
            <a:spAutoFit/>
          </a:bodyPr>
          <a:lstStyle/>
          <a:p>
            <a:pPr algn="ctr" defTabSz="457200">
              <a:defRPr/>
            </a:pPr>
            <a:r>
              <a:rPr lang="en-GB" sz="1350" b="1">
                <a:solidFill>
                  <a:prstClr val="black"/>
                </a:solidFill>
                <a:latin typeface="Calibri"/>
              </a:rPr>
              <a:t>Connectivity</a:t>
            </a:r>
          </a:p>
        </p:txBody>
      </p:sp>
      <p:sp>
        <p:nvSpPr>
          <p:cNvPr id="52" name="TextBox 51">
            <a:extLst>
              <a:ext uri="{FF2B5EF4-FFF2-40B4-BE49-F238E27FC236}">
                <a16:creationId xmlns:a16="http://schemas.microsoft.com/office/drawing/2014/main" id="{774DE4A4-81B9-688F-8F51-E74F8510E4C1}"/>
              </a:ext>
            </a:extLst>
          </p:cNvPr>
          <p:cNvSpPr txBox="1"/>
          <p:nvPr/>
        </p:nvSpPr>
        <p:spPr>
          <a:xfrm>
            <a:off x="7699735" y="4936023"/>
            <a:ext cx="1181858" cy="300082"/>
          </a:xfrm>
          <a:prstGeom prst="rect">
            <a:avLst/>
          </a:prstGeom>
          <a:noFill/>
        </p:spPr>
        <p:txBody>
          <a:bodyPr wrap="square" rtlCol="0">
            <a:spAutoFit/>
          </a:bodyPr>
          <a:lstStyle/>
          <a:p>
            <a:pPr algn="ctr" defTabSz="457200">
              <a:defRPr/>
            </a:pPr>
            <a:r>
              <a:rPr lang="en-GB" sz="1350" b="1">
                <a:solidFill>
                  <a:prstClr val="black"/>
                </a:solidFill>
                <a:latin typeface="Calibri"/>
              </a:rPr>
              <a:t>Cloud</a:t>
            </a:r>
          </a:p>
        </p:txBody>
      </p:sp>
      <p:sp>
        <p:nvSpPr>
          <p:cNvPr id="3" name="TextBox 2">
            <a:extLst>
              <a:ext uri="{FF2B5EF4-FFF2-40B4-BE49-F238E27FC236}">
                <a16:creationId xmlns:a16="http://schemas.microsoft.com/office/drawing/2014/main" id="{7C574603-0AC1-10D5-AF0A-E4ACBF9FEE31}"/>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dirty="0">
                <a:solidFill>
                  <a:srgbClr val="7030A0"/>
                </a:solidFill>
                <a:latin typeface="Calibri"/>
                <a:ea typeface="Tahoma" panose="020B0604030504040204" pitchFamily="34" charset="0"/>
                <a:cs typeface="Tahoma" panose="020B0604030504040204" pitchFamily="34" charset="0"/>
              </a:rPr>
              <a:t>Architecture</a:t>
            </a:r>
            <a:endParaRPr lang="en-GB" sz="2400" dirty="0">
              <a:solidFill>
                <a:srgbClr val="4F81BD">
                  <a:lumMod val="75000"/>
                </a:srgbClr>
              </a:solidFill>
              <a:latin typeface="Calibri"/>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529374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AFDDAC-E676-E928-C17D-C7F4CC6041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0442" y="2140339"/>
            <a:ext cx="1873375" cy="1505928"/>
          </a:xfrm>
          <a:prstGeom prst="rect">
            <a:avLst/>
          </a:prstGeom>
        </p:spPr>
      </p:pic>
      <p:pic>
        <p:nvPicPr>
          <p:cNvPr id="7" name="Content Placeholder 6">
            <a:extLst>
              <a:ext uri="{FF2B5EF4-FFF2-40B4-BE49-F238E27FC236}">
                <a16:creationId xmlns:a16="http://schemas.microsoft.com/office/drawing/2014/main" id="{9124FDCF-5B39-A1B3-A98E-F6242DD37063}"/>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2031568" y="2052927"/>
            <a:ext cx="633590" cy="633590"/>
          </a:xfrm>
          <a:prstGeom prst="rect">
            <a:avLst/>
          </a:prstGeom>
        </p:spPr>
      </p:pic>
      <p:pic>
        <p:nvPicPr>
          <p:cNvPr id="8" name="Picture 7">
            <a:extLst>
              <a:ext uri="{FF2B5EF4-FFF2-40B4-BE49-F238E27FC236}">
                <a16:creationId xmlns:a16="http://schemas.microsoft.com/office/drawing/2014/main" id="{61C87DA1-7C60-7504-924D-51A6318691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24410" y="3468923"/>
            <a:ext cx="640748" cy="740864"/>
          </a:xfrm>
          <a:prstGeom prst="rect">
            <a:avLst/>
          </a:prstGeom>
        </p:spPr>
      </p:pic>
      <p:pic>
        <p:nvPicPr>
          <p:cNvPr id="11" name="Picture 10">
            <a:extLst>
              <a:ext uri="{FF2B5EF4-FFF2-40B4-BE49-F238E27FC236}">
                <a16:creationId xmlns:a16="http://schemas.microsoft.com/office/drawing/2014/main" id="{79EFBA9E-8DB4-0FF9-0F79-8D9840B286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62739" y="2140339"/>
            <a:ext cx="2753099" cy="1505928"/>
          </a:xfrm>
          <a:prstGeom prst="rect">
            <a:avLst/>
          </a:prstGeom>
        </p:spPr>
      </p:pic>
      <p:pic>
        <p:nvPicPr>
          <p:cNvPr id="1026" name="Picture 2" descr="Zinc Thebe Indoor White PIR Sensor 360° (1670K)">
            <a:extLst>
              <a:ext uri="{FF2B5EF4-FFF2-40B4-BE49-F238E27FC236}">
                <a16:creationId xmlns:a16="http://schemas.microsoft.com/office/drawing/2014/main" id="{5B56C9F5-B221-D328-E89D-1B53C37642F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81774" y="2712441"/>
            <a:ext cx="726021" cy="73055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79064AC0-663C-23F4-085A-EB8967C5E409}"/>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484758" y="2083704"/>
            <a:ext cx="1767062" cy="161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DC637FF3-C5FE-EA85-70EB-2898A7197AF7}"/>
              </a:ext>
            </a:extLst>
          </p:cNvPr>
          <p:cNvSpPr txBox="1"/>
          <p:nvPr/>
        </p:nvSpPr>
        <p:spPr>
          <a:xfrm>
            <a:off x="3356906" y="1456274"/>
            <a:ext cx="1636910" cy="715581"/>
          </a:xfrm>
          <a:prstGeom prst="rect">
            <a:avLst/>
          </a:prstGeom>
          <a:noFill/>
        </p:spPr>
        <p:txBody>
          <a:bodyPr wrap="square" rtlCol="0">
            <a:spAutoFit/>
          </a:bodyPr>
          <a:lstStyle/>
          <a:p>
            <a:pPr defTabSz="457200">
              <a:defRPr/>
            </a:pPr>
            <a:r>
              <a:rPr lang="en-GB" sz="1350" b="1">
                <a:solidFill>
                  <a:prstClr val="black"/>
                </a:solidFill>
                <a:latin typeface="Calibri"/>
              </a:rPr>
              <a:t>Alexa and communications hub</a:t>
            </a:r>
          </a:p>
        </p:txBody>
      </p:sp>
      <p:sp>
        <p:nvSpPr>
          <p:cNvPr id="15" name="TextBox 14">
            <a:extLst>
              <a:ext uri="{FF2B5EF4-FFF2-40B4-BE49-F238E27FC236}">
                <a16:creationId xmlns:a16="http://schemas.microsoft.com/office/drawing/2014/main" id="{5AAAA227-4ECC-DB98-3B55-C2EEED0770AA}"/>
              </a:ext>
            </a:extLst>
          </p:cNvPr>
          <p:cNvSpPr txBox="1"/>
          <p:nvPr/>
        </p:nvSpPr>
        <p:spPr>
          <a:xfrm>
            <a:off x="1795896" y="1537770"/>
            <a:ext cx="1636910" cy="300082"/>
          </a:xfrm>
          <a:prstGeom prst="rect">
            <a:avLst/>
          </a:prstGeom>
          <a:noFill/>
        </p:spPr>
        <p:txBody>
          <a:bodyPr wrap="square" rtlCol="0">
            <a:spAutoFit/>
          </a:bodyPr>
          <a:lstStyle/>
          <a:p>
            <a:pPr defTabSz="457200">
              <a:defRPr/>
            </a:pPr>
            <a:r>
              <a:rPr lang="en-GB" sz="1350" b="1">
                <a:solidFill>
                  <a:prstClr val="black"/>
                </a:solidFill>
                <a:latin typeface="Calibri"/>
              </a:rPr>
              <a:t>Sensor devices</a:t>
            </a:r>
          </a:p>
        </p:txBody>
      </p:sp>
      <p:sp>
        <p:nvSpPr>
          <p:cNvPr id="16" name="TextBox 15">
            <a:extLst>
              <a:ext uri="{FF2B5EF4-FFF2-40B4-BE49-F238E27FC236}">
                <a16:creationId xmlns:a16="http://schemas.microsoft.com/office/drawing/2014/main" id="{F864361F-9E97-76D8-5F33-F41E522B5DDF}"/>
              </a:ext>
            </a:extLst>
          </p:cNvPr>
          <p:cNvSpPr txBox="1"/>
          <p:nvPr/>
        </p:nvSpPr>
        <p:spPr>
          <a:xfrm>
            <a:off x="6174664" y="1352399"/>
            <a:ext cx="1636910" cy="507831"/>
          </a:xfrm>
          <a:prstGeom prst="rect">
            <a:avLst/>
          </a:prstGeom>
          <a:noFill/>
        </p:spPr>
        <p:txBody>
          <a:bodyPr wrap="square" rtlCol="0">
            <a:spAutoFit/>
          </a:bodyPr>
          <a:lstStyle/>
          <a:p>
            <a:pPr defTabSz="457200">
              <a:defRPr/>
            </a:pPr>
            <a:r>
              <a:rPr lang="en-GB" sz="1350" b="1">
                <a:solidFill>
                  <a:prstClr val="black"/>
                </a:solidFill>
                <a:latin typeface="Calibri"/>
              </a:rPr>
              <a:t>Device management platform</a:t>
            </a:r>
          </a:p>
        </p:txBody>
      </p:sp>
      <p:sp>
        <p:nvSpPr>
          <p:cNvPr id="17" name="TextBox 16">
            <a:extLst>
              <a:ext uri="{FF2B5EF4-FFF2-40B4-BE49-F238E27FC236}">
                <a16:creationId xmlns:a16="http://schemas.microsoft.com/office/drawing/2014/main" id="{7FBB77AE-38F0-8A2C-D33F-D58296EBF193}"/>
              </a:ext>
            </a:extLst>
          </p:cNvPr>
          <p:cNvSpPr txBox="1"/>
          <p:nvPr/>
        </p:nvSpPr>
        <p:spPr>
          <a:xfrm>
            <a:off x="8614910" y="1360431"/>
            <a:ext cx="1636910" cy="715581"/>
          </a:xfrm>
          <a:prstGeom prst="rect">
            <a:avLst/>
          </a:prstGeom>
          <a:noFill/>
        </p:spPr>
        <p:txBody>
          <a:bodyPr wrap="square" rtlCol="0">
            <a:spAutoFit/>
          </a:bodyPr>
          <a:lstStyle/>
          <a:p>
            <a:pPr defTabSz="457200">
              <a:defRPr/>
            </a:pPr>
            <a:r>
              <a:rPr lang="en-GB" sz="1350" b="1">
                <a:solidFill>
                  <a:prstClr val="black"/>
                </a:solidFill>
                <a:latin typeface="Calibri"/>
              </a:rPr>
              <a:t>Cloud Alarm receiving platform (ARC)</a:t>
            </a:r>
          </a:p>
        </p:txBody>
      </p:sp>
      <p:cxnSp>
        <p:nvCxnSpPr>
          <p:cNvPr id="19" name="Straight Arrow Connector 18">
            <a:extLst>
              <a:ext uri="{FF2B5EF4-FFF2-40B4-BE49-F238E27FC236}">
                <a16:creationId xmlns:a16="http://schemas.microsoft.com/office/drawing/2014/main" id="{FA11E7FA-569A-DE4D-6E3C-EA8BAB599FB9}"/>
              </a:ext>
            </a:extLst>
          </p:cNvPr>
          <p:cNvCxnSpPr>
            <a:stCxn id="6" idx="3"/>
            <a:endCxn id="11" idx="1"/>
          </p:cNvCxnSpPr>
          <p:nvPr/>
        </p:nvCxnSpPr>
        <p:spPr>
          <a:xfrm>
            <a:off x="4993816" y="2893303"/>
            <a:ext cx="368922"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250FD493-BE19-16CB-B341-6E0D4A7AEA25}"/>
              </a:ext>
            </a:extLst>
          </p:cNvPr>
          <p:cNvCxnSpPr>
            <a:stCxn id="11" idx="3"/>
            <a:endCxn id="1027" idx="1"/>
          </p:cNvCxnSpPr>
          <p:nvPr/>
        </p:nvCxnSpPr>
        <p:spPr>
          <a:xfrm>
            <a:off x="8115836" y="2893303"/>
            <a:ext cx="368922"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50F1B870-38D7-78DF-A951-97617A9DA4CF}"/>
              </a:ext>
            </a:extLst>
          </p:cNvPr>
          <p:cNvSpPr txBox="1"/>
          <p:nvPr/>
        </p:nvSpPr>
        <p:spPr>
          <a:xfrm>
            <a:off x="2241821" y="4874033"/>
            <a:ext cx="7126469" cy="415498"/>
          </a:xfrm>
          <a:prstGeom prst="rect">
            <a:avLst/>
          </a:prstGeom>
          <a:noFill/>
        </p:spPr>
        <p:txBody>
          <a:bodyPr wrap="square" rtlCol="0">
            <a:spAutoFit/>
          </a:bodyPr>
          <a:lstStyle/>
          <a:p>
            <a:pPr algn="ctr" defTabSz="457200">
              <a:defRPr/>
            </a:pPr>
            <a:r>
              <a:rPr lang="en-GB" sz="2100">
                <a:solidFill>
                  <a:prstClr val="black"/>
                </a:solidFill>
                <a:latin typeface="Calibri"/>
              </a:rPr>
              <a:t>Resilience – Battery and Connectivity</a:t>
            </a:r>
          </a:p>
        </p:txBody>
      </p:sp>
      <p:cxnSp>
        <p:nvCxnSpPr>
          <p:cNvPr id="5" name="Straight Arrow Connector 4">
            <a:extLst>
              <a:ext uri="{FF2B5EF4-FFF2-40B4-BE49-F238E27FC236}">
                <a16:creationId xmlns:a16="http://schemas.microsoft.com/office/drawing/2014/main" id="{E3CA5DA0-C81B-AECD-5FE9-FEB34575BEEE}"/>
              </a:ext>
            </a:extLst>
          </p:cNvPr>
          <p:cNvCxnSpPr>
            <a:cxnSpLocks/>
          </p:cNvCxnSpPr>
          <p:nvPr/>
        </p:nvCxnSpPr>
        <p:spPr>
          <a:xfrm>
            <a:off x="2614350" y="5075376"/>
            <a:ext cx="1021192" cy="3666"/>
          </a:xfrm>
          <a:prstGeom prst="straightConnector1">
            <a:avLst/>
          </a:prstGeom>
          <a:ln w="60325">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A19863B1-D73C-7480-8247-4122767EDB36}"/>
              </a:ext>
            </a:extLst>
          </p:cNvPr>
          <p:cNvCxnSpPr>
            <a:cxnSpLocks/>
          </p:cNvCxnSpPr>
          <p:nvPr/>
        </p:nvCxnSpPr>
        <p:spPr>
          <a:xfrm flipH="1">
            <a:off x="7988456" y="5079042"/>
            <a:ext cx="1046748" cy="0"/>
          </a:xfrm>
          <a:prstGeom prst="straightConnector1">
            <a:avLst/>
          </a:prstGeom>
          <a:ln w="60325">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12790181-05A6-6ABC-BCC6-B451A4C18A3C}"/>
              </a:ext>
            </a:extLst>
          </p:cNvPr>
          <p:cNvSpPr txBox="1"/>
          <p:nvPr/>
        </p:nvSpPr>
        <p:spPr>
          <a:xfrm>
            <a:off x="1936563" y="4013625"/>
            <a:ext cx="1021192" cy="600164"/>
          </a:xfrm>
          <a:prstGeom prst="rect">
            <a:avLst/>
          </a:prstGeom>
          <a:noFill/>
        </p:spPr>
        <p:txBody>
          <a:bodyPr wrap="square" rtlCol="0">
            <a:spAutoFit/>
          </a:bodyPr>
          <a:lstStyle/>
          <a:p>
            <a:pPr defTabSz="457200">
              <a:defRPr/>
            </a:pPr>
            <a:r>
              <a:rPr lang="en-GB" sz="825">
                <a:solidFill>
                  <a:prstClr val="black"/>
                </a:solidFill>
                <a:latin typeface="Calibri"/>
              </a:rPr>
              <a:t>Devices connect through Alexa and communications hub</a:t>
            </a:r>
          </a:p>
        </p:txBody>
      </p:sp>
      <p:sp>
        <p:nvSpPr>
          <p:cNvPr id="10" name="TextBox 9">
            <a:extLst>
              <a:ext uri="{FF2B5EF4-FFF2-40B4-BE49-F238E27FC236}">
                <a16:creationId xmlns:a16="http://schemas.microsoft.com/office/drawing/2014/main" id="{86EB18B1-37BF-3DE1-069C-C14AD2F6CFB4}"/>
              </a:ext>
            </a:extLst>
          </p:cNvPr>
          <p:cNvSpPr txBox="1"/>
          <p:nvPr/>
        </p:nvSpPr>
        <p:spPr>
          <a:xfrm>
            <a:off x="3290306" y="4013625"/>
            <a:ext cx="1447284" cy="600164"/>
          </a:xfrm>
          <a:prstGeom prst="rect">
            <a:avLst/>
          </a:prstGeom>
          <a:noFill/>
        </p:spPr>
        <p:txBody>
          <a:bodyPr wrap="square" rtlCol="0">
            <a:spAutoFit/>
          </a:bodyPr>
          <a:lstStyle/>
          <a:p>
            <a:pPr defTabSz="457200">
              <a:defRPr/>
            </a:pPr>
            <a:r>
              <a:rPr lang="en-GB" sz="825">
                <a:solidFill>
                  <a:prstClr val="black"/>
                </a:solidFill>
                <a:latin typeface="Calibri"/>
              </a:rPr>
              <a:t>Alexa communicates through Wi-Fi to connectivity hub which uses either 4G or 5G connectivity</a:t>
            </a:r>
          </a:p>
        </p:txBody>
      </p:sp>
      <p:sp>
        <p:nvSpPr>
          <p:cNvPr id="12" name="TextBox 11">
            <a:extLst>
              <a:ext uri="{FF2B5EF4-FFF2-40B4-BE49-F238E27FC236}">
                <a16:creationId xmlns:a16="http://schemas.microsoft.com/office/drawing/2014/main" id="{63FAAEF1-E638-6AE1-B1A8-36234316A240}"/>
              </a:ext>
            </a:extLst>
          </p:cNvPr>
          <p:cNvSpPr txBox="1"/>
          <p:nvPr/>
        </p:nvSpPr>
        <p:spPr>
          <a:xfrm>
            <a:off x="4771801" y="3971836"/>
            <a:ext cx="1512047" cy="854080"/>
          </a:xfrm>
          <a:prstGeom prst="rect">
            <a:avLst/>
          </a:prstGeom>
          <a:noFill/>
        </p:spPr>
        <p:txBody>
          <a:bodyPr wrap="square" rtlCol="0">
            <a:spAutoFit/>
          </a:bodyPr>
          <a:lstStyle/>
          <a:p>
            <a:pPr defTabSz="457200">
              <a:defRPr/>
            </a:pPr>
            <a:r>
              <a:rPr lang="en-GB" sz="825">
                <a:solidFill>
                  <a:prstClr val="black"/>
                </a:solidFill>
                <a:latin typeface="Calibri"/>
              </a:rPr>
              <a:t>Hub connects to AWS servers that host Alexa skill services and CENSIS device management platform. The CENSIS DMP sets up calling between device and ARC</a:t>
            </a:r>
          </a:p>
        </p:txBody>
      </p:sp>
      <p:sp>
        <p:nvSpPr>
          <p:cNvPr id="18" name="TextBox 17">
            <a:extLst>
              <a:ext uri="{FF2B5EF4-FFF2-40B4-BE49-F238E27FC236}">
                <a16:creationId xmlns:a16="http://schemas.microsoft.com/office/drawing/2014/main" id="{84ED1D6B-A915-4AC3-FF20-1B9B241925F1}"/>
              </a:ext>
            </a:extLst>
          </p:cNvPr>
          <p:cNvSpPr txBox="1"/>
          <p:nvPr/>
        </p:nvSpPr>
        <p:spPr>
          <a:xfrm>
            <a:off x="6314949" y="3935787"/>
            <a:ext cx="1340094" cy="981038"/>
          </a:xfrm>
          <a:prstGeom prst="rect">
            <a:avLst/>
          </a:prstGeom>
          <a:noFill/>
        </p:spPr>
        <p:txBody>
          <a:bodyPr wrap="square" rtlCol="0">
            <a:spAutoFit/>
          </a:bodyPr>
          <a:lstStyle/>
          <a:p>
            <a:pPr defTabSz="457200">
              <a:defRPr/>
            </a:pPr>
            <a:r>
              <a:rPr lang="en-GB" sz="825">
                <a:solidFill>
                  <a:prstClr val="black"/>
                </a:solidFill>
                <a:latin typeface="Calibri"/>
              </a:rPr>
              <a:t>Device management platform hosted in AWS and confirms with OWASP security standard. It allows  management of devices and onward connection setup to ARC</a:t>
            </a:r>
          </a:p>
        </p:txBody>
      </p:sp>
      <p:sp>
        <p:nvSpPr>
          <p:cNvPr id="20" name="TextBox 19">
            <a:extLst>
              <a:ext uri="{FF2B5EF4-FFF2-40B4-BE49-F238E27FC236}">
                <a16:creationId xmlns:a16="http://schemas.microsoft.com/office/drawing/2014/main" id="{12A218CD-0955-7377-46D8-3F5892D834E1}"/>
              </a:ext>
            </a:extLst>
          </p:cNvPr>
          <p:cNvSpPr txBox="1"/>
          <p:nvPr/>
        </p:nvSpPr>
        <p:spPr>
          <a:xfrm>
            <a:off x="7789701" y="3949742"/>
            <a:ext cx="1021192" cy="727122"/>
          </a:xfrm>
          <a:prstGeom prst="rect">
            <a:avLst/>
          </a:prstGeom>
          <a:noFill/>
        </p:spPr>
        <p:txBody>
          <a:bodyPr wrap="square" rtlCol="0">
            <a:spAutoFit/>
          </a:bodyPr>
          <a:lstStyle/>
          <a:p>
            <a:pPr defTabSz="457200">
              <a:defRPr/>
            </a:pPr>
            <a:r>
              <a:rPr lang="en-GB" sz="825">
                <a:solidFill>
                  <a:prstClr val="black"/>
                </a:solidFill>
                <a:latin typeface="Calibri"/>
              </a:rPr>
              <a:t>Configurations and alert API interaction between ARC platform</a:t>
            </a:r>
          </a:p>
        </p:txBody>
      </p:sp>
      <p:pic>
        <p:nvPicPr>
          <p:cNvPr id="22" name="Picture 21">
            <a:extLst>
              <a:ext uri="{FF2B5EF4-FFF2-40B4-BE49-F238E27FC236}">
                <a16:creationId xmlns:a16="http://schemas.microsoft.com/office/drawing/2014/main" id="{5C87DE81-3A79-87D9-65EF-E5286588EE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24095" y="3782143"/>
            <a:ext cx="845477" cy="746009"/>
          </a:xfrm>
          <a:prstGeom prst="rect">
            <a:avLst/>
          </a:prstGeom>
        </p:spPr>
      </p:pic>
      <p:pic>
        <p:nvPicPr>
          <p:cNvPr id="13" name="Picture 12">
            <a:extLst>
              <a:ext uri="{FF2B5EF4-FFF2-40B4-BE49-F238E27FC236}">
                <a16:creationId xmlns:a16="http://schemas.microsoft.com/office/drawing/2014/main" id="{834477D8-0C3B-4CF8-451B-30D1B7AED27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28639" y="3867481"/>
            <a:ext cx="1077905" cy="575332"/>
          </a:xfrm>
          <a:prstGeom prst="rect">
            <a:avLst/>
          </a:prstGeom>
        </p:spPr>
      </p:pic>
      <p:sp>
        <p:nvSpPr>
          <p:cNvPr id="26" name="TextBox 25">
            <a:extLst>
              <a:ext uri="{FF2B5EF4-FFF2-40B4-BE49-F238E27FC236}">
                <a16:creationId xmlns:a16="http://schemas.microsoft.com/office/drawing/2014/main" id="{F097FEB1-83E3-3780-53B0-4A914348B959}"/>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dirty="0">
                <a:solidFill>
                  <a:srgbClr val="7030A0"/>
                </a:solidFill>
                <a:latin typeface="Calibri"/>
                <a:ea typeface="Tahoma" panose="020B0604030504040204" pitchFamily="34" charset="0"/>
                <a:cs typeface="Tahoma" panose="020B0604030504040204" pitchFamily="34" charset="0"/>
              </a:rPr>
              <a:t>System</a:t>
            </a:r>
            <a:endParaRPr lang="en-GB" sz="2400" dirty="0">
              <a:solidFill>
                <a:srgbClr val="4F81BD">
                  <a:lumMod val="75000"/>
                </a:srgbClr>
              </a:solidFill>
              <a:latin typeface="Calibri"/>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01259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035B-BA4E-6632-FBF4-04B1195C3588}"/>
              </a:ext>
            </a:extLst>
          </p:cNvPr>
          <p:cNvSpPr>
            <a:spLocks noGrp="1"/>
          </p:cNvSpPr>
          <p:nvPr>
            <p:ph type="title"/>
          </p:nvPr>
        </p:nvSpPr>
        <p:spPr>
          <a:xfrm>
            <a:off x="1981200" y="1897955"/>
            <a:ext cx="8229600" cy="1143000"/>
          </a:xfrm>
        </p:spPr>
        <p:txBody>
          <a:bodyPr>
            <a:normAutofit fontScale="90000"/>
          </a:bodyPr>
          <a:lstStyle/>
          <a:p>
            <a:br>
              <a:rPr lang="en-GB" dirty="0"/>
            </a:br>
            <a:br>
              <a:rPr lang="en-GB" dirty="0"/>
            </a:br>
            <a:r>
              <a:rPr lang="en-GB" dirty="0"/>
              <a:t>Councillor Susan Aitken </a:t>
            </a:r>
            <a:br>
              <a:rPr lang="en-GB" dirty="0"/>
            </a:br>
            <a:br>
              <a:rPr lang="en-GB" dirty="0"/>
            </a:br>
            <a:r>
              <a:rPr lang="en-GB" dirty="0"/>
              <a:t>City Convener for City and City Region Economy and Just Transition, Leader of the Council</a:t>
            </a:r>
            <a:br>
              <a:rPr lang="en-GB" dirty="0"/>
            </a:br>
            <a:endParaRPr lang="en-GB" b="1" dirty="0"/>
          </a:p>
        </p:txBody>
      </p:sp>
    </p:spTree>
    <p:extLst>
      <p:ext uri="{BB962C8B-B14F-4D97-AF65-F5344CB8AC3E}">
        <p14:creationId xmlns:p14="http://schemas.microsoft.com/office/powerpoint/2010/main" val="1860877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1321479-5ECC-994B-BBB3-1F3B1CD85C4F}"/>
              </a:ext>
            </a:extLst>
          </p:cNvPr>
          <p:cNvGrpSpPr/>
          <p:nvPr/>
        </p:nvGrpSpPr>
        <p:grpSpPr>
          <a:xfrm>
            <a:off x="508665" y="2664703"/>
            <a:ext cx="3670009" cy="988617"/>
            <a:chOff x="1685713" y="2664703"/>
            <a:chExt cx="3670009" cy="988617"/>
          </a:xfrm>
        </p:grpSpPr>
        <p:sp>
          <p:nvSpPr>
            <p:cNvPr id="12" name="Rectangle: Rounded Corners 11">
              <a:extLst>
                <a:ext uri="{FF2B5EF4-FFF2-40B4-BE49-F238E27FC236}">
                  <a16:creationId xmlns:a16="http://schemas.microsoft.com/office/drawing/2014/main" id="{B5C6EC4C-3221-C5CB-792C-28A8EE0F15C6}"/>
                </a:ext>
              </a:extLst>
            </p:cNvPr>
            <p:cNvSpPr/>
            <p:nvPr/>
          </p:nvSpPr>
          <p:spPr>
            <a:xfrm>
              <a:off x="1685713" y="2664703"/>
              <a:ext cx="3670009" cy="988617"/>
            </a:xfrm>
            <a:prstGeom prst="round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b="1" dirty="0"/>
                <a:t>Increased Connectivity </a:t>
              </a:r>
            </a:p>
            <a:p>
              <a:r>
                <a:rPr lang="en-GB" b="1" dirty="0"/>
                <a:t>Resilience</a:t>
              </a:r>
            </a:p>
          </p:txBody>
        </p:sp>
        <p:pic>
          <p:nvPicPr>
            <p:cNvPr id="9" name="Graphic 8" descr="Wireless with solid fill">
              <a:extLst>
                <a:ext uri="{FF2B5EF4-FFF2-40B4-BE49-F238E27FC236}">
                  <a16:creationId xmlns:a16="http://schemas.microsoft.com/office/drawing/2014/main" id="{FD853244-BC06-DAC9-AC21-D16365A87A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17370" y="2696995"/>
              <a:ext cx="914400" cy="914400"/>
            </a:xfrm>
            <a:prstGeom prst="rect">
              <a:avLst/>
            </a:prstGeom>
          </p:spPr>
        </p:pic>
      </p:grpSp>
      <p:sp>
        <p:nvSpPr>
          <p:cNvPr id="3" name="TextBox 2">
            <a:extLst>
              <a:ext uri="{FF2B5EF4-FFF2-40B4-BE49-F238E27FC236}">
                <a16:creationId xmlns:a16="http://schemas.microsoft.com/office/drawing/2014/main" id="{C6BADDC3-1191-BA40-EDC2-0A70E76A1385}"/>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dirty="0">
                <a:solidFill>
                  <a:srgbClr val="7030A0"/>
                </a:solidFill>
                <a:latin typeface="Calibri"/>
                <a:ea typeface="Tahoma" panose="020B0604030504040204" pitchFamily="34" charset="0"/>
                <a:cs typeface="Tahoma" panose="020B0604030504040204" pitchFamily="34" charset="0"/>
              </a:rPr>
              <a:t>Expected Benefits</a:t>
            </a:r>
            <a:endParaRPr lang="en-GB" sz="2400" dirty="0">
              <a:solidFill>
                <a:srgbClr val="4F81BD">
                  <a:lumMod val="75000"/>
                </a:srgbClr>
              </a:solidFill>
              <a:latin typeface="Calibri"/>
              <a:ea typeface="Tahoma" panose="020B0604030504040204" pitchFamily="34" charset="0"/>
              <a:cs typeface="Tahoma" panose="020B0604030504040204" pitchFamily="34" charset="0"/>
            </a:endParaRPr>
          </a:p>
        </p:txBody>
      </p:sp>
      <p:grpSp>
        <p:nvGrpSpPr>
          <p:cNvPr id="10" name="Group 9">
            <a:extLst>
              <a:ext uri="{FF2B5EF4-FFF2-40B4-BE49-F238E27FC236}">
                <a16:creationId xmlns:a16="http://schemas.microsoft.com/office/drawing/2014/main" id="{1DDA55F5-61CF-20E8-743B-DB792E6603C4}"/>
              </a:ext>
            </a:extLst>
          </p:cNvPr>
          <p:cNvGrpSpPr/>
          <p:nvPr/>
        </p:nvGrpSpPr>
        <p:grpSpPr>
          <a:xfrm>
            <a:off x="546311" y="1288260"/>
            <a:ext cx="3632363" cy="988617"/>
            <a:chOff x="1723359" y="1288260"/>
            <a:chExt cx="3632363" cy="988617"/>
          </a:xfrm>
        </p:grpSpPr>
        <p:sp>
          <p:nvSpPr>
            <p:cNvPr id="5" name="Rectangle: Rounded Corners 4">
              <a:extLst>
                <a:ext uri="{FF2B5EF4-FFF2-40B4-BE49-F238E27FC236}">
                  <a16:creationId xmlns:a16="http://schemas.microsoft.com/office/drawing/2014/main" id="{BA739096-D38A-9E46-96E5-523E3B311ABF}"/>
                </a:ext>
              </a:extLst>
            </p:cNvPr>
            <p:cNvSpPr/>
            <p:nvPr/>
          </p:nvSpPr>
          <p:spPr>
            <a:xfrm>
              <a:off x="1723359" y="1288260"/>
              <a:ext cx="3632363" cy="988617"/>
            </a:xfrm>
            <a:prstGeom prst="round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GB" b="1" dirty="0"/>
                <a:t>Increased Functionality</a:t>
              </a:r>
            </a:p>
          </p:txBody>
        </p:sp>
        <p:pic>
          <p:nvPicPr>
            <p:cNvPr id="7" name="Graphic 6" descr="Influencer outline">
              <a:extLst>
                <a:ext uri="{FF2B5EF4-FFF2-40B4-BE49-F238E27FC236}">
                  <a16:creationId xmlns:a16="http://schemas.microsoft.com/office/drawing/2014/main" id="{130D6433-9F74-E4CA-D930-80D24777DA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96650" y="1305968"/>
              <a:ext cx="914400" cy="914400"/>
            </a:xfrm>
            <a:prstGeom prst="rect">
              <a:avLst/>
            </a:prstGeom>
          </p:spPr>
        </p:pic>
      </p:grpSp>
      <p:grpSp>
        <p:nvGrpSpPr>
          <p:cNvPr id="23" name="Group 22">
            <a:extLst>
              <a:ext uri="{FF2B5EF4-FFF2-40B4-BE49-F238E27FC236}">
                <a16:creationId xmlns:a16="http://schemas.microsoft.com/office/drawing/2014/main" id="{74148425-5A3C-2379-7127-622397F16762}"/>
              </a:ext>
            </a:extLst>
          </p:cNvPr>
          <p:cNvGrpSpPr/>
          <p:nvPr/>
        </p:nvGrpSpPr>
        <p:grpSpPr>
          <a:xfrm>
            <a:off x="527487" y="4041146"/>
            <a:ext cx="3632363" cy="1036786"/>
            <a:chOff x="3140323" y="3992977"/>
            <a:chExt cx="3632363" cy="1036786"/>
          </a:xfrm>
        </p:grpSpPr>
        <p:sp>
          <p:nvSpPr>
            <p:cNvPr id="20" name="Rectangle: Rounded Corners 19">
              <a:extLst>
                <a:ext uri="{FF2B5EF4-FFF2-40B4-BE49-F238E27FC236}">
                  <a16:creationId xmlns:a16="http://schemas.microsoft.com/office/drawing/2014/main" id="{6AE32F28-5A4E-CDC8-A80C-8495E4CB10C7}"/>
                </a:ext>
              </a:extLst>
            </p:cNvPr>
            <p:cNvSpPr/>
            <p:nvPr/>
          </p:nvSpPr>
          <p:spPr>
            <a:xfrm>
              <a:off x="3140323" y="4041146"/>
              <a:ext cx="3632363" cy="988617"/>
            </a:xfrm>
            <a:prstGeom prst="round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GB" b="1" dirty="0"/>
                <a:t>Increased Confidence </a:t>
              </a:r>
            </a:p>
            <a:p>
              <a:pPr algn="r"/>
              <a:r>
                <a:rPr lang="en-GB" b="1" dirty="0"/>
                <a:t>With Technology</a:t>
              </a:r>
            </a:p>
          </p:txBody>
        </p:sp>
        <p:pic>
          <p:nvPicPr>
            <p:cNvPr id="19" name="Graphic 18" descr="Stream with solid fill">
              <a:extLst>
                <a:ext uri="{FF2B5EF4-FFF2-40B4-BE49-F238E27FC236}">
                  <a16:creationId xmlns:a16="http://schemas.microsoft.com/office/drawing/2014/main" id="{7E00EFA2-DEB3-6E66-6548-32C6AAB1738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737785" y="3992977"/>
              <a:ext cx="579585" cy="579585"/>
            </a:xfrm>
            <a:prstGeom prst="rect">
              <a:avLst/>
            </a:prstGeom>
          </p:spPr>
        </p:pic>
        <p:pic>
          <p:nvPicPr>
            <p:cNvPr id="21" name="Graphic 20" descr="Woman with cane with solid fill">
              <a:extLst>
                <a:ext uri="{FF2B5EF4-FFF2-40B4-BE49-F238E27FC236}">
                  <a16:creationId xmlns:a16="http://schemas.microsoft.com/office/drawing/2014/main" id="{CB4A2140-F833-022C-064E-86A5E370FE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73344" y="4115363"/>
              <a:ext cx="914400" cy="914400"/>
            </a:xfrm>
            <a:prstGeom prst="rect">
              <a:avLst/>
            </a:prstGeom>
          </p:spPr>
        </p:pic>
      </p:grpSp>
      <p:sp>
        <p:nvSpPr>
          <p:cNvPr id="24" name="Arrow: Down 23">
            <a:extLst>
              <a:ext uri="{FF2B5EF4-FFF2-40B4-BE49-F238E27FC236}">
                <a16:creationId xmlns:a16="http://schemas.microsoft.com/office/drawing/2014/main" id="{8C11535D-2EC4-A491-BFE6-94CA1BAF213B}"/>
              </a:ext>
            </a:extLst>
          </p:cNvPr>
          <p:cNvSpPr/>
          <p:nvPr/>
        </p:nvSpPr>
        <p:spPr>
          <a:xfrm rot="10800000">
            <a:off x="4468812" y="1305967"/>
            <a:ext cx="1021404" cy="3771964"/>
          </a:xfrm>
          <a:prstGeom prst="down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Arrow: Down 24">
            <a:extLst>
              <a:ext uri="{FF2B5EF4-FFF2-40B4-BE49-F238E27FC236}">
                <a16:creationId xmlns:a16="http://schemas.microsoft.com/office/drawing/2014/main" id="{3174EAA2-CF4D-4B95-4321-700E3D63DAB3}"/>
              </a:ext>
            </a:extLst>
          </p:cNvPr>
          <p:cNvSpPr/>
          <p:nvPr/>
        </p:nvSpPr>
        <p:spPr>
          <a:xfrm>
            <a:off x="6058697" y="1305968"/>
            <a:ext cx="1021404" cy="3771964"/>
          </a:xfrm>
          <a:prstGeom prst="down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C545F593-97D1-17EB-80A4-5E16A6CF6EB9}"/>
              </a:ext>
            </a:extLst>
          </p:cNvPr>
          <p:cNvGrpSpPr/>
          <p:nvPr/>
        </p:nvGrpSpPr>
        <p:grpSpPr>
          <a:xfrm>
            <a:off x="7490241" y="1288260"/>
            <a:ext cx="3632363" cy="988617"/>
            <a:chOff x="7490241" y="1288260"/>
            <a:chExt cx="3632363" cy="988617"/>
          </a:xfrm>
        </p:grpSpPr>
        <p:sp>
          <p:nvSpPr>
            <p:cNvPr id="27" name="Rectangle: Rounded Corners 26">
              <a:extLst>
                <a:ext uri="{FF2B5EF4-FFF2-40B4-BE49-F238E27FC236}">
                  <a16:creationId xmlns:a16="http://schemas.microsoft.com/office/drawing/2014/main" id="{B7040358-10E5-BFD1-4EC0-E1D8BA3DED91}"/>
                </a:ext>
              </a:extLst>
            </p:cNvPr>
            <p:cNvSpPr/>
            <p:nvPr/>
          </p:nvSpPr>
          <p:spPr>
            <a:xfrm>
              <a:off x="7490241" y="1288260"/>
              <a:ext cx="3632363" cy="988617"/>
            </a:xfrm>
            <a:prstGeom prst="round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b="1" dirty="0"/>
                <a:t>Reduced Cost</a:t>
              </a:r>
            </a:p>
          </p:txBody>
        </p:sp>
        <p:pic>
          <p:nvPicPr>
            <p:cNvPr id="13" name="Graphic 12" descr="Coins with solid fill">
              <a:extLst>
                <a:ext uri="{FF2B5EF4-FFF2-40B4-BE49-F238E27FC236}">
                  <a16:creationId xmlns:a16="http://schemas.microsoft.com/office/drawing/2014/main" id="{4EB24C16-19FD-5656-DC28-70A3C82A3D9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34468" y="1325368"/>
              <a:ext cx="914400" cy="914400"/>
            </a:xfrm>
            <a:prstGeom prst="rect">
              <a:avLst/>
            </a:prstGeom>
          </p:spPr>
        </p:pic>
      </p:grpSp>
      <p:grpSp>
        <p:nvGrpSpPr>
          <p:cNvPr id="33" name="Group 32">
            <a:extLst>
              <a:ext uri="{FF2B5EF4-FFF2-40B4-BE49-F238E27FC236}">
                <a16:creationId xmlns:a16="http://schemas.microsoft.com/office/drawing/2014/main" id="{1274D932-6818-DE0A-2990-99FFF4C9EFCC}"/>
              </a:ext>
            </a:extLst>
          </p:cNvPr>
          <p:cNvGrpSpPr/>
          <p:nvPr/>
        </p:nvGrpSpPr>
        <p:grpSpPr>
          <a:xfrm>
            <a:off x="7489780" y="2670928"/>
            <a:ext cx="3632363" cy="988617"/>
            <a:chOff x="7489780" y="2670928"/>
            <a:chExt cx="3632363" cy="988617"/>
          </a:xfrm>
        </p:grpSpPr>
        <p:sp>
          <p:nvSpPr>
            <p:cNvPr id="31" name="Rectangle: Rounded Corners 30">
              <a:extLst>
                <a:ext uri="{FF2B5EF4-FFF2-40B4-BE49-F238E27FC236}">
                  <a16:creationId xmlns:a16="http://schemas.microsoft.com/office/drawing/2014/main" id="{E3A264E3-540A-A8C1-FC02-779F5162D837}"/>
                </a:ext>
              </a:extLst>
            </p:cNvPr>
            <p:cNvSpPr/>
            <p:nvPr/>
          </p:nvSpPr>
          <p:spPr>
            <a:xfrm>
              <a:off x="7489780" y="2670928"/>
              <a:ext cx="3632363" cy="988617"/>
            </a:xfrm>
            <a:prstGeom prst="round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GB" b="1" dirty="0"/>
                <a:t>Reduced Social Isolation</a:t>
              </a:r>
            </a:p>
            <a:p>
              <a:pPr algn="r"/>
              <a:r>
                <a:rPr lang="en-GB" b="1" dirty="0"/>
                <a:t>&amp; Loneliness</a:t>
              </a:r>
            </a:p>
          </p:txBody>
        </p:sp>
        <p:pic>
          <p:nvPicPr>
            <p:cNvPr id="15" name="Graphic 14" descr="Children outline">
              <a:extLst>
                <a:ext uri="{FF2B5EF4-FFF2-40B4-BE49-F238E27FC236}">
                  <a16:creationId xmlns:a16="http://schemas.microsoft.com/office/drawing/2014/main" id="{985C44CB-582C-6396-C035-7601266AEBF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42622" y="2734749"/>
              <a:ext cx="914400" cy="914400"/>
            </a:xfrm>
            <a:prstGeom prst="rect">
              <a:avLst/>
            </a:prstGeom>
          </p:spPr>
        </p:pic>
      </p:grpSp>
      <p:sp>
        <p:nvSpPr>
          <p:cNvPr id="35" name="Rectangle: Rounded Corners 34">
            <a:extLst>
              <a:ext uri="{FF2B5EF4-FFF2-40B4-BE49-F238E27FC236}">
                <a16:creationId xmlns:a16="http://schemas.microsoft.com/office/drawing/2014/main" id="{121F2466-D09E-4A4B-3DA8-7325C7F0413E}"/>
              </a:ext>
            </a:extLst>
          </p:cNvPr>
          <p:cNvSpPr/>
          <p:nvPr/>
        </p:nvSpPr>
        <p:spPr>
          <a:xfrm>
            <a:off x="7489780" y="4086815"/>
            <a:ext cx="3632363" cy="988617"/>
          </a:xfrm>
          <a:prstGeom prst="round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b="1" dirty="0"/>
              <a:t>Reduced Accidental </a:t>
            </a:r>
          </a:p>
          <a:p>
            <a:r>
              <a:rPr lang="en-GB" b="1" dirty="0"/>
              <a:t>Activations</a:t>
            </a:r>
          </a:p>
        </p:txBody>
      </p:sp>
      <p:pic>
        <p:nvPicPr>
          <p:cNvPr id="17" name="Graphic 16" descr="Call centre with solid fill">
            <a:extLst>
              <a:ext uri="{FF2B5EF4-FFF2-40B4-BE49-F238E27FC236}">
                <a16:creationId xmlns:a16="http://schemas.microsoft.com/office/drawing/2014/main" id="{7201DD15-CC02-4508-510F-2C228837289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919920" y="4123923"/>
            <a:ext cx="914400" cy="914400"/>
          </a:xfrm>
          <a:prstGeom prst="rect">
            <a:avLst/>
          </a:prstGeom>
        </p:spPr>
      </p:pic>
    </p:spTree>
    <p:extLst>
      <p:ext uri="{BB962C8B-B14F-4D97-AF65-F5344CB8AC3E}">
        <p14:creationId xmlns:p14="http://schemas.microsoft.com/office/powerpoint/2010/main" val="4013206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453317-3505-BCCC-932E-6F823DD84DDB}"/>
              </a:ext>
            </a:extLst>
          </p:cNvPr>
          <p:cNvSpPr/>
          <p:nvPr/>
        </p:nvSpPr>
        <p:spPr>
          <a:xfrm>
            <a:off x="1524000" y="1098279"/>
            <a:ext cx="9124950" cy="923330"/>
          </a:xfrm>
          <a:prstGeom prst="rect">
            <a:avLst/>
          </a:prstGeom>
          <a:effectLst>
            <a:outerShdw blurRad="50800" dist="38100" dir="2700000" algn="tl" rotWithShape="0">
              <a:prstClr val="black">
                <a:alpha val="40000"/>
              </a:prstClr>
            </a:outerShdw>
          </a:effectLst>
        </p:spPr>
        <p:txBody>
          <a:bodyPr wrap="square" anchor="t" anchorCtr="1">
            <a:spAutoFit/>
          </a:bodyPr>
          <a:lstStyle/>
          <a:p>
            <a:pPr marL="285750" indent="-285750">
              <a:buClr>
                <a:srgbClr val="458D8B"/>
              </a:buClr>
              <a:buSzPct val="150000"/>
              <a:buFont typeface="Wingdings" panose="05000000000000000000" pitchFamily="2" charset="2"/>
              <a:buChar char="v"/>
              <a:defRPr/>
            </a:pPr>
            <a:r>
              <a:rPr lang="en-GB" b="1">
                <a:solidFill>
                  <a:srgbClr val="1F497D"/>
                </a:solidFill>
                <a:latin typeface="Calibri" panose="020F0502020204030204"/>
              </a:rPr>
              <a:t> 3 Month Test Period</a:t>
            </a:r>
            <a:r>
              <a:rPr lang="en-GB">
                <a:solidFill>
                  <a:srgbClr val="1F497D"/>
                </a:solidFill>
                <a:latin typeface="Calibri" panose="020F0502020204030204"/>
              </a:rPr>
              <a:t> with the below groups of service users</a:t>
            </a:r>
          </a:p>
          <a:p>
            <a:pPr>
              <a:buClr>
                <a:srgbClr val="458D8B"/>
              </a:buClr>
              <a:buSzPct val="150000"/>
              <a:defRPr/>
            </a:pPr>
            <a:r>
              <a:rPr lang="en-GB">
                <a:solidFill>
                  <a:srgbClr val="1F497D"/>
                </a:solidFill>
                <a:latin typeface="Calibri" panose="020F0502020204030204"/>
              </a:rPr>
              <a:t> </a:t>
            </a:r>
          </a:p>
          <a:p>
            <a:pPr marL="285750" indent="-285750">
              <a:buClr>
                <a:srgbClr val="458D8B"/>
              </a:buClr>
              <a:buSzPct val="150000"/>
              <a:buFont typeface="Wingdings" panose="05000000000000000000" pitchFamily="2" charset="2"/>
              <a:buChar char="v"/>
              <a:defRPr/>
            </a:pPr>
            <a:r>
              <a:rPr lang="en-GB" b="1">
                <a:solidFill>
                  <a:srgbClr val="1F497D"/>
                </a:solidFill>
                <a:latin typeface="Calibri" panose="020F0502020204030204"/>
              </a:rPr>
              <a:t>100 amazon </a:t>
            </a:r>
            <a:r>
              <a:rPr lang="en-GB" b="1" err="1">
                <a:solidFill>
                  <a:srgbClr val="1F497D"/>
                </a:solidFill>
                <a:latin typeface="Calibri" panose="020F0502020204030204"/>
              </a:rPr>
              <a:t>alexa</a:t>
            </a:r>
            <a:r>
              <a:rPr lang="en-GB" b="1">
                <a:solidFill>
                  <a:srgbClr val="1F497D"/>
                </a:solidFill>
                <a:latin typeface="Calibri" panose="020F0502020204030204"/>
              </a:rPr>
              <a:t> devices, </a:t>
            </a:r>
            <a:r>
              <a:rPr lang="en-GB">
                <a:solidFill>
                  <a:srgbClr val="1F497D"/>
                </a:solidFill>
                <a:latin typeface="Calibri" panose="020F0502020204030204"/>
              </a:rPr>
              <a:t>with some service users requiring multiple devices in the home</a:t>
            </a:r>
            <a:endParaRPr lang="en-GB" b="1">
              <a:solidFill>
                <a:srgbClr val="1F497D"/>
              </a:solidFill>
              <a:latin typeface="Calibri" panose="020F0502020204030204"/>
            </a:endParaRPr>
          </a:p>
        </p:txBody>
      </p:sp>
      <p:pic>
        <p:nvPicPr>
          <p:cNvPr id="5" name="Picture 4">
            <a:extLst>
              <a:ext uri="{FF2B5EF4-FFF2-40B4-BE49-F238E27FC236}">
                <a16:creationId xmlns:a16="http://schemas.microsoft.com/office/drawing/2014/main" id="{81BFEE72-D734-A383-98E7-88DDDFACCF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59318" y="2021610"/>
            <a:ext cx="7073364" cy="4185227"/>
          </a:xfrm>
          <a:prstGeom prst="rect">
            <a:avLst/>
          </a:prstGeom>
        </p:spPr>
      </p:pic>
      <p:sp>
        <p:nvSpPr>
          <p:cNvPr id="4" name="TextBox 3">
            <a:extLst>
              <a:ext uri="{FF2B5EF4-FFF2-40B4-BE49-F238E27FC236}">
                <a16:creationId xmlns:a16="http://schemas.microsoft.com/office/drawing/2014/main" id="{E993CDDB-A98D-FF40-8C94-E046B14B014E}"/>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dirty="0">
                <a:solidFill>
                  <a:srgbClr val="7030A0"/>
                </a:solidFill>
                <a:latin typeface="Calibri"/>
                <a:ea typeface="Tahoma" panose="020B0604030504040204" pitchFamily="34" charset="0"/>
                <a:cs typeface="Tahoma" panose="020B0604030504040204" pitchFamily="34" charset="0"/>
              </a:rPr>
              <a:t>Trial Deployment</a:t>
            </a:r>
            <a:endParaRPr lang="en-GB" sz="2400" dirty="0">
              <a:solidFill>
                <a:srgbClr val="4F81BD">
                  <a:lumMod val="75000"/>
                </a:srgbClr>
              </a:solidFill>
              <a:latin typeface="Calibri"/>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35425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07CBF6-4219-314E-5365-D3C67431152B}"/>
              </a:ext>
            </a:extLst>
          </p:cNvPr>
          <p:cNvSpPr txBox="1"/>
          <p:nvPr/>
        </p:nvSpPr>
        <p:spPr>
          <a:xfrm>
            <a:off x="2208213" y="1571946"/>
            <a:ext cx="7924949" cy="3539430"/>
          </a:xfrm>
          <a:prstGeom prst="rect">
            <a:avLst/>
          </a:prstGeom>
          <a:noFill/>
        </p:spPr>
        <p:txBody>
          <a:bodyPr wrap="square">
            <a:spAutoFit/>
          </a:bodyPr>
          <a:lstStyle/>
          <a:p>
            <a:pPr marL="457200" indent="-457200">
              <a:buFont typeface="Arial" panose="020B0604020202020204" pitchFamily="34" charset="0"/>
              <a:buChar char="•"/>
            </a:pPr>
            <a:r>
              <a:rPr lang="en-GB" sz="3200" dirty="0"/>
              <a:t>Continue to mitigate challenges</a:t>
            </a:r>
          </a:p>
          <a:p>
            <a:endParaRPr lang="en-GB" sz="3600" b="1" dirty="0"/>
          </a:p>
          <a:p>
            <a:pPr marL="457200" indent="-457200">
              <a:buFont typeface="Arial" panose="020B0604020202020204" pitchFamily="34" charset="0"/>
              <a:buChar char="•"/>
            </a:pPr>
            <a:r>
              <a:rPr lang="en-GB" sz="3200" dirty="0"/>
              <a:t>Benefits realisation</a:t>
            </a:r>
          </a:p>
          <a:p>
            <a:endParaRPr lang="en-GB" sz="3200" dirty="0"/>
          </a:p>
          <a:p>
            <a:pPr marL="457200" indent="-457200">
              <a:buFont typeface="Arial" panose="020B0604020202020204" pitchFamily="34" charset="0"/>
              <a:buChar char="•"/>
            </a:pPr>
            <a:r>
              <a:rPr lang="en-GB" sz="3200" dirty="0"/>
              <a:t>Change management</a:t>
            </a:r>
          </a:p>
          <a:p>
            <a:pPr marL="457200" indent="-457200">
              <a:buFont typeface="Arial" panose="020B0604020202020204" pitchFamily="34" charset="0"/>
              <a:buChar char="•"/>
            </a:pPr>
            <a:endParaRPr lang="en-GB" sz="3200" dirty="0"/>
          </a:p>
          <a:p>
            <a:endParaRPr lang="en-GB" sz="2800" dirty="0"/>
          </a:p>
        </p:txBody>
      </p:sp>
      <p:sp>
        <p:nvSpPr>
          <p:cNvPr id="3" name="TextBox 2">
            <a:extLst>
              <a:ext uri="{FF2B5EF4-FFF2-40B4-BE49-F238E27FC236}">
                <a16:creationId xmlns:a16="http://schemas.microsoft.com/office/drawing/2014/main" id="{71243CFD-BEAA-8B1C-5B72-7E7777A17184}"/>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dirty="0">
                <a:solidFill>
                  <a:srgbClr val="7030A0"/>
                </a:solidFill>
                <a:latin typeface="Calibri"/>
                <a:ea typeface="Tahoma" panose="020B0604030504040204" pitchFamily="34" charset="0"/>
                <a:cs typeface="Tahoma" panose="020B0604030504040204" pitchFamily="34" charset="0"/>
              </a:rPr>
              <a:t>Trial Deployment</a:t>
            </a:r>
            <a:endParaRPr lang="en-GB" sz="2400" dirty="0">
              <a:solidFill>
                <a:srgbClr val="4F81BD">
                  <a:lumMod val="75000"/>
                </a:srgbClr>
              </a:solidFill>
              <a:latin typeface="Calibri"/>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55897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CFA88-94C1-428A-7F01-86520C73A393}"/>
              </a:ext>
            </a:extLst>
          </p:cNvPr>
          <p:cNvSpPr>
            <a:spLocks noGrp="1"/>
          </p:cNvSpPr>
          <p:nvPr>
            <p:ph type="title"/>
          </p:nvPr>
        </p:nvSpPr>
        <p:spPr>
          <a:xfrm>
            <a:off x="3233578" y="916183"/>
            <a:ext cx="5724845" cy="2071466"/>
          </a:xfrm>
        </p:spPr>
        <p:txBody>
          <a:bodyPr anchor="t">
            <a:normAutofit fontScale="90000"/>
          </a:bodyPr>
          <a:lstStyle/>
          <a:p>
            <a:r>
              <a:rPr lang="en-GB" b="1" dirty="0"/>
              <a:t>Glenda Cook</a:t>
            </a:r>
            <a:br>
              <a:rPr lang="en-GB" b="1" dirty="0"/>
            </a:br>
            <a:r>
              <a:rPr lang="en-GB" sz="3200" dirty="0">
                <a:latin typeface="Tahoma" panose="020B0604030504040204" pitchFamily="34" charset="0"/>
                <a:ea typeface="Tahoma" panose="020B0604030504040204" pitchFamily="34" charset="0"/>
                <a:cs typeface="Tahoma" panose="020B0604030504040204" pitchFamily="34" charset="0"/>
              </a:rPr>
              <a:t>Planning Manager, Older People Planning &amp; Transformation</a:t>
            </a:r>
            <a:br>
              <a:rPr lang="en-GB" sz="3100" dirty="0">
                <a:highlight>
                  <a:srgbClr val="FFFF00"/>
                </a:highlight>
              </a:rPr>
            </a:br>
            <a:r>
              <a:rPr lang="en-GB" sz="3100" dirty="0"/>
              <a:t>Glasgow HSCP</a:t>
            </a:r>
            <a:br>
              <a:rPr lang="en-GB" sz="3100" b="1" dirty="0"/>
            </a:br>
            <a:r>
              <a:rPr lang="en-GB" sz="3100" dirty="0"/>
              <a:t>Glenda.Cook@glasgow.gov.uk</a:t>
            </a:r>
            <a:br>
              <a:rPr lang="en-GB" b="1" dirty="0"/>
            </a:br>
            <a:endParaRPr lang="en-GB" b="1" dirty="0"/>
          </a:p>
        </p:txBody>
      </p:sp>
      <p:cxnSp>
        <p:nvCxnSpPr>
          <p:cNvPr id="3" name="Straight Connector 2">
            <a:extLst>
              <a:ext uri="{FF2B5EF4-FFF2-40B4-BE49-F238E27FC236}">
                <a16:creationId xmlns:a16="http://schemas.microsoft.com/office/drawing/2014/main" id="{0C8CC293-F05A-585B-007D-0DBF9AC92F47}"/>
              </a:ext>
            </a:extLst>
          </p:cNvPr>
          <p:cNvCxnSpPr>
            <a:cxnSpLocks/>
          </p:cNvCxnSpPr>
          <p:nvPr/>
        </p:nvCxnSpPr>
        <p:spPr>
          <a:xfrm>
            <a:off x="3316775" y="3429000"/>
            <a:ext cx="5600774"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FF32735B-730E-790F-2CF3-29F2C5612479}"/>
              </a:ext>
            </a:extLst>
          </p:cNvPr>
          <p:cNvSpPr txBox="1">
            <a:spLocks/>
          </p:cNvSpPr>
          <p:nvPr/>
        </p:nvSpPr>
        <p:spPr>
          <a:xfrm>
            <a:off x="3723992" y="3666922"/>
            <a:ext cx="4744016" cy="207146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4100" b="1">
                <a:solidFill>
                  <a:prstClr val="black"/>
                </a:solidFill>
                <a:latin typeface="Calibri"/>
              </a:rPr>
              <a:t>Stephen Milne</a:t>
            </a:r>
            <a:br>
              <a:rPr lang="en-GB" b="1">
                <a:solidFill>
                  <a:prstClr val="black"/>
                </a:solidFill>
                <a:latin typeface="Calibri"/>
              </a:rPr>
            </a:br>
            <a:r>
              <a:rPr lang="en-GB" sz="2900">
                <a:solidFill>
                  <a:prstClr val="black"/>
                </a:solidFill>
                <a:latin typeface="Calibri"/>
              </a:rPr>
              <a:t>Director of Strategic Projects</a:t>
            </a:r>
            <a:br>
              <a:rPr lang="en-GB" sz="2900">
                <a:solidFill>
                  <a:prstClr val="black"/>
                </a:solidFill>
                <a:latin typeface="Calibri"/>
              </a:rPr>
            </a:br>
            <a:r>
              <a:rPr lang="en-GB" sz="2900" err="1">
                <a:solidFill>
                  <a:prstClr val="black"/>
                </a:solidFill>
                <a:latin typeface="Calibri"/>
              </a:rPr>
              <a:t>Censis</a:t>
            </a:r>
            <a:r>
              <a:rPr lang="en-GB" sz="2900">
                <a:solidFill>
                  <a:prstClr val="black"/>
                </a:solidFill>
                <a:latin typeface="Calibri"/>
              </a:rPr>
              <a:t> </a:t>
            </a:r>
            <a:br>
              <a:rPr lang="en-GB" sz="2900" b="1">
                <a:solidFill>
                  <a:prstClr val="black"/>
                </a:solidFill>
                <a:latin typeface="Calibri"/>
              </a:rPr>
            </a:br>
            <a:r>
              <a:rPr lang="en-GB" sz="2900" err="1">
                <a:solidFill>
                  <a:prstClr val="black"/>
                </a:solidFill>
                <a:latin typeface="Calibri"/>
              </a:rPr>
              <a:t>Stephen.milne@censis.tech</a:t>
            </a:r>
            <a:endParaRPr lang="en-GB" sz="2900" b="1">
              <a:solidFill>
                <a:prstClr val="black"/>
              </a:solidFill>
              <a:latin typeface="Calibri"/>
            </a:endParaRPr>
          </a:p>
        </p:txBody>
      </p:sp>
    </p:spTree>
    <p:extLst>
      <p:ext uri="{BB962C8B-B14F-4D97-AF65-F5344CB8AC3E}">
        <p14:creationId xmlns:p14="http://schemas.microsoft.com/office/powerpoint/2010/main" val="41645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TextBox 74">
            <a:extLst>
              <a:ext uri="{FF2B5EF4-FFF2-40B4-BE49-F238E27FC236}">
                <a16:creationId xmlns:a16="http://schemas.microsoft.com/office/drawing/2014/main" id="{E3E73367-61AF-9F6C-4C88-ED0AC0854FDC}"/>
              </a:ext>
            </a:extLst>
          </p:cNvPr>
          <p:cNvSpPr txBox="1"/>
          <p:nvPr/>
        </p:nvSpPr>
        <p:spPr>
          <a:xfrm>
            <a:off x="1905849" y="3196367"/>
            <a:ext cx="608360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600">
                <a:solidFill>
                  <a:prstClr val="white"/>
                </a:solidFill>
                <a:latin typeface="Tahoma" panose="020B0604030504040204" pitchFamily="34" charset="0"/>
                <a:ea typeface="Tahoma" panose="020B0604030504040204" pitchFamily="34" charset="0"/>
                <a:cs typeface="Tahoma" panose="020B0604030504040204" pitchFamily="34" charset="0"/>
              </a:rPr>
              <a:t>Trialling the use of IoT Sensors to measure Net-Zero attainment and our progress towards 2045 targets</a:t>
            </a:r>
          </a:p>
        </p:txBody>
      </p:sp>
      <p:sp>
        <p:nvSpPr>
          <p:cNvPr id="7" name="TextBox 2">
            <a:extLst>
              <a:ext uri="{FF2B5EF4-FFF2-40B4-BE49-F238E27FC236}">
                <a16:creationId xmlns:a16="http://schemas.microsoft.com/office/drawing/2014/main" id="{5E689AE6-A8C2-12DA-6EF4-0ECF8D903E42}"/>
              </a:ext>
            </a:extLst>
          </p:cNvPr>
          <p:cNvSpPr txBox="1"/>
          <p:nvPr/>
        </p:nvSpPr>
        <p:spPr>
          <a:xfrm>
            <a:off x="1905850" y="4026326"/>
            <a:ext cx="5735978" cy="204671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3200" b="1">
                <a:solidFill>
                  <a:prstClr val="white"/>
                </a:solidFill>
                <a:latin typeface="Tahoma" panose="020B0604030504040204" pitchFamily="34" charset="0"/>
                <a:ea typeface="Tahoma" panose="020B0604030504040204" pitchFamily="34" charset="0"/>
                <a:cs typeface="Tahoma" panose="020B0604030504040204" pitchFamily="34" charset="0"/>
              </a:rPr>
              <a:t>North Lanarkshire Council</a:t>
            </a:r>
          </a:p>
          <a:p>
            <a:pPr>
              <a:defRPr/>
            </a:pPr>
            <a:endParaRPr lang="en-GB" sz="1050" b="1">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r>
              <a:rPr lang="en-GB" sz="1600">
                <a:solidFill>
                  <a:prstClr val="white"/>
                </a:solidFill>
                <a:latin typeface="Tahoma" panose="020B0604030504040204" pitchFamily="34" charset="0"/>
                <a:ea typeface="Tahoma" panose="020B0604030504040204" pitchFamily="34" charset="0"/>
                <a:cs typeface="Tahoma" panose="020B0604030504040204" pitchFamily="34" charset="0"/>
              </a:rPr>
              <a:t>Douglas McCabe</a:t>
            </a:r>
          </a:p>
          <a:p>
            <a:pPr>
              <a:defRPr/>
            </a:pPr>
            <a:r>
              <a:rPr lang="en-GB" sz="1050">
                <a:solidFill>
                  <a:prstClr val="white"/>
                </a:solidFill>
                <a:latin typeface="Tahoma" panose="020B0604030504040204" pitchFamily="34" charset="0"/>
                <a:ea typeface="Tahoma" panose="020B0604030504040204" pitchFamily="34" charset="0"/>
                <a:cs typeface="Tahoma" panose="020B0604030504040204" pitchFamily="34" charset="0"/>
              </a:rPr>
              <a:t>Project Manager, Housing</a:t>
            </a:r>
          </a:p>
          <a:p>
            <a:pPr>
              <a:defRPr/>
            </a:pPr>
            <a:endParaRPr lang="en-GB" sz="1050">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r>
              <a:rPr lang="en-GB" sz="1600">
                <a:solidFill>
                  <a:prstClr val="white"/>
                </a:solidFill>
                <a:latin typeface="Tahoma" panose="020B0604030504040204" pitchFamily="34" charset="0"/>
                <a:ea typeface="Tahoma" panose="020B0604030504040204" pitchFamily="34" charset="0"/>
                <a:cs typeface="Tahoma" panose="020B0604030504040204" pitchFamily="34" charset="0"/>
              </a:rPr>
              <a:t>Tom Davie</a:t>
            </a:r>
          </a:p>
          <a:p>
            <a:pPr>
              <a:defRPr/>
            </a:pPr>
            <a:r>
              <a:rPr lang="en-GB" sz="1050">
                <a:solidFill>
                  <a:prstClr val="white"/>
                </a:solidFill>
                <a:latin typeface="Tahoma" panose="020B0604030504040204" pitchFamily="34" charset="0"/>
                <a:ea typeface="Tahoma" panose="020B0604030504040204" pitchFamily="34" charset="0"/>
                <a:cs typeface="Tahoma" panose="020B0604030504040204" pitchFamily="34" charset="0"/>
              </a:rPr>
              <a:t>Head of Data Insights, </a:t>
            </a:r>
            <a:r>
              <a:rPr lang="en-GB" sz="1050" err="1">
                <a:solidFill>
                  <a:prstClr val="white"/>
                </a:solidFill>
                <a:latin typeface="Tahoma" panose="020B0604030504040204" pitchFamily="34" charset="0"/>
                <a:ea typeface="Tahoma" panose="020B0604030504040204" pitchFamily="34" charset="0"/>
                <a:cs typeface="Tahoma" panose="020B0604030504040204" pitchFamily="34" charset="0"/>
              </a:rPr>
              <a:t>iOpt</a:t>
            </a:r>
            <a:r>
              <a:rPr lang="en-GB" sz="1050">
                <a:solidFill>
                  <a:prstClr val="white"/>
                </a:solidFill>
                <a:latin typeface="Tahoma" panose="020B0604030504040204" pitchFamily="34" charset="0"/>
                <a:ea typeface="Tahoma" panose="020B0604030504040204" pitchFamily="34" charset="0"/>
                <a:cs typeface="Tahoma" panose="020B0604030504040204" pitchFamily="34" charset="0"/>
              </a:rPr>
              <a:t> </a:t>
            </a:r>
          </a:p>
          <a:p>
            <a:pPr>
              <a:defRPr/>
            </a:pPr>
            <a:endParaRPr lang="en-GB" sz="1050">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endParaRPr lang="en-GB" sz="10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3">
            <a:extLst>
              <a:ext uri="{FF2B5EF4-FFF2-40B4-BE49-F238E27FC236}">
                <a16:creationId xmlns:a16="http://schemas.microsoft.com/office/drawing/2014/main" id="{99D354F0-1A93-1E13-BF8A-A834B5262CC7}"/>
              </a:ext>
            </a:extLst>
          </p:cNvPr>
          <p:cNvSpPr txBox="1"/>
          <p:nvPr/>
        </p:nvSpPr>
        <p:spPr>
          <a:xfrm>
            <a:off x="1905850" y="865621"/>
            <a:ext cx="7365944" cy="215443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4400" b="1">
                <a:solidFill>
                  <a:prstClr val="white"/>
                </a:solidFill>
                <a:latin typeface="Tahoma" panose="020B0604030504040204" pitchFamily="34" charset="0"/>
                <a:ea typeface="Tahoma" panose="020B0604030504040204" pitchFamily="34" charset="0"/>
                <a:cs typeface="Tahoma" panose="020B0604030504040204" pitchFamily="34" charset="0"/>
              </a:rPr>
              <a:t>Measuring Net-Zero Social Assets</a:t>
            </a:r>
          </a:p>
          <a:p>
            <a:pPr>
              <a:defRPr/>
            </a:pPr>
            <a:r>
              <a:rPr lang="en-GB" sz="2300">
                <a:solidFill>
                  <a:srgbClr val="F79646"/>
                </a:solidFill>
                <a:latin typeface="Tahoma" panose="020B0604030504040204" pitchFamily="34" charset="0"/>
                <a:ea typeface="Tahoma" panose="020B0604030504040204" pitchFamily="34" charset="0"/>
                <a:cs typeface="Tahoma" panose="020B0604030504040204" pitchFamily="34" charset="0"/>
              </a:rPr>
              <a:t>Understanding the Challenges of Attaining Net-Zero Social Housing</a:t>
            </a:r>
          </a:p>
        </p:txBody>
      </p:sp>
      <p:pic>
        <p:nvPicPr>
          <p:cNvPr id="3" name="Picture 2" descr="A yellow and black logo&#10;&#10;Description automatically generated">
            <a:extLst>
              <a:ext uri="{FF2B5EF4-FFF2-40B4-BE49-F238E27FC236}">
                <a16:creationId xmlns:a16="http://schemas.microsoft.com/office/drawing/2014/main" id="{E24C79C4-18AF-F65A-15BC-C59D57433D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81962" y="3429000"/>
            <a:ext cx="1704189" cy="794957"/>
          </a:xfrm>
          <a:prstGeom prst="rect">
            <a:avLst/>
          </a:prstGeom>
        </p:spPr>
      </p:pic>
    </p:spTree>
    <p:extLst>
      <p:ext uri="{BB962C8B-B14F-4D97-AF65-F5344CB8AC3E}">
        <p14:creationId xmlns:p14="http://schemas.microsoft.com/office/powerpoint/2010/main" val="33430298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64B659-8CDC-F1FF-526F-1E7BF8BBCC36}"/>
              </a:ext>
            </a:extLst>
          </p:cNvPr>
          <p:cNvSpPr/>
          <p:nvPr/>
        </p:nvSpPr>
        <p:spPr>
          <a:xfrm>
            <a:off x="1703830" y="1305963"/>
            <a:ext cx="2728741" cy="4810472"/>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2389DA6E-EA52-7E9A-E26B-886A2879360D}"/>
              </a:ext>
            </a:extLst>
          </p:cNvPr>
          <p:cNvSpPr/>
          <p:nvPr/>
        </p:nvSpPr>
        <p:spPr>
          <a:xfrm>
            <a:off x="4709942" y="1305963"/>
            <a:ext cx="2728741" cy="4810472"/>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DBA69F49-C9F6-BB72-8D53-29D58D6974DA}"/>
              </a:ext>
            </a:extLst>
          </p:cNvPr>
          <p:cNvSpPr/>
          <p:nvPr/>
        </p:nvSpPr>
        <p:spPr>
          <a:xfrm>
            <a:off x="7694563" y="1305963"/>
            <a:ext cx="2728741" cy="4810472"/>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1C535CFD-CEAF-26F3-A2BA-66CD99C5103F}"/>
              </a:ext>
            </a:extLst>
          </p:cNvPr>
          <p:cNvSpPr txBox="1">
            <a:spLocks/>
          </p:cNvSpPr>
          <p:nvPr/>
        </p:nvSpPr>
        <p:spPr>
          <a:xfrm>
            <a:off x="1981200" y="1590473"/>
            <a:ext cx="2237362"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800" b="1" dirty="0">
                <a:solidFill>
                  <a:prstClr val="white"/>
                </a:solidFill>
                <a:latin typeface="Calibri"/>
              </a:rPr>
              <a:t>2045 Objective</a:t>
            </a:r>
          </a:p>
          <a:p>
            <a:pPr marL="0" indent="0">
              <a:buNone/>
            </a:pPr>
            <a:endParaRPr lang="en-GB" sz="1600" dirty="0">
              <a:solidFill>
                <a:prstClr val="white"/>
              </a:solidFill>
              <a:latin typeface="Calibri"/>
            </a:endParaRPr>
          </a:p>
          <a:p>
            <a:pPr marL="0" indent="0" algn="ctr">
              <a:buNone/>
            </a:pPr>
            <a:r>
              <a:rPr lang="en-GB" sz="1600" dirty="0">
                <a:solidFill>
                  <a:prstClr val="white"/>
                </a:solidFill>
                <a:latin typeface="Calibri"/>
              </a:rPr>
              <a:t>0 direct emissions heating systems</a:t>
            </a:r>
          </a:p>
          <a:p>
            <a:pPr marL="0" indent="0" algn="ctr">
              <a:buNone/>
            </a:pPr>
            <a:endParaRPr lang="en-GB" sz="1600" dirty="0">
              <a:solidFill>
                <a:prstClr val="white"/>
              </a:solidFill>
              <a:latin typeface="Calibri"/>
            </a:endParaRPr>
          </a:p>
          <a:p>
            <a:pPr marL="0" indent="0" algn="ctr">
              <a:buNone/>
            </a:pPr>
            <a:r>
              <a:rPr lang="en-GB" sz="1600" dirty="0">
                <a:solidFill>
                  <a:prstClr val="white"/>
                </a:solidFill>
                <a:latin typeface="Calibri"/>
              </a:rPr>
              <a:t>EPC rating B</a:t>
            </a:r>
          </a:p>
          <a:p>
            <a:pPr marL="0" indent="0" algn="ctr">
              <a:buNone/>
            </a:pPr>
            <a:endParaRPr lang="en-GB" sz="1600" dirty="0">
              <a:solidFill>
                <a:prstClr val="white"/>
              </a:solidFill>
              <a:latin typeface="Calibri"/>
            </a:endParaRPr>
          </a:p>
          <a:p>
            <a:pPr marL="0" indent="0" algn="ctr">
              <a:buNone/>
            </a:pPr>
            <a:r>
              <a:rPr lang="en-GB" sz="1600" dirty="0">
                <a:solidFill>
                  <a:prstClr val="white"/>
                </a:solidFill>
                <a:latin typeface="Calibri"/>
              </a:rPr>
              <a:t>Fabric efficiency rating (TBD)</a:t>
            </a:r>
          </a:p>
          <a:p>
            <a:pPr marL="0" indent="0">
              <a:buNone/>
            </a:pPr>
            <a:endParaRPr lang="en-GB" sz="1800" dirty="0">
              <a:solidFill>
                <a:prstClr val="white"/>
              </a:solidFill>
              <a:latin typeface="Calibri"/>
            </a:endParaRPr>
          </a:p>
          <a:p>
            <a:pPr marL="0" indent="0">
              <a:buNone/>
            </a:pPr>
            <a:endParaRPr lang="en-GB" sz="1800" dirty="0">
              <a:solidFill>
                <a:prstClr val="white"/>
              </a:solidFill>
              <a:latin typeface="Calibri"/>
            </a:endParaRPr>
          </a:p>
          <a:p>
            <a:pPr marL="0" indent="0">
              <a:buNone/>
            </a:pPr>
            <a:endParaRPr lang="en-GB" sz="1800" dirty="0">
              <a:solidFill>
                <a:prstClr val="white"/>
              </a:solidFill>
              <a:latin typeface="Calibri"/>
            </a:endParaRPr>
          </a:p>
          <a:p>
            <a:endParaRPr lang="en-GB" sz="1800" dirty="0">
              <a:solidFill>
                <a:prstClr val="white"/>
              </a:solidFill>
              <a:latin typeface="Calibri"/>
            </a:endParaRPr>
          </a:p>
        </p:txBody>
      </p:sp>
      <p:cxnSp>
        <p:nvCxnSpPr>
          <p:cNvPr id="9" name="Straight Connector 8">
            <a:extLst>
              <a:ext uri="{FF2B5EF4-FFF2-40B4-BE49-F238E27FC236}">
                <a16:creationId xmlns:a16="http://schemas.microsoft.com/office/drawing/2014/main" id="{FCF5598D-0D8B-0E7D-A336-A05332E21BF5}"/>
              </a:ext>
            </a:extLst>
          </p:cNvPr>
          <p:cNvCxnSpPr/>
          <p:nvPr/>
        </p:nvCxnSpPr>
        <p:spPr>
          <a:xfrm>
            <a:off x="2243847" y="2908570"/>
            <a:ext cx="166343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B7161F4-410B-5976-FAA2-17D00155602E}"/>
              </a:ext>
            </a:extLst>
          </p:cNvPr>
          <p:cNvCxnSpPr/>
          <p:nvPr/>
        </p:nvCxnSpPr>
        <p:spPr>
          <a:xfrm>
            <a:off x="2243847" y="3498715"/>
            <a:ext cx="166343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6902307-EE60-AF9D-2783-B86CAA58CE1E}"/>
              </a:ext>
            </a:extLst>
          </p:cNvPr>
          <p:cNvCxnSpPr/>
          <p:nvPr/>
        </p:nvCxnSpPr>
        <p:spPr>
          <a:xfrm>
            <a:off x="2243847" y="4325566"/>
            <a:ext cx="166343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Content Placeholder 4">
            <a:extLst>
              <a:ext uri="{FF2B5EF4-FFF2-40B4-BE49-F238E27FC236}">
                <a16:creationId xmlns:a16="http://schemas.microsoft.com/office/drawing/2014/main" id="{82FB4ED8-08AA-FFA8-5273-6DCFDAF03695}"/>
              </a:ext>
            </a:extLst>
          </p:cNvPr>
          <p:cNvSpPr txBox="1">
            <a:spLocks/>
          </p:cNvSpPr>
          <p:nvPr/>
        </p:nvSpPr>
        <p:spPr>
          <a:xfrm>
            <a:off x="4982423" y="1611549"/>
            <a:ext cx="2237362"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800" b="1" dirty="0">
                <a:solidFill>
                  <a:prstClr val="white"/>
                </a:solidFill>
                <a:latin typeface="Calibri"/>
              </a:rPr>
              <a:t>Energy Efficiency Standards for Social Housing (EESSH) Review</a:t>
            </a:r>
          </a:p>
          <a:p>
            <a:pPr marL="0" indent="0">
              <a:buNone/>
            </a:pPr>
            <a:endParaRPr lang="en-GB" sz="1600" dirty="0">
              <a:solidFill>
                <a:prstClr val="white"/>
              </a:solidFill>
              <a:latin typeface="Calibri"/>
            </a:endParaRPr>
          </a:p>
          <a:p>
            <a:pPr marL="0" indent="0" algn="ctr">
              <a:buNone/>
            </a:pPr>
            <a:r>
              <a:rPr lang="en-GB" sz="1600" dirty="0">
                <a:solidFill>
                  <a:prstClr val="white"/>
                </a:solidFill>
                <a:latin typeface="Calibri"/>
              </a:rPr>
              <a:t>EESSH2 Review Accelerated</a:t>
            </a:r>
          </a:p>
          <a:p>
            <a:pPr marL="0" indent="0" algn="ctr">
              <a:buNone/>
            </a:pPr>
            <a:endParaRPr lang="en-GB" sz="1600" dirty="0">
              <a:solidFill>
                <a:prstClr val="white"/>
              </a:solidFill>
              <a:latin typeface="Calibri"/>
            </a:endParaRPr>
          </a:p>
          <a:p>
            <a:pPr marL="0" indent="0" algn="ctr">
              <a:buNone/>
            </a:pPr>
            <a:r>
              <a:rPr lang="en-GB" sz="1600" dirty="0">
                <a:solidFill>
                  <a:prstClr val="white"/>
                </a:solidFill>
                <a:latin typeface="Calibri"/>
              </a:rPr>
              <a:t>Intended Alignment to Net-Zero Targets</a:t>
            </a:r>
          </a:p>
          <a:p>
            <a:pPr marL="0" indent="0" algn="ctr">
              <a:buNone/>
            </a:pPr>
            <a:endParaRPr lang="en-GB" sz="1600" dirty="0">
              <a:solidFill>
                <a:prstClr val="white"/>
              </a:solidFill>
              <a:latin typeface="Calibri"/>
            </a:endParaRPr>
          </a:p>
          <a:p>
            <a:pPr marL="0" indent="0" algn="ctr">
              <a:buNone/>
            </a:pPr>
            <a:r>
              <a:rPr lang="en-GB" sz="1600" dirty="0">
                <a:solidFill>
                  <a:prstClr val="white"/>
                </a:solidFill>
                <a:latin typeface="Calibri"/>
              </a:rPr>
              <a:t>Inclusion of new Standards &amp; Metrics</a:t>
            </a:r>
          </a:p>
          <a:p>
            <a:pPr marL="0" indent="0">
              <a:buNone/>
            </a:pPr>
            <a:endParaRPr lang="en-GB" sz="1800" dirty="0">
              <a:solidFill>
                <a:prstClr val="white"/>
              </a:solidFill>
              <a:latin typeface="Calibri"/>
            </a:endParaRPr>
          </a:p>
          <a:p>
            <a:pPr marL="0" indent="0">
              <a:buNone/>
            </a:pPr>
            <a:endParaRPr lang="en-GB" sz="1800" dirty="0">
              <a:solidFill>
                <a:prstClr val="white"/>
              </a:solidFill>
              <a:latin typeface="Calibri"/>
            </a:endParaRPr>
          </a:p>
          <a:p>
            <a:pPr marL="0" indent="0">
              <a:buNone/>
            </a:pPr>
            <a:endParaRPr lang="en-GB" sz="1800" dirty="0">
              <a:solidFill>
                <a:prstClr val="white"/>
              </a:solidFill>
              <a:latin typeface="Calibri"/>
            </a:endParaRPr>
          </a:p>
          <a:p>
            <a:endParaRPr lang="en-GB" sz="1800" dirty="0">
              <a:solidFill>
                <a:prstClr val="white"/>
              </a:solidFill>
              <a:latin typeface="Calibri"/>
            </a:endParaRPr>
          </a:p>
        </p:txBody>
      </p:sp>
      <p:cxnSp>
        <p:nvCxnSpPr>
          <p:cNvPr id="16" name="Straight Connector 15">
            <a:extLst>
              <a:ext uri="{FF2B5EF4-FFF2-40B4-BE49-F238E27FC236}">
                <a16:creationId xmlns:a16="http://schemas.microsoft.com/office/drawing/2014/main" id="{35E4E75B-68F8-DF23-5A3A-11B5C7F72EFD}"/>
              </a:ext>
            </a:extLst>
          </p:cNvPr>
          <p:cNvCxnSpPr/>
          <p:nvPr/>
        </p:nvCxnSpPr>
        <p:spPr>
          <a:xfrm>
            <a:off x="5242596" y="3711199"/>
            <a:ext cx="166343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EF8BB68-72E7-B965-1A2E-12BEE54D79EC}"/>
              </a:ext>
            </a:extLst>
          </p:cNvPr>
          <p:cNvCxnSpPr/>
          <p:nvPr/>
        </p:nvCxnSpPr>
        <p:spPr>
          <a:xfrm>
            <a:off x="5242596" y="4597940"/>
            <a:ext cx="166343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EBAC715-D6E6-A8C7-19FD-71AFEADDE2BA}"/>
              </a:ext>
            </a:extLst>
          </p:cNvPr>
          <p:cNvCxnSpPr/>
          <p:nvPr/>
        </p:nvCxnSpPr>
        <p:spPr>
          <a:xfrm>
            <a:off x="5242596" y="5450731"/>
            <a:ext cx="166343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9" name="Content Placeholder 4">
            <a:extLst>
              <a:ext uri="{FF2B5EF4-FFF2-40B4-BE49-F238E27FC236}">
                <a16:creationId xmlns:a16="http://schemas.microsoft.com/office/drawing/2014/main" id="{7F823B8C-EE90-EC63-0D60-E6113A360668}"/>
              </a:ext>
            </a:extLst>
          </p:cNvPr>
          <p:cNvSpPr txBox="1">
            <a:spLocks/>
          </p:cNvSpPr>
          <p:nvPr/>
        </p:nvSpPr>
        <p:spPr>
          <a:xfrm>
            <a:off x="7983646" y="1611549"/>
            <a:ext cx="2237362"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800" b="1" dirty="0">
                <a:solidFill>
                  <a:prstClr val="white"/>
                </a:solidFill>
                <a:latin typeface="Calibri"/>
              </a:rPr>
              <a:t>Cost of Regulatory Compliance</a:t>
            </a:r>
          </a:p>
          <a:p>
            <a:pPr marL="0" indent="0">
              <a:buNone/>
            </a:pPr>
            <a:endParaRPr lang="en-GB" sz="1600" dirty="0">
              <a:solidFill>
                <a:prstClr val="white"/>
              </a:solidFill>
              <a:latin typeface="Calibri"/>
            </a:endParaRPr>
          </a:p>
          <a:p>
            <a:pPr marL="0" indent="0" algn="ctr">
              <a:buNone/>
            </a:pPr>
            <a:r>
              <a:rPr lang="en-GB" sz="1600" dirty="0">
                <a:solidFill>
                  <a:prstClr val="white"/>
                </a:solidFill>
                <a:latin typeface="Calibri"/>
              </a:rPr>
              <a:t>£4.6Bn - £9.3Bn</a:t>
            </a:r>
          </a:p>
          <a:p>
            <a:pPr marL="0" indent="0" algn="ctr">
              <a:buNone/>
            </a:pPr>
            <a:endParaRPr lang="en-GB" sz="1600" dirty="0">
              <a:solidFill>
                <a:prstClr val="white"/>
              </a:solidFill>
              <a:latin typeface="Calibri"/>
            </a:endParaRPr>
          </a:p>
          <a:p>
            <a:pPr marL="0" indent="0" algn="ctr">
              <a:buNone/>
            </a:pPr>
            <a:r>
              <a:rPr lang="en-GB" sz="1600" dirty="0">
                <a:solidFill>
                  <a:prstClr val="white"/>
                </a:solidFill>
                <a:latin typeface="Calibri"/>
              </a:rPr>
              <a:t>£28K per Flat &amp; £42.5K per House</a:t>
            </a:r>
          </a:p>
          <a:p>
            <a:pPr marL="0" indent="0" algn="ctr">
              <a:buNone/>
            </a:pPr>
            <a:endParaRPr lang="en-GB" sz="1600" dirty="0">
              <a:solidFill>
                <a:prstClr val="white"/>
              </a:solidFill>
              <a:latin typeface="Calibri"/>
            </a:endParaRPr>
          </a:p>
          <a:p>
            <a:pPr marL="0" indent="0" algn="ctr">
              <a:buNone/>
            </a:pPr>
            <a:r>
              <a:rPr lang="en-GB" sz="1600" dirty="0">
                <a:solidFill>
                  <a:prstClr val="white"/>
                </a:solidFill>
                <a:latin typeface="Calibri"/>
              </a:rPr>
              <a:t>Estimated Annual Rent Increases of 42% - 80%</a:t>
            </a:r>
          </a:p>
          <a:p>
            <a:pPr marL="0" indent="0">
              <a:buNone/>
            </a:pPr>
            <a:endParaRPr lang="en-GB" sz="1800" dirty="0">
              <a:solidFill>
                <a:prstClr val="white"/>
              </a:solidFill>
              <a:latin typeface="Calibri"/>
            </a:endParaRPr>
          </a:p>
          <a:p>
            <a:pPr marL="0" indent="0">
              <a:buNone/>
            </a:pPr>
            <a:endParaRPr lang="en-GB" sz="1800" dirty="0">
              <a:solidFill>
                <a:prstClr val="white"/>
              </a:solidFill>
              <a:latin typeface="Calibri"/>
            </a:endParaRPr>
          </a:p>
          <a:p>
            <a:pPr marL="0" indent="0">
              <a:buNone/>
            </a:pPr>
            <a:endParaRPr lang="en-GB" sz="1800" dirty="0">
              <a:solidFill>
                <a:prstClr val="white"/>
              </a:solidFill>
              <a:latin typeface="Calibri"/>
            </a:endParaRPr>
          </a:p>
          <a:p>
            <a:pPr marL="0" indent="0">
              <a:buNone/>
            </a:pPr>
            <a:r>
              <a:rPr lang="en-GB" sz="1100" dirty="0">
                <a:solidFill>
                  <a:prstClr val="white"/>
                </a:solidFill>
                <a:latin typeface="Calibri"/>
              </a:rPr>
              <a:t>*Figures taken from Scottish Housing Regulator Website</a:t>
            </a:r>
          </a:p>
        </p:txBody>
      </p:sp>
      <p:cxnSp>
        <p:nvCxnSpPr>
          <p:cNvPr id="20" name="Straight Connector 19">
            <a:extLst>
              <a:ext uri="{FF2B5EF4-FFF2-40B4-BE49-F238E27FC236}">
                <a16:creationId xmlns:a16="http://schemas.microsoft.com/office/drawing/2014/main" id="{11C92B7F-00A7-B0AE-4A81-4E7DB53CC1DD}"/>
              </a:ext>
            </a:extLst>
          </p:cNvPr>
          <p:cNvCxnSpPr/>
          <p:nvPr/>
        </p:nvCxnSpPr>
        <p:spPr>
          <a:xfrm>
            <a:off x="8270612" y="2978382"/>
            <a:ext cx="166343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9D9682F4-8971-F28A-E614-017DB568D966}"/>
              </a:ext>
            </a:extLst>
          </p:cNvPr>
          <p:cNvCxnSpPr/>
          <p:nvPr/>
        </p:nvCxnSpPr>
        <p:spPr>
          <a:xfrm>
            <a:off x="8270612" y="3789023"/>
            <a:ext cx="166343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AA6D2F69-D53D-DA9B-8DFF-410954B9FAE6}"/>
              </a:ext>
            </a:extLst>
          </p:cNvPr>
          <p:cNvCxnSpPr/>
          <p:nvPr/>
        </p:nvCxnSpPr>
        <p:spPr>
          <a:xfrm>
            <a:off x="8270612" y="4599658"/>
            <a:ext cx="166343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E2A38A4-BA58-1DCA-DFD6-2D8829DCD117}"/>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dirty="0">
                <a:solidFill>
                  <a:srgbClr val="7030A0"/>
                </a:solidFill>
                <a:latin typeface="Calibri"/>
                <a:ea typeface="Tahoma" panose="020B0604030504040204" pitchFamily="34" charset="0"/>
                <a:cs typeface="Tahoma" panose="020B0604030504040204" pitchFamily="34" charset="0"/>
              </a:rPr>
              <a:t>The Challenge to Reach Net-Zero Social Housing</a:t>
            </a:r>
            <a:endParaRPr lang="en-GB" sz="2400" dirty="0">
              <a:solidFill>
                <a:srgbClr val="4F81BD">
                  <a:lumMod val="75000"/>
                </a:srgbClr>
              </a:solidFill>
              <a:latin typeface="Calibri"/>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60085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ECA1B2-72FA-394E-53F2-C5104158A413}"/>
              </a:ext>
            </a:extLst>
          </p:cNvPr>
          <p:cNvSpPr/>
          <p:nvPr/>
        </p:nvSpPr>
        <p:spPr>
          <a:xfrm>
            <a:off x="1703830" y="1305964"/>
            <a:ext cx="8506971" cy="1446773"/>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A3BCA161-7B04-2814-3206-67B42948B670}"/>
              </a:ext>
            </a:extLst>
          </p:cNvPr>
          <p:cNvSpPr/>
          <p:nvPr/>
        </p:nvSpPr>
        <p:spPr>
          <a:xfrm>
            <a:off x="1703829" y="2939584"/>
            <a:ext cx="8506971" cy="1446773"/>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40B7E9B0-CC0D-7C7C-4EE1-8992824A4FE0}"/>
              </a:ext>
            </a:extLst>
          </p:cNvPr>
          <p:cNvSpPr/>
          <p:nvPr/>
        </p:nvSpPr>
        <p:spPr>
          <a:xfrm>
            <a:off x="1703829" y="4573204"/>
            <a:ext cx="8506971" cy="1446773"/>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a:extLst>
              <a:ext uri="{FF2B5EF4-FFF2-40B4-BE49-F238E27FC236}">
                <a16:creationId xmlns:a16="http://schemas.microsoft.com/office/drawing/2014/main" id="{094D8701-BD9C-6C2B-5157-27A9301BA675}"/>
              </a:ext>
            </a:extLst>
          </p:cNvPr>
          <p:cNvSpPr>
            <a:spLocks noGrp="1"/>
          </p:cNvSpPr>
          <p:nvPr>
            <p:ph idx="1"/>
          </p:nvPr>
        </p:nvSpPr>
        <p:spPr>
          <a:xfrm>
            <a:off x="3253409" y="1513687"/>
            <a:ext cx="6708913" cy="1040670"/>
          </a:xfrm>
        </p:spPr>
        <p:txBody>
          <a:bodyPr anchor="ctr">
            <a:normAutofit/>
          </a:bodyPr>
          <a:lstStyle/>
          <a:p>
            <a:pPr marL="0" indent="0">
              <a:buNone/>
            </a:pPr>
            <a:r>
              <a:rPr lang="en-GB" sz="2000" dirty="0">
                <a:solidFill>
                  <a:schemeClr val="bg1"/>
                </a:solidFill>
              </a:rPr>
              <a:t>Use sensor technology to collect &amp; transmit accurate, real time, data &amp; metrics</a:t>
            </a:r>
          </a:p>
        </p:txBody>
      </p:sp>
      <p:sp>
        <p:nvSpPr>
          <p:cNvPr id="8" name="Content Placeholder 4">
            <a:extLst>
              <a:ext uri="{FF2B5EF4-FFF2-40B4-BE49-F238E27FC236}">
                <a16:creationId xmlns:a16="http://schemas.microsoft.com/office/drawing/2014/main" id="{9658C478-4A40-B53A-1A00-AA3CB7D1EA9B}"/>
              </a:ext>
            </a:extLst>
          </p:cNvPr>
          <p:cNvSpPr txBox="1">
            <a:spLocks/>
          </p:cNvSpPr>
          <p:nvPr/>
        </p:nvSpPr>
        <p:spPr>
          <a:xfrm>
            <a:off x="3253409" y="3142634"/>
            <a:ext cx="6708913" cy="1040670"/>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000" dirty="0">
                <a:solidFill>
                  <a:prstClr val="white"/>
                </a:solidFill>
                <a:latin typeface="Calibri"/>
              </a:rPr>
              <a:t>Align current practices to emerging best practice</a:t>
            </a:r>
          </a:p>
        </p:txBody>
      </p:sp>
      <p:sp>
        <p:nvSpPr>
          <p:cNvPr id="9" name="Content Placeholder 4">
            <a:extLst>
              <a:ext uri="{FF2B5EF4-FFF2-40B4-BE49-F238E27FC236}">
                <a16:creationId xmlns:a16="http://schemas.microsoft.com/office/drawing/2014/main" id="{46B77FE0-DA1B-02C4-81A7-FB7D64AB1A17}"/>
              </a:ext>
            </a:extLst>
          </p:cNvPr>
          <p:cNvSpPr txBox="1">
            <a:spLocks/>
          </p:cNvSpPr>
          <p:nvPr/>
        </p:nvSpPr>
        <p:spPr>
          <a:xfrm>
            <a:off x="3253408" y="4776254"/>
            <a:ext cx="6708913" cy="1040670"/>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000" dirty="0">
                <a:solidFill>
                  <a:prstClr val="white"/>
                </a:solidFill>
                <a:latin typeface="Calibri"/>
              </a:rPr>
              <a:t>Understand the impact of retrofit activity on the journey to Net-Zero</a:t>
            </a:r>
          </a:p>
        </p:txBody>
      </p:sp>
      <p:pic>
        <p:nvPicPr>
          <p:cNvPr id="11" name="Graphic 10" descr="Work from home Wi-Fi with solid fill">
            <a:extLst>
              <a:ext uri="{FF2B5EF4-FFF2-40B4-BE49-F238E27FC236}">
                <a16:creationId xmlns:a16="http://schemas.microsoft.com/office/drawing/2014/main" id="{FA110473-7AEA-76D1-7C57-E4CAF328F1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0529" y="1627987"/>
            <a:ext cx="914400" cy="914400"/>
          </a:xfrm>
          <a:prstGeom prst="rect">
            <a:avLst/>
          </a:prstGeom>
        </p:spPr>
      </p:pic>
      <p:pic>
        <p:nvPicPr>
          <p:cNvPr id="13" name="Graphic 12" descr="List with solid fill">
            <a:extLst>
              <a:ext uri="{FF2B5EF4-FFF2-40B4-BE49-F238E27FC236}">
                <a16:creationId xmlns:a16="http://schemas.microsoft.com/office/drawing/2014/main" id="{7BC222DA-6EC4-3F65-B022-36CB0AA33C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0529" y="3205769"/>
            <a:ext cx="914400" cy="914400"/>
          </a:xfrm>
          <a:prstGeom prst="rect">
            <a:avLst/>
          </a:prstGeom>
        </p:spPr>
      </p:pic>
      <p:pic>
        <p:nvPicPr>
          <p:cNvPr id="15" name="Graphic 14" descr="Construction worker male with solid fill">
            <a:extLst>
              <a:ext uri="{FF2B5EF4-FFF2-40B4-BE49-F238E27FC236}">
                <a16:creationId xmlns:a16="http://schemas.microsoft.com/office/drawing/2014/main" id="{A0121A09-A0F2-3EAC-37D2-8701B58AEC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90529" y="4839389"/>
            <a:ext cx="914400" cy="914400"/>
          </a:xfrm>
          <a:prstGeom prst="rect">
            <a:avLst/>
          </a:prstGeom>
        </p:spPr>
      </p:pic>
      <p:sp>
        <p:nvSpPr>
          <p:cNvPr id="7" name="TextBox 6">
            <a:extLst>
              <a:ext uri="{FF2B5EF4-FFF2-40B4-BE49-F238E27FC236}">
                <a16:creationId xmlns:a16="http://schemas.microsoft.com/office/drawing/2014/main" id="{D767A07F-0258-D406-FEFA-333D933AA8F6}"/>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dirty="0">
                <a:solidFill>
                  <a:srgbClr val="7030A0"/>
                </a:solidFill>
                <a:latin typeface="Calibri"/>
                <a:ea typeface="Tahoma" panose="020B0604030504040204" pitchFamily="34" charset="0"/>
                <a:cs typeface="Tahoma" panose="020B0604030504040204" pitchFamily="34" charset="0"/>
              </a:rPr>
              <a:t>Develop a Better System to Measure Net-Zero</a:t>
            </a:r>
            <a:endParaRPr lang="en-GB" sz="2400" dirty="0">
              <a:solidFill>
                <a:srgbClr val="4F81BD">
                  <a:lumMod val="75000"/>
                </a:srgbClr>
              </a:solidFill>
              <a:latin typeface="Calibri"/>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8652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2A2D36-A97B-5D36-B353-2ECB5BF81751}"/>
              </a:ext>
            </a:extLst>
          </p:cNvPr>
          <p:cNvSpPr/>
          <p:nvPr/>
        </p:nvSpPr>
        <p:spPr>
          <a:xfrm>
            <a:off x="1981201" y="1544510"/>
            <a:ext cx="1877571" cy="1467054"/>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A4B9F36B-0AC2-D4BF-56F4-F4AEBC68D435}"/>
              </a:ext>
            </a:extLst>
          </p:cNvPr>
          <p:cNvSpPr/>
          <p:nvPr/>
        </p:nvSpPr>
        <p:spPr>
          <a:xfrm>
            <a:off x="8325905" y="1544510"/>
            <a:ext cx="1877571" cy="1467054"/>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12">
            <a:extLst>
              <a:ext uri="{FF2B5EF4-FFF2-40B4-BE49-F238E27FC236}">
                <a16:creationId xmlns:a16="http://schemas.microsoft.com/office/drawing/2014/main" id="{501BC5E0-2692-14EC-BDB7-DC3DD600CA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176557" y="1742496"/>
            <a:ext cx="1486854" cy="1143001"/>
          </a:xfrm>
          <a:prstGeom prst="rect">
            <a:avLst/>
          </a:prstGeom>
        </p:spPr>
      </p:pic>
      <p:pic>
        <p:nvPicPr>
          <p:cNvPr id="21" name="Picture 20" descr="A building with stairs and steps leading to the front&#10;&#10;Description automatically generated">
            <a:extLst>
              <a:ext uri="{FF2B5EF4-FFF2-40B4-BE49-F238E27FC236}">
                <a16:creationId xmlns:a16="http://schemas.microsoft.com/office/drawing/2014/main" id="{0D67C6B0-6689-AAA4-7C45-E2FD1D7AF3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11321" y="1700485"/>
            <a:ext cx="1524001" cy="1194951"/>
          </a:xfrm>
          <a:prstGeom prst="rect">
            <a:avLst/>
          </a:prstGeom>
        </p:spPr>
      </p:pic>
      <p:cxnSp>
        <p:nvCxnSpPr>
          <p:cNvPr id="23" name="Straight Connector 22">
            <a:extLst>
              <a:ext uri="{FF2B5EF4-FFF2-40B4-BE49-F238E27FC236}">
                <a16:creationId xmlns:a16="http://schemas.microsoft.com/office/drawing/2014/main" id="{AFC667B9-B65F-D649-44BA-B9672F11B2BB}"/>
              </a:ext>
            </a:extLst>
          </p:cNvPr>
          <p:cNvCxnSpPr>
            <a:cxnSpLocks/>
            <a:stCxn id="3" idx="3"/>
            <a:endCxn id="7" idx="1"/>
          </p:cNvCxnSpPr>
          <p:nvPr/>
        </p:nvCxnSpPr>
        <p:spPr>
          <a:xfrm>
            <a:off x="7031124" y="2278037"/>
            <a:ext cx="1294781"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26" name="Straight Connector 25">
            <a:extLst>
              <a:ext uri="{FF2B5EF4-FFF2-40B4-BE49-F238E27FC236}">
                <a16:creationId xmlns:a16="http://schemas.microsoft.com/office/drawing/2014/main" id="{1C8929D4-CBF0-E43D-A399-8EDB53DC520D}"/>
              </a:ext>
            </a:extLst>
          </p:cNvPr>
          <p:cNvCxnSpPr>
            <a:cxnSpLocks/>
            <a:stCxn id="3" idx="1"/>
            <a:endCxn id="4" idx="3"/>
          </p:cNvCxnSpPr>
          <p:nvPr/>
        </p:nvCxnSpPr>
        <p:spPr>
          <a:xfrm flipH="1">
            <a:off x="3858772" y="2278037"/>
            <a:ext cx="1294781"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29" name="Straight Connector 28">
            <a:extLst>
              <a:ext uri="{FF2B5EF4-FFF2-40B4-BE49-F238E27FC236}">
                <a16:creationId xmlns:a16="http://schemas.microsoft.com/office/drawing/2014/main" id="{7EF5616F-ABAD-F27F-8442-5F9CCB99873D}"/>
              </a:ext>
            </a:extLst>
          </p:cNvPr>
          <p:cNvCxnSpPr>
            <a:cxnSpLocks/>
            <a:endCxn id="6" idx="0"/>
          </p:cNvCxnSpPr>
          <p:nvPr/>
        </p:nvCxnSpPr>
        <p:spPr>
          <a:xfrm flipH="1">
            <a:off x="2919985" y="2269160"/>
            <a:ext cx="3151318" cy="1743566"/>
          </a:xfrm>
          <a:prstGeom prst="line">
            <a:avLst/>
          </a:prstGeom>
        </p:spPr>
        <p:style>
          <a:lnRef idx="2">
            <a:schemeClr val="accent4"/>
          </a:lnRef>
          <a:fillRef idx="0">
            <a:schemeClr val="accent4"/>
          </a:fillRef>
          <a:effectRef idx="1">
            <a:schemeClr val="accent4"/>
          </a:effectRef>
          <a:fontRef idx="minor">
            <a:schemeClr val="tx1"/>
          </a:fontRef>
        </p:style>
      </p:cxnSp>
      <p:cxnSp>
        <p:nvCxnSpPr>
          <p:cNvPr id="33" name="Straight Connector 32">
            <a:extLst>
              <a:ext uri="{FF2B5EF4-FFF2-40B4-BE49-F238E27FC236}">
                <a16:creationId xmlns:a16="http://schemas.microsoft.com/office/drawing/2014/main" id="{A39679C8-A818-17D4-2509-F95F73FCC4DC}"/>
              </a:ext>
            </a:extLst>
          </p:cNvPr>
          <p:cNvCxnSpPr>
            <a:cxnSpLocks/>
            <a:endCxn id="10" idx="0"/>
          </p:cNvCxnSpPr>
          <p:nvPr/>
        </p:nvCxnSpPr>
        <p:spPr>
          <a:xfrm flipH="1">
            <a:off x="5038647" y="2278038"/>
            <a:ext cx="1064616" cy="1734689"/>
          </a:xfrm>
          <a:prstGeom prst="line">
            <a:avLst/>
          </a:prstGeom>
        </p:spPr>
        <p:style>
          <a:lnRef idx="2">
            <a:schemeClr val="accent4"/>
          </a:lnRef>
          <a:fillRef idx="0">
            <a:schemeClr val="accent4"/>
          </a:fillRef>
          <a:effectRef idx="1">
            <a:schemeClr val="accent4"/>
          </a:effectRef>
          <a:fontRef idx="minor">
            <a:schemeClr val="tx1"/>
          </a:fontRef>
        </p:style>
      </p:cxnSp>
      <p:cxnSp>
        <p:nvCxnSpPr>
          <p:cNvPr id="35" name="Straight Connector 34">
            <a:extLst>
              <a:ext uri="{FF2B5EF4-FFF2-40B4-BE49-F238E27FC236}">
                <a16:creationId xmlns:a16="http://schemas.microsoft.com/office/drawing/2014/main" id="{DE6DE1BE-1ECC-322B-340C-4E41E673A984}"/>
              </a:ext>
            </a:extLst>
          </p:cNvPr>
          <p:cNvCxnSpPr>
            <a:cxnSpLocks/>
            <a:endCxn id="9" idx="0"/>
          </p:cNvCxnSpPr>
          <p:nvPr/>
        </p:nvCxnSpPr>
        <p:spPr>
          <a:xfrm>
            <a:off x="6103263" y="2278038"/>
            <a:ext cx="1042764" cy="1734689"/>
          </a:xfrm>
          <a:prstGeom prst="line">
            <a:avLst/>
          </a:prstGeom>
        </p:spPr>
        <p:style>
          <a:lnRef idx="2">
            <a:schemeClr val="accent4"/>
          </a:lnRef>
          <a:fillRef idx="0">
            <a:schemeClr val="accent4"/>
          </a:fillRef>
          <a:effectRef idx="1">
            <a:schemeClr val="accent4"/>
          </a:effectRef>
          <a:fontRef idx="minor">
            <a:schemeClr val="tx1"/>
          </a:fontRef>
        </p:style>
      </p:cxnSp>
      <p:cxnSp>
        <p:nvCxnSpPr>
          <p:cNvPr id="37" name="Straight Connector 36">
            <a:extLst>
              <a:ext uri="{FF2B5EF4-FFF2-40B4-BE49-F238E27FC236}">
                <a16:creationId xmlns:a16="http://schemas.microsoft.com/office/drawing/2014/main" id="{FE658F71-A047-5514-D37F-DF932C9127A4}"/>
              </a:ext>
            </a:extLst>
          </p:cNvPr>
          <p:cNvCxnSpPr>
            <a:cxnSpLocks/>
            <a:endCxn id="8" idx="0"/>
          </p:cNvCxnSpPr>
          <p:nvPr/>
        </p:nvCxnSpPr>
        <p:spPr>
          <a:xfrm>
            <a:off x="6114189" y="2278038"/>
            <a:ext cx="3150500" cy="1734689"/>
          </a:xfrm>
          <a:prstGeom prst="line">
            <a:avLst/>
          </a:prstGeom>
        </p:spPr>
        <p:style>
          <a:lnRef idx="2">
            <a:schemeClr val="accent4"/>
          </a:lnRef>
          <a:fillRef idx="0">
            <a:schemeClr val="accent4"/>
          </a:fillRef>
          <a:effectRef idx="1">
            <a:schemeClr val="accent4"/>
          </a:effectRef>
          <a:fontRef idx="minor">
            <a:schemeClr val="tx1"/>
          </a:fontRef>
        </p:style>
      </p:cxnSp>
      <p:sp>
        <p:nvSpPr>
          <p:cNvPr id="3" name="Rectangle 2">
            <a:extLst>
              <a:ext uri="{FF2B5EF4-FFF2-40B4-BE49-F238E27FC236}">
                <a16:creationId xmlns:a16="http://schemas.microsoft.com/office/drawing/2014/main" id="{5A78B5AD-08DA-9D81-53DF-F60AB9D32320}"/>
              </a:ext>
            </a:extLst>
          </p:cNvPr>
          <p:cNvSpPr/>
          <p:nvPr/>
        </p:nvSpPr>
        <p:spPr>
          <a:xfrm>
            <a:off x="5153553" y="1544510"/>
            <a:ext cx="1877571" cy="1467054"/>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8AE90DB4-51DF-6613-AAC0-E75E43EE228D}"/>
              </a:ext>
            </a:extLst>
          </p:cNvPr>
          <p:cNvSpPr/>
          <p:nvPr/>
        </p:nvSpPr>
        <p:spPr>
          <a:xfrm>
            <a:off x="1981200" y="4012726"/>
            <a:ext cx="1877571" cy="1467054"/>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025AD033-C0C8-332E-1CAC-CAA9F4580DE9}"/>
              </a:ext>
            </a:extLst>
          </p:cNvPr>
          <p:cNvSpPr/>
          <p:nvPr/>
        </p:nvSpPr>
        <p:spPr>
          <a:xfrm>
            <a:off x="8325904" y="4012726"/>
            <a:ext cx="1877571" cy="1467054"/>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3E089708-F507-0256-2160-C7D7D208D638}"/>
              </a:ext>
            </a:extLst>
          </p:cNvPr>
          <p:cNvSpPr/>
          <p:nvPr/>
        </p:nvSpPr>
        <p:spPr>
          <a:xfrm>
            <a:off x="6207242" y="4012726"/>
            <a:ext cx="1877571" cy="1467054"/>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55538632-03FF-FA98-9404-E9FE4685FDD6}"/>
              </a:ext>
            </a:extLst>
          </p:cNvPr>
          <p:cNvSpPr/>
          <p:nvPr/>
        </p:nvSpPr>
        <p:spPr>
          <a:xfrm>
            <a:off x="4099862" y="4012726"/>
            <a:ext cx="1877571" cy="1467054"/>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F6818425-FC09-20D0-D329-886FFFFF9E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33044" y="4163216"/>
            <a:ext cx="1625964" cy="1166074"/>
          </a:xfrm>
          <a:prstGeom prst="rect">
            <a:avLst/>
          </a:prstGeom>
        </p:spPr>
      </p:pic>
      <p:pic>
        <p:nvPicPr>
          <p:cNvPr id="12" name="Picture 11">
            <a:extLst>
              <a:ext uri="{FF2B5EF4-FFF2-40B4-BE49-F238E27FC236}">
                <a16:creationId xmlns:a16="http://schemas.microsoft.com/office/drawing/2014/main" id="{DF198BF0-47EA-D4E4-E73D-62E83CCD3D1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15805" y="4163216"/>
            <a:ext cx="1445682" cy="1166074"/>
          </a:xfrm>
          <a:prstGeom prst="rect">
            <a:avLst/>
          </a:prstGeom>
        </p:spPr>
      </p:pic>
      <p:pic>
        <p:nvPicPr>
          <p:cNvPr id="17" name="Picture 16" descr="A tall building with many windows&#10;&#10;Description automatically generated">
            <a:extLst>
              <a:ext uri="{FF2B5EF4-FFF2-40B4-BE49-F238E27FC236}">
                <a16:creationId xmlns:a16="http://schemas.microsoft.com/office/drawing/2014/main" id="{815AC6C0-7ECB-D569-F9E1-5A2DFEB1F46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535267" y="4163216"/>
            <a:ext cx="1486690" cy="1187065"/>
          </a:xfrm>
          <a:prstGeom prst="rect">
            <a:avLst/>
          </a:prstGeom>
        </p:spPr>
      </p:pic>
      <p:pic>
        <p:nvPicPr>
          <p:cNvPr id="19" name="Picture 18" descr="A row of houses with solar panels&#10;&#10;Description automatically generated">
            <a:extLst>
              <a:ext uri="{FF2B5EF4-FFF2-40B4-BE49-F238E27FC236}">
                <a16:creationId xmlns:a16="http://schemas.microsoft.com/office/drawing/2014/main" id="{4C2FA145-6FD6-90E6-DFEB-AFB0AB2B87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56680" y="4163216"/>
            <a:ext cx="1554767" cy="1166075"/>
          </a:xfrm>
          <a:prstGeom prst="rect">
            <a:avLst/>
          </a:prstGeom>
        </p:spPr>
      </p:pic>
      <p:pic>
        <p:nvPicPr>
          <p:cNvPr id="39" name="Picture 38" descr="A white objects with a blue and white handle&#10;&#10;Description automatically generated with medium confidence">
            <a:extLst>
              <a:ext uri="{FF2B5EF4-FFF2-40B4-BE49-F238E27FC236}">
                <a16:creationId xmlns:a16="http://schemas.microsoft.com/office/drawing/2014/main" id="{2E68BBB3-E7B9-1589-E974-9F5E46FC4015}"/>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284319" y="1700485"/>
            <a:ext cx="1610866" cy="1185012"/>
          </a:xfrm>
          <a:prstGeom prst="rect">
            <a:avLst/>
          </a:prstGeom>
        </p:spPr>
      </p:pic>
      <p:sp>
        <p:nvSpPr>
          <p:cNvPr id="44" name="Rectangle 43">
            <a:extLst>
              <a:ext uri="{FF2B5EF4-FFF2-40B4-BE49-F238E27FC236}">
                <a16:creationId xmlns:a16="http://schemas.microsoft.com/office/drawing/2014/main" id="{4661DC3F-3383-69C5-42E7-E43473FD0D29}"/>
              </a:ext>
            </a:extLst>
          </p:cNvPr>
          <p:cNvSpPr/>
          <p:nvPr/>
        </p:nvSpPr>
        <p:spPr>
          <a:xfrm>
            <a:off x="1975365" y="3071195"/>
            <a:ext cx="1877571" cy="327648"/>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dirty="0">
                <a:solidFill>
                  <a:prstClr val="white"/>
                </a:solidFill>
                <a:latin typeface="Tahoma" panose="020B0604030504040204" pitchFamily="34" charset="0"/>
                <a:ea typeface="Tahoma" panose="020B0604030504040204" pitchFamily="34" charset="0"/>
                <a:cs typeface="Tahoma" panose="020B0604030504040204" pitchFamily="34" charset="0"/>
              </a:rPr>
              <a:t>Net Zero Home</a:t>
            </a:r>
          </a:p>
        </p:txBody>
      </p:sp>
      <p:sp>
        <p:nvSpPr>
          <p:cNvPr id="45" name="Rectangle 44">
            <a:extLst>
              <a:ext uri="{FF2B5EF4-FFF2-40B4-BE49-F238E27FC236}">
                <a16:creationId xmlns:a16="http://schemas.microsoft.com/office/drawing/2014/main" id="{B4FD4EF9-9F73-22BD-ED73-284D86F83ED7}"/>
              </a:ext>
            </a:extLst>
          </p:cNvPr>
          <p:cNvSpPr/>
          <p:nvPr/>
        </p:nvSpPr>
        <p:spPr>
          <a:xfrm>
            <a:off x="1975364" y="5539411"/>
            <a:ext cx="1877571" cy="327648"/>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dirty="0">
                <a:solidFill>
                  <a:prstClr val="white"/>
                </a:solidFill>
                <a:latin typeface="Tahoma" panose="020B0604030504040204" pitchFamily="34" charset="0"/>
                <a:ea typeface="Tahoma" panose="020B0604030504040204" pitchFamily="34" charset="0"/>
                <a:cs typeface="Tahoma" panose="020B0604030504040204" pitchFamily="34" charset="0"/>
              </a:rPr>
              <a:t>New Build (Gas)</a:t>
            </a:r>
          </a:p>
        </p:txBody>
      </p:sp>
      <p:sp>
        <p:nvSpPr>
          <p:cNvPr id="46" name="Rectangle 45">
            <a:extLst>
              <a:ext uri="{FF2B5EF4-FFF2-40B4-BE49-F238E27FC236}">
                <a16:creationId xmlns:a16="http://schemas.microsoft.com/office/drawing/2014/main" id="{F44283DD-1B1C-45A7-7C95-F3BF65CEE426}"/>
              </a:ext>
            </a:extLst>
          </p:cNvPr>
          <p:cNvSpPr/>
          <p:nvPr/>
        </p:nvSpPr>
        <p:spPr>
          <a:xfrm>
            <a:off x="4092421" y="5540381"/>
            <a:ext cx="1877571" cy="327648"/>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dirty="0">
                <a:solidFill>
                  <a:prstClr val="white"/>
                </a:solidFill>
                <a:latin typeface="Tahoma" panose="020B0604030504040204" pitchFamily="34" charset="0"/>
                <a:ea typeface="Tahoma" panose="020B0604030504040204" pitchFamily="34" charset="0"/>
                <a:cs typeface="Tahoma" panose="020B0604030504040204" pitchFamily="34" charset="0"/>
              </a:rPr>
              <a:t>Retrofitted (EWI)</a:t>
            </a:r>
          </a:p>
        </p:txBody>
      </p:sp>
      <p:sp>
        <p:nvSpPr>
          <p:cNvPr id="47" name="Rectangle 46">
            <a:extLst>
              <a:ext uri="{FF2B5EF4-FFF2-40B4-BE49-F238E27FC236}">
                <a16:creationId xmlns:a16="http://schemas.microsoft.com/office/drawing/2014/main" id="{FF588C42-AF85-607A-CB6E-9298425D0E52}"/>
              </a:ext>
            </a:extLst>
          </p:cNvPr>
          <p:cNvSpPr/>
          <p:nvPr/>
        </p:nvSpPr>
        <p:spPr>
          <a:xfrm>
            <a:off x="6207241" y="5539411"/>
            <a:ext cx="1877571" cy="327648"/>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dirty="0">
                <a:solidFill>
                  <a:prstClr val="white"/>
                </a:solidFill>
                <a:latin typeface="Tahoma" panose="020B0604030504040204" pitchFamily="34" charset="0"/>
                <a:ea typeface="Tahoma" panose="020B0604030504040204" pitchFamily="34" charset="0"/>
                <a:cs typeface="Tahoma" panose="020B0604030504040204" pitchFamily="34" charset="0"/>
              </a:rPr>
              <a:t>Non-Retrofitted</a:t>
            </a:r>
          </a:p>
        </p:txBody>
      </p:sp>
      <p:sp>
        <p:nvSpPr>
          <p:cNvPr id="48" name="Rectangle 47">
            <a:extLst>
              <a:ext uri="{FF2B5EF4-FFF2-40B4-BE49-F238E27FC236}">
                <a16:creationId xmlns:a16="http://schemas.microsoft.com/office/drawing/2014/main" id="{AB2AC8E8-280C-8832-0EC3-DEC91169F823}"/>
              </a:ext>
            </a:extLst>
          </p:cNvPr>
          <p:cNvSpPr/>
          <p:nvPr/>
        </p:nvSpPr>
        <p:spPr>
          <a:xfrm>
            <a:off x="8322061" y="5539411"/>
            <a:ext cx="1877571" cy="327648"/>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dirty="0">
                <a:solidFill>
                  <a:prstClr val="white"/>
                </a:solidFill>
                <a:latin typeface="Tahoma" panose="020B0604030504040204" pitchFamily="34" charset="0"/>
                <a:ea typeface="Tahoma" panose="020B0604030504040204" pitchFamily="34" charset="0"/>
                <a:cs typeface="Tahoma" panose="020B0604030504040204" pitchFamily="34" charset="0"/>
              </a:rPr>
              <a:t>Flats (High Rise)</a:t>
            </a:r>
          </a:p>
        </p:txBody>
      </p:sp>
      <p:sp>
        <p:nvSpPr>
          <p:cNvPr id="49" name="Rectangle 48">
            <a:extLst>
              <a:ext uri="{FF2B5EF4-FFF2-40B4-BE49-F238E27FC236}">
                <a16:creationId xmlns:a16="http://schemas.microsoft.com/office/drawing/2014/main" id="{F61A821B-03ED-E75B-CB19-F6C71A83190B}"/>
              </a:ext>
            </a:extLst>
          </p:cNvPr>
          <p:cNvSpPr/>
          <p:nvPr/>
        </p:nvSpPr>
        <p:spPr>
          <a:xfrm>
            <a:off x="8315547" y="3095686"/>
            <a:ext cx="1877571" cy="327648"/>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dirty="0">
                <a:solidFill>
                  <a:prstClr val="white"/>
                </a:solidFill>
                <a:latin typeface="Tahoma" panose="020B0604030504040204" pitchFamily="34" charset="0"/>
                <a:ea typeface="Tahoma" panose="020B0604030504040204" pitchFamily="34" charset="0"/>
                <a:cs typeface="Tahoma" panose="020B0604030504040204" pitchFamily="34" charset="0"/>
              </a:rPr>
              <a:t>Flats (Low Rise)</a:t>
            </a:r>
          </a:p>
        </p:txBody>
      </p:sp>
      <p:sp>
        <p:nvSpPr>
          <p:cNvPr id="5" name="TextBox 4">
            <a:extLst>
              <a:ext uri="{FF2B5EF4-FFF2-40B4-BE49-F238E27FC236}">
                <a16:creationId xmlns:a16="http://schemas.microsoft.com/office/drawing/2014/main" id="{E619453C-A3F9-DB07-CBD6-E59DC5F9C38A}"/>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dirty="0">
                <a:solidFill>
                  <a:srgbClr val="7030A0"/>
                </a:solidFill>
                <a:latin typeface="Calibri"/>
                <a:ea typeface="Tahoma" panose="020B0604030504040204" pitchFamily="34" charset="0"/>
                <a:cs typeface="Tahoma" panose="020B0604030504040204" pitchFamily="34" charset="0"/>
              </a:rPr>
              <a:t>North Lanarkshire Net-Zero Trial</a:t>
            </a:r>
            <a:endParaRPr lang="en-GB" sz="2400" dirty="0">
              <a:solidFill>
                <a:srgbClr val="4F81BD">
                  <a:lumMod val="75000"/>
                </a:srgbClr>
              </a:solidFill>
              <a:latin typeface="Calibri"/>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84740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034E69-821C-C554-55E4-61B5BC6B0C99}"/>
              </a:ext>
            </a:extLst>
          </p:cNvPr>
          <p:cNvSpPr/>
          <p:nvPr/>
        </p:nvSpPr>
        <p:spPr>
          <a:xfrm>
            <a:off x="1842515" y="1239737"/>
            <a:ext cx="8506971" cy="1446773"/>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800" b="1" dirty="0">
                <a:solidFill>
                  <a:prstClr val="white"/>
                </a:solidFill>
                <a:latin typeface="Calibri"/>
                <a:ea typeface="Tahoma" panose="020B0604030504040204" pitchFamily="34" charset="0"/>
                <a:cs typeface="Tahoma" panose="020B0604030504040204" pitchFamily="34" charset="0"/>
              </a:rPr>
              <a:t>Energy Use Data</a:t>
            </a:r>
          </a:p>
        </p:txBody>
      </p:sp>
      <p:sp>
        <p:nvSpPr>
          <p:cNvPr id="8" name="Rectangle 7">
            <a:extLst>
              <a:ext uri="{FF2B5EF4-FFF2-40B4-BE49-F238E27FC236}">
                <a16:creationId xmlns:a16="http://schemas.microsoft.com/office/drawing/2014/main" id="{E87ABE78-7DDC-72A2-5BD7-A57E6012B9AF}"/>
              </a:ext>
            </a:extLst>
          </p:cNvPr>
          <p:cNvSpPr/>
          <p:nvPr/>
        </p:nvSpPr>
        <p:spPr>
          <a:xfrm>
            <a:off x="1842514" y="2885882"/>
            <a:ext cx="8506971" cy="1446773"/>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800" b="1" dirty="0">
                <a:solidFill>
                  <a:prstClr val="white"/>
                </a:solidFill>
                <a:latin typeface="Calibri"/>
                <a:ea typeface="Tahoma" panose="020B0604030504040204" pitchFamily="34" charset="0"/>
                <a:cs typeface="Tahoma" panose="020B0604030504040204" pitchFamily="34" charset="0"/>
              </a:rPr>
              <a:t>Environmental Data</a:t>
            </a:r>
          </a:p>
        </p:txBody>
      </p:sp>
      <p:sp>
        <p:nvSpPr>
          <p:cNvPr id="9" name="Rectangle 8">
            <a:extLst>
              <a:ext uri="{FF2B5EF4-FFF2-40B4-BE49-F238E27FC236}">
                <a16:creationId xmlns:a16="http://schemas.microsoft.com/office/drawing/2014/main" id="{04C72C2A-1B12-BD27-BEDE-AE8A58425D23}"/>
              </a:ext>
            </a:extLst>
          </p:cNvPr>
          <p:cNvSpPr/>
          <p:nvPr/>
        </p:nvSpPr>
        <p:spPr>
          <a:xfrm>
            <a:off x="1842513" y="4502458"/>
            <a:ext cx="8506971" cy="1446773"/>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800" b="1" dirty="0">
                <a:solidFill>
                  <a:prstClr val="white"/>
                </a:solidFill>
                <a:latin typeface="Calibri"/>
                <a:ea typeface="Tahoma" panose="020B0604030504040204" pitchFamily="34" charset="0"/>
                <a:cs typeface="Tahoma" panose="020B0604030504040204" pitchFamily="34" charset="0"/>
              </a:rPr>
              <a:t>Key Metrics</a:t>
            </a:r>
          </a:p>
        </p:txBody>
      </p:sp>
      <p:pic>
        <p:nvPicPr>
          <p:cNvPr id="11" name="Graphic 10" descr="Solar Panels with solid fill">
            <a:extLst>
              <a:ext uri="{FF2B5EF4-FFF2-40B4-BE49-F238E27FC236}">
                <a16:creationId xmlns:a16="http://schemas.microsoft.com/office/drawing/2014/main" id="{A17E0495-038F-723B-35DF-AF494837B1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77142" y="1552695"/>
            <a:ext cx="914400" cy="914400"/>
          </a:xfrm>
          <a:prstGeom prst="rect">
            <a:avLst/>
          </a:prstGeom>
        </p:spPr>
      </p:pic>
      <p:pic>
        <p:nvPicPr>
          <p:cNvPr id="13" name="Graphic 12" descr="Wind Turbines with solid fill">
            <a:extLst>
              <a:ext uri="{FF2B5EF4-FFF2-40B4-BE49-F238E27FC236}">
                <a16:creationId xmlns:a16="http://schemas.microsoft.com/office/drawing/2014/main" id="{BDA39CE4-7DE1-56C3-CDDB-CBEB7BA6C9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34340" y="4768644"/>
            <a:ext cx="914400" cy="824753"/>
          </a:xfrm>
          <a:prstGeom prst="rect">
            <a:avLst/>
          </a:prstGeom>
        </p:spPr>
      </p:pic>
      <p:pic>
        <p:nvPicPr>
          <p:cNvPr id="15" name="Graphic 14" descr="Gauge with solid fill">
            <a:extLst>
              <a:ext uri="{FF2B5EF4-FFF2-40B4-BE49-F238E27FC236}">
                <a16:creationId xmlns:a16="http://schemas.microsoft.com/office/drawing/2014/main" id="{845548C4-F0B3-6BD0-0BB8-985012F8FE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03752" y="4832885"/>
            <a:ext cx="914400" cy="914400"/>
          </a:xfrm>
          <a:prstGeom prst="rect">
            <a:avLst/>
          </a:prstGeom>
        </p:spPr>
      </p:pic>
      <p:pic>
        <p:nvPicPr>
          <p:cNvPr id="17" name="Graphic 16" descr="Leaky Tap with solid fill">
            <a:extLst>
              <a:ext uri="{FF2B5EF4-FFF2-40B4-BE49-F238E27FC236}">
                <a16:creationId xmlns:a16="http://schemas.microsoft.com/office/drawing/2014/main" id="{A282D61C-07D5-46DD-1F13-D8082655B0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09779" y="4832885"/>
            <a:ext cx="914400" cy="914400"/>
          </a:xfrm>
          <a:prstGeom prst="rect">
            <a:avLst/>
          </a:prstGeom>
        </p:spPr>
      </p:pic>
      <p:pic>
        <p:nvPicPr>
          <p:cNvPr id="19" name="Graphic 18" descr="Cough with solid fill">
            <a:extLst>
              <a:ext uri="{FF2B5EF4-FFF2-40B4-BE49-F238E27FC236}">
                <a16:creationId xmlns:a16="http://schemas.microsoft.com/office/drawing/2014/main" id="{86664692-DAF0-D5DC-EFAF-8E4226CE174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77140" y="3217633"/>
            <a:ext cx="914400" cy="914400"/>
          </a:xfrm>
          <a:prstGeom prst="rect">
            <a:avLst/>
          </a:prstGeom>
        </p:spPr>
      </p:pic>
      <p:pic>
        <p:nvPicPr>
          <p:cNvPr id="21" name="Graphic 20" descr="High temperature with solid fill">
            <a:extLst>
              <a:ext uri="{FF2B5EF4-FFF2-40B4-BE49-F238E27FC236}">
                <a16:creationId xmlns:a16="http://schemas.microsoft.com/office/drawing/2014/main" id="{D59AC1C6-80EC-3B20-885E-35E14F28099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00460" y="3152067"/>
            <a:ext cx="914400" cy="914400"/>
          </a:xfrm>
          <a:prstGeom prst="rect">
            <a:avLst/>
          </a:prstGeom>
        </p:spPr>
      </p:pic>
      <p:pic>
        <p:nvPicPr>
          <p:cNvPr id="25" name="Graphic 24" descr="Water with solid fill">
            <a:extLst>
              <a:ext uri="{FF2B5EF4-FFF2-40B4-BE49-F238E27FC236}">
                <a16:creationId xmlns:a16="http://schemas.microsoft.com/office/drawing/2014/main" id="{18FC1A0F-1D41-CC66-589D-80C5837F477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38800" y="3217633"/>
            <a:ext cx="914400" cy="914400"/>
          </a:xfrm>
          <a:prstGeom prst="rect">
            <a:avLst/>
          </a:prstGeom>
        </p:spPr>
      </p:pic>
      <p:pic>
        <p:nvPicPr>
          <p:cNvPr id="27" name="Graphic 26" descr="Fire with solid fill">
            <a:extLst>
              <a:ext uri="{FF2B5EF4-FFF2-40B4-BE49-F238E27FC236}">
                <a16:creationId xmlns:a16="http://schemas.microsoft.com/office/drawing/2014/main" id="{C21ACBD4-F38E-C72C-239A-1A6B855F8C0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638800" y="1552695"/>
            <a:ext cx="914400" cy="914400"/>
          </a:xfrm>
          <a:prstGeom prst="rect">
            <a:avLst/>
          </a:prstGeom>
        </p:spPr>
      </p:pic>
      <p:pic>
        <p:nvPicPr>
          <p:cNvPr id="29" name="Graphic 28" descr="Lightbulb with solid fill">
            <a:extLst>
              <a:ext uri="{FF2B5EF4-FFF2-40B4-BE49-F238E27FC236}">
                <a16:creationId xmlns:a16="http://schemas.microsoft.com/office/drawing/2014/main" id="{5CC137FE-D593-511C-BC6E-4C98FE0522D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000460" y="1505923"/>
            <a:ext cx="914400" cy="914400"/>
          </a:xfrm>
          <a:prstGeom prst="rect">
            <a:avLst/>
          </a:prstGeom>
        </p:spPr>
      </p:pic>
      <p:pic>
        <p:nvPicPr>
          <p:cNvPr id="31" name="Graphic 30" descr="Electric Tower with solid fill">
            <a:extLst>
              <a:ext uri="{FF2B5EF4-FFF2-40B4-BE49-F238E27FC236}">
                <a16:creationId xmlns:a16="http://schemas.microsoft.com/office/drawing/2014/main" id="{45135096-0552-77D1-C354-552DAD3E07A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720871" y="4832886"/>
            <a:ext cx="741753" cy="741753"/>
          </a:xfrm>
          <a:prstGeom prst="rect">
            <a:avLst/>
          </a:prstGeom>
        </p:spPr>
      </p:pic>
      <p:sp>
        <p:nvSpPr>
          <p:cNvPr id="32" name="TextBox 31">
            <a:extLst>
              <a:ext uri="{FF2B5EF4-FFF2-40B4-BE49-F238E27FC236}">
                <a16:creationId xmlns:a16="http://schemas.microsoft.com/office/drawing/2014/main" id="{3FA4811F-2C0B-04A4-7317-04009060EDD7}"/>
              </a:ext>
            </a:extLst>
          </p:cNvPr>
          <p:cNvSpPr txBox="1"/>
          <p:nvPr/>
        </p:nvSpPr>
        <p:spPr>
          <a:xfrm>
            <a:off x="2368162" y="2370272"/>
            <a:ext cx="2178996" cy="307777"/>
          </a:xfrm>
          <a:prstGeom prst="rect">
            <a:avLst/>
          </a:prstGeom>
          <a:noFill/>
        </p:spPr>
        <p:txBody>
          <a:bodyPr wrap="square" rtlCol="0">
            <a:spAutoFit/>
          </a:bodyPr>
          <a:lstStyle/>
          <a:p>
            <a:pPr algn="ctr" defTabSz="457200"/>
            <a:r>
              <a:rPr lang="en-GB" sz="1400" b="1" dirty="0">
                <a:solidFill>
                  <a:prstClr val="white"/>
                </a:solidFill>
                <a:latin typeface="Calibri"/>
              </a:rPr>
              <a:t>Electricity Consumption</a:t>
            </a:r>
          </a:p>
        </p:txBody>
      </p:sp>
      <p:sp>
        <p:nvSpPr>
          <p:cNvPr id="33" name="TextBox 32">
            <a:extLst>
              <a:ext uri="{FF2B5EF4-FFF2-40B4-BE49-F238E27FC236}">
                <a16:creationId xmlns:a16="http://schemas.microsoft.com/office/drawing/2014/main" id="{35D96301-5654-C5D3-E7DC-BF5AC5E7938F}"/>
              </a:ext>
            </a:extLst>
          </p:cNvPr>
          <p:cNvSpPr txBox="1"/>
          <p:nvPr/>
        </p:nvSpPr>
        <p:spPr>
          <a:xfrm>
            <a:off x="5006503" y="2370271"/>
            <a:ext cx="2178996" cy="307777"/>
          </a:xfrm>
          <a:prstGeom prst="rect">
            <a:avLst/>
          </a:prstGeom>
          <a:noFill/>
        </p:spPr>
        <p:txBody>
          <a:bodyPr wrap="square" rtlCol="0">
            <a:spAutoFit/>
          </a:bodyPr>
          <a:lstStyle/>
          <a:p>
            <a:pPr algn="ctr" defTabSz="457200"/>
            <a:r>
              <a:rPr lang="en-GB" sz="1400" b="1" dirty="0">
                <a:solidFill>
                  <a:prstClr val="white"/>
                </a:solidFill>
                <a:latin typeface="Calibri"/>
              </a:rPr>
              <a:t>Gas Consumption</a:t>
            </a:r>
          </a:p>
        </p:txBody>
      </p:sp>
      <p:sp>
        <p:nvSpPr>
          <p:cNvPr id="34" name="TextBox 33">
            <a:extLst>
              <a:ext uri="{FF2B5EF4-FFF2-40B4-BE49-F238E27FC236}">
                <a16:creationId xmlns:a16="http://schemas.microsoft.com/office/drawing/2014/main" id="{DD296A1E-1D80-EE2B-9329-FCD854AE46CD}"/>
              </a:ext>
            </a:extLst>
          </p:cNvPr>
          <p:cNvSpPr txBox="1"/>
          <p:nvPr/>
        </p:nvSpPr>
        <p:spPr>
          <a:xfrm>
            <a:off x="7500871" y="2378733"/>
            <a:ext cx="2533242" cy="307777"/>
          </a:xfrm>
          <a:prstGeom prst="rect">
            <a:avLst/>
          </a:prstGeom>
          <a:noFill/>
        </p:spPr>
        <p:txBody>
          <a:bodyPr wrap="square" rtlCol="0">
            <a:spAutoFit/>
          </a:bodyPr>
          <a:lstStyle/>
          <a:p>
            <a:pPr algn="ctr" defTabSz="457200"/>
            <a:r>
              <a:rPr lang="en-GB" sz="1400" b="1" dirty="0">
                <a:solidFill>
                  <a:prstClr val="white"/>
                </a:solidFill>
                <a:latin typeface="Calibri"/>
              </a:rPr>
              <a:t>Renewable Energy Generation</a:t>
            </a:r>
          </a:p>
        </p:txBody>
      </p:sp>
      <p:sp>
        <p:nvSpPr>
          <p:cNvPr id="35" name="TextBox 34">
            <a:extLst>
              <a:ext uri="{FF2B5EF4-FFF2-40B4-BE49-F238E27FC236}">
                <a16:creationId xmlns:a16="http://schemas.microsoft.com/office/drawing/2014/main" id="{BA0FA20E-6F1D-F6DB-F7B0-59AEA487333D}"/>
              </a:ext>
            </a:extLst>
          </p:cNvPr>
          <p:cNvSpPr txBox="1"/>
          <p:nvPr/>
        </p:nvSpPr>
        <p:spPr>
          <a:xfrm>
            <a:off x="2360833" y="3992736"/>
            <a:ext cx="2178996" cy="307777"/>
          </a:xfrm>
          <a:prstGeom prst="rect">
            <a:avLst/>
          </a:prstGeom>
          <a:noFill/>
        </p:spPr>
        <p:txBody>
          <a:bodyPr wrap="square" rtlCol="0">
            <a:spAutoFit/>
          </a:bodyPr>
          <a:lstStyle/>
          <a:p>
            <a:pPr algn="ctr" defTabSz="457200"/>
            <a:r>
              <a:rPr lang="en-GB" sz="1400" b="1" dirty="0">
                <a:solidFill>
                  <a:prstClr val="white"/>
                </a:solidFill>
                <a:latin typeface="Calibri"/>
              </a:rPr>
              <a:t>Temperature</a:t>
            </a:r>
          </a:p>
        </p:txBody>
      </p:sp>
      <p:sp>
        <p:nvSpPr>
          <p:cNvPr id="36" name="TextBox 35">
            <a:extLst>
              <a:ext uri="{FF2B5EF4-FFF2-40B4-BE49-F238E27FC236}">
                <a16:creationId xmlns:a16="http://schemas.microsoft.com/office/drawing/2014/main" id="{CC802129-BBBB-5A2B-39FE-6DA6F017256E}"/>
              </a:ext>
            </a:extLst>
          </p:cNvPr>
          <p:cNvSpPr txBox="1"/>
          <p:nvPr/>
        </p:nvSpPr>
        <p:spPr>
          <a:xfrm>
            <a:off x="5006499" y="4004680"/>
            <a:ext cx="2178996" cy="307777"/>
          </a:xfrm>
          <a:prstGeom prst="rect">
            <a:avLst/>
          </a:prstGeom>
          <a:noFill/>
        </p:spPr>
        <p:txBody>
          <a:bodyPr wrap="square" rtlCol="0">
            <a:spAutoFit/>
          </a:bodyPr>
          <a:lstStyle/>
          <a:p>
            <a:pPr algn="ctr" defTabSz="457200"/>
            <a:r>
              <a:rPr lang="en-GB" sz="1400" b="1" dirty="0">
                <a:solidFill>
                  <a:prstClr val="white"/>
                </a:solidFill>
                <a:latin typeface="Calibri"/>
              </a:rPr>
              <a:t>Humidity</a:t>
            </a:r>
          </a:p>
        </p:txBody>
      </p:sp>
      <p:sp>
        <p:nvSpPr>
          <p:cNvPr id="37" name="TextBox 36">
            <a:extLst>
              <a:ext uri="{FF2B5EF4-FFF2-40B4-BE49-F238E27FC236}">
                <a16:creationId xmlns:a16="http://schemas.microsoft.com/office/drawing/2014/main" id="{151D3A6B-CEBB-DA9B-D552-D0D56F902322}"/>
              </a:ext>
            </a:extLst>
          </p:cNvPr>
          <p:cNvSpPr txBox="1"/>
          <p:nvPr/>
        </p:nvSpPr>
        <p:spPr>
          <a:xfrm>
            <a:off x="7596559" y="4004680"/>
            <a:ext cx="2178996" cy="307777"/>
          </a:xfrm>
          <a:prstGeom prst="rect">
            <a:avLst/>
          </a:prstGeom>
          <a:noFill/>
        </p:spPr>
        <p:txBody>
          <a:bodyPr wrap="square" rtlCol="0">
            <a:spAutoFit/>
          </a:bodyPr>
          <a:lstStyle/>
          <a:p>
            <a:pPr algn="ctr" defTabSz="457200"/>
            <a:r>
              <a:rPr lang="en-GB" sz="1400" b="1" dirty="0">
                <a:solidFill>
                  <a:prstClr val="white"/>
                </a:solidFill>
                <a:latin typeface="Calibri"/>
              </a:rPr>
              <a:t>CO2 Levels</a:t>
            </a:r>
          </a:p>
        </p:txBody>
      </p:sp>
      <p:sp>
        <p:nvSpPr>
          <p:cNvPr id="38" name="TextBox 37">
            <a:extLst>
              <a:ext uri="{FF2B5EF4-FFF2-40B4-BE49-F238E27FC236}">
                <a16:creationId xmlns:a16="http://schemas.microsoft.com/office/drawing/2014/main" id="{D1FC9941-B52C-333E-47EA-85417FD20487}"/>
              </a:ext>
            </a:extLst>
          </p:cNvPr>
          <p:cNvSpPr txBox="1"/>
          <p:nvPr/>
        </p:nvSpPr>
        <p:spPr>
          <a:xfrm>
            <a:off x="1986327" y="5574639"/>
            <a:ext cx="2178996" cy="307777"/>
          </a:xfrm>
          <a:prstGeom prst="rect">
            <a:avLst/>
          </a:prstGeom>
          <a:noFill/>
        </p:spPr>
        <p:txBody>
          <a:bodyPr wrap="square" rtlCol="0">
            <a:spAutoFit/>
          </a:bodyPr>
          <a:lstStyle/>
          <a:p>
            <a:pPr algn="ctr" defTabSz="457200"/>
            <a:r>
              <a:rPr lang="en-GB" sz="1400" b="1" dirty="0">
                <a:solidFill>
                  <a:prstClr val="white"/>
                </a:solidFill>
                <a:latin typeface="Calibri"/>
              </a:rPr>
              <a:t>Space Heat Demand</a:t>
            </a:r>
          </a:p>
        </p:txBody>
      </p:sp>
      <p:sp>
        <p:nvSpPr>
          <p:cNvPr id="39" name="TextBox 38">
            <a:extLst>
              <a:ext uri="{FF2B5EF4-FFF2-40B4-BE49-F238E27FC236}">
                <a16:creationId xmlns:a16="http://schemas.microsoft.com/office/drawing/2014/main" id="{6D55D6DF-A0EF-CB77-8064-6B4949D3CE6A}"/>
              </a:ext>
            </a:extLst>
          </p:cNvPr>
          <p:cNvSpPr txBox="1"/>
          <p:nvPr/>
        </p:nvSpPr>
        <p:spPr>
          <a:xfrm>
            <a:off x="3981573" y="5574639"/>
            <a:ext cx="2178996" cy="307777"/>
          </a:xfrm>
          <a:prstGeom prst="rect">
            <a:avLst/>
          </a:prstGeom>
          <a:noFill/>
        </p:spPr>
        <p:txBody>
          <a:bodyPr wrap="square" rtlCol="0">
            <a:spAutoFit/>
          </a:bodyPr>
          <a:lstStyle/>
          <a:p>
            <a:pPr algn="ctr" defTabSz="457200"/>
            <a:r>
              <a:rPr lang="en-GB" sz="1400" b="1" dirty="0">
                <a:solidFill>
                  <a:prstClr val="white"/>
                </a:solidFill>
                <a:latin typeface="Calibri"/>
              </a:rPr>
              <a:t>Hot Water Demand</a:t>
            </a:r>
          </a:p>
        </p:txBody>
      </p:sp>
      <p:sp>
        <p:nvSpPr>
          <p:cNvPr id="40" name="TextBox 39">
            <a:extLst>
              <a:ext uri="{FF2B5EF4-FFF2-40B4-BE49-F238E27FC236}">
                <a16:creationId xmlns:a16="http://schemas.microsoft.com/office/drawing/2014/main" id="{366A70F1-A5BC-3434-8FE4-B7AF344BA788}"/>
              </a:ext>
            </a:extLst>
          </p:cNvPr>
          <p:cNvSpPr txBox="1"/>
          <p:nvPr/>
        </p:nvSpPr>
        <p:spPr>
          <a:xfrm>
            <a:off x="6002249" y="5574639"/>
            <a:ext cx="2178996" cy="307777"/>
          </a:xfrm>
          <a:prstGeom prst="rect">
            <a:avLst/>
          </a:prstGeom>
          <a:noFill/>
        </p:spPr>
        <p:txBody>
          <a:bodyPr wrap="square" rtlCol="0">
            <a:spAutoFit/>
          </a:bodyPr>
          <a:lstStyle/>
          <a:p>
            <a:pPr algn="ctr" defTabSz="457200"/>
            <a:r>
              <a:rPr lang="en-GB" sz="1400" b="1" dirty="0">
                <a:solidFill>
                  <a:prstClr val="white"/>
                </a:solidFill>
                <a:latin typeface="Calibri"/>
              </a:rPr>
              <a:t>Energy Use Intensity</a:t>
            </a:r>
          </a:p>
        </p:txBody>
      </p:sp>
      <p:sp>
        <p:nvSpPr>
          <p:cNvPr id="41" name="TextBox 40">
            <a:extLst>
              <a:ext uri="{FF2B5EF4-FFF2-40B4-BE49-F238E27FC236}">
                <a16:creationId xmlns:a16="http://schemas.microsoft.com/office/drawing/2014/main" id="{2472D96D-C4E5-7C2C-71E5-F6EC41AE11C3}"/>
              </a:ext>
            </a:extLst>
          </p:cNvPr>
          <p:cNvSpPr txBox="1"/>
          <p:nvPr/>
        </p:nvSpPr>
        <p:spPr>
          <a:xfrm>
            <a:off x="7827237" y="5574550"/>
            <a:ext cx="2565958" cy="307777"/>
          </a:xfrm>
          <a:prstGeom prst="rect">
            <a:avLst/>
          </a:prstGeom>
          <a:noFill/>
        </p:spPr>
        <p:txBody>
          <a:bodyPr wrap="square" rtlCol="0">
            <a:spAutoFit/>
          </a:bodyPr>
          <a:lstStyle/>
          <a:p>
            <a:pPr algn="ctr" defTabSz="457200"/>
            <a:r>
              <a:rPr lang="en-GB" sz="1400" b="1" dirty="0">
                <a:solidFill>
                  <a:prstClr val="white"/>
                </a:solidFill>
                <a:latin typeface="Calibri"/>
              </a:rPr>
              <a:t>Renewable Energy Contribution</a:t>
            </a:r>
          </a:p>
        </p:txBody>
      </p:sp>
      <p:sp>
        <p:nvSpPr>
          <p:cNvPr id="4" name="TextBox 3">
            <a:extLst>
              <a:ext uri="{FF2B5EF4-FFF2-40B4-BE49-F238E27FC236}">
                <a16:creationId xmlns:a16="http://schemas.microsoft.com/office/drawing/2014/main" id="{7ADD0C0B-BF4A-AAB1-0707-38D4B841C0A8}"/>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dirty="0">
                <a:solidFill>
                  <a:srgbClr val="7030A0"/>
                </a:solidFill>
                <a:latin typeface="Calibri"/>
                <a:ea typeface="Tahoma" panose="020B0604030504040204" pitchFamily="34" charset="0"/>
                <a:cs typeface="Tahoma" panose="020B0604030504040204" pitchFamily="34" charset="0"/>
              </a:rPr>
              <a:t>Types of Data Collected</a:t>
            </a:r>
            <a:endParaRPr lang="en-GB" sz="2400" dirty="0">
              <a:solidFill>
                <a:srgbClr val="4F81BD">
                  <a:lumMod val="75000"/>
                </a:srgbClr>
              </a:solidFill>
              <a:latin typeface="Calibri"/>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14656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Down 9">
            <a:extLst>
              <a:ext uri="{FF2B5EF4-FFF2-40B4-BE49-F238E27FC236}">
                <a16:creationId xmlns:a16="http://schemas.microsoft.com/office/drawing/2014/main" id="{C501CFAC-522F-D723-78FB-CBDCB74022DD}"/>
              </a:ext>
            </a:extLst>
          </p:cNvPr>
          <p:cNvSpPr/>
          <p:nvPr/>
        </p:nvSpPr>
        <p:spPr>
          <a:xfrm>
            <a:off x="2233853" y="4192621"/>
            <a:ext cx="1712068" cy="719847"/>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defTabSz="457200"/>
            <a:endParaRPr lang="en-GB">
              <a:solidFill>
                <a:prstClr val="white"/>
              </a:solidFill>
              <a:latin typeface="Calibri"/>
            </a:endParaRPr>
          </a:p>
        </p:txBody>
      </p:sp>
      <p:sp>
        <p:nvSpPr>
          <p:cNvPr id="11" name="Arrow: Down 10">
            <a:extLst>
              <a:ext uri="{FF2B5EF4-FFF2-40B4-BE49-F238E27FC236}">
                <a16:creationId xmlns:a16="http://schemas.microsoft.com/office/drawing/2014/main" id="{2D277DE2-F2BC-992D-39CD-C87954E9F9A7}"/>
              </a:ext>
            </a:extLst>
          </p:cNvPr>
          <p:cNvSpPr/>
          <p:nvPr/>
        </p:nvSpPr>
        <p:spPr>
          <a:xfrm>
            <a:off x="5196589" y="4192621"/>
            <a:ext cx="1712068" cy="719847"/>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defTabSz="457200"/>
            <a:endParaRPr lang="en-GB">
              <a:solidFill>
                <a:prstClr val="white"/>
              </a:solidFill>
              <a:latin typeface="Calibri"/>
            </a:endParaRPr>
          </a:p>
        </p:txBody>
      </p:sp>
      <p:sp>
        <p:nvSpPr>
          <p:cNvPr id="12" name="Arrow: Down 11">
            <a:extLst>
              <a:ext uri="{FF2B5EF4-FFF2-40B4-BE49-F238E27FC236}">
                <a16:creationId xmlns:a16="http://schemas.microsoft.com/office/drawing/2014/main" id="{7839F21D-A48B-6EB7-AB31-6723E89D090B}"/>
              </a:ext>
            </a:extLst>
          </p:cNvPr>
          <p:cNvSpPr/>
          <p:nvPr/>
        </p:nvSpPr>
        <p:spPr>
          <a:xfrm>
            <a:off x="8246078" y="4192621"/>
            <a:ext cx="1712068" cy="719847"/>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defTabSz="457200"/>
            <a:endParaRPr lang="en-GB">
              <a:solidFill>
                <a:prstClr val="white"/>
              </a:solidFill>
              <a:latin typeface="Calibri"/>
            </a:endParaRPr>
          </a:p>
        </p:txBody>
      </p:sp>
      <p:sp>
        <p:nvSpPr>
          <p:cNvPr id="4" name="Rectangle 3">
            <a:extLst>
              <a:ext uri="{FF2B5EF4-FFF2-40B4-BE49-F238E27FC236}">
                <a16:creationId xmlns:a16="http://schemas.microsoft.com/office/drawing/2014/main" id="{F7FD0723-F4B3-E4F5-EE07-3782CD1A1B7D}"/>
              </a:ext>
            </a:extLst>
          </p:cNvPr>
          <p:cNvSpPr/>
          <p:nvPr/>
        </p:nvSpPr>
        <p:spPr>
          <a:xfrm>
            <a:off x="1725518" y="4788471"/>
            <a:ext cx="2728741" cy="1466422"/>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2000" b="1" dirty="0">
                <a:solidFill>
                  <a:prstClr val="white"/>
                </a:solidFill>
                <a:latin typeface="Calibri"/>
                <a:ea typeface="Tahoma" panose="020B0604030504040204" pitchFamily="34" charset="0"/>
                <a:cs typeface="Tahoma" panose="020B0604030504040204" pitchFamily="34" charset="0"/>
              </a:rPr>
              <a:t>Benchmarking </a:t>
            </a:r>
          </a:p>
          <a:p>
            <a:pPr algn="ctr" defTabSz="514350"/>
            <a:r>
              <a:rPr lang="en-GB" sz="2000" b="1" dirty="0">
                <a:solidFill>
                  <a:prstClr val="white"/>
                </a:solidFill>
                <a:latin typeface="Calibri"/>
                <a:ea typeface="Tahoma" panose="020B0604030504040204" pitchFamily="34" charset="0"/>
                <a:cs typeface="Tahoma" panose="020B0604030504040204" pitchFamily="34" charset="0"/>
              </a:rPr>
              <a:t>Net-Zero Performance</a:t>
            </a:r>
          </a:p>
        </p:txBody>
      </p:sp>
      <p:sp>
        <p:nvSpPr>
          <p:cNvPr id="5" name="Rectangle 4">
            <a:extLst>
              <a:ext uri="{FF2B5EF4-FFF2-40B4-BE49-F238E27FC236}">
                <a16:creationId xmlns:a16="http://schemas.microsoft.com/office/drawing/2014/main" id="{AC4AA714-1665-DF5C-41A4-D1D0506B3C8E}"/>
              </a:ext>
            </a:extLst>
          </p:cNvPr>
          <p:cNvSpPr/>
          <p:nvPr/>
        </p:nvSpPr>
        <p:spPr>
          <a:xfrm>
            <a:off x="4688254" y="4788471"/>
            <a:ext cx="2728741" cy="1466422"/>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2000" b="1" dirty="0">
                <a:solidFill>
                  <a:prstClr val="white"/>
                </a:solidFill>
                <a:latin typeface="Calibri"/>
                <a:ea typeface="Tahoma" panose="020B0604030504040204" pitchFamily="34" charset="0"/>
                <a:cs typeface="Tahoma" panose="020B0604030504040204" pitchFamily="34" charset="0"/>
              </a:rPr>
              <a:t>Data-Driven Optimisation</a:t>
            </a:r>
          </a:p>
        </p:txBody>
      </p:sp>
      <p:sp>
        <p:nvSpPr>
          <p:cNvPr id="6" name="Rectangle 5">
            <a:extLst>
              <a:ext uri="{FF2B5EF4-FFF2-40B4-BE49-F238E27FC236}">
                <a16:creationId xmlns:a16="http://schemas.microsoft.com/office/drawing/2014/main" id="{177609CB-CD24-6146-73A6-C52E0B0671BE}"/>
              </a:ext>
            </a:extLst>
          </p:cNvPr>
          <p:cNvSpPr/>
          <p:nvPr/>
        </p:nvSpPr>
        <p:spPr>
          <a:xfrm>
            <a:off x="7737743" y="4788471"/>
            <a:ext cx="2728741" cy="1466422"/>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2000" b="1" dirty="0">
                <a:solidFill>
                  <a:prstClr val="white"/>
                </a:solidFill>
                <a:latin typeface="Calibri"/>
                <a:ea typeface="Tahoma" panose="020B0604030504040204" pitchFamily="34" charset="0"/>
                <a:cs typeface="Tahoma" panose="020B0604030504040204" pitchFamily="34" charset="0"/>
              </a:rPr>
              <a:t>Long-Term </a:t>
            </a:r>
          </a:p>
          <a:p>
            <a:pPr algn="ctr" defTabSz="514350"/>
            <a:r>
              <a:rPr lang="en-GB" sz="2000" b="1" dirty="0">
                <a:solidFill>
                  <a:prstClr val="white"/>
                </a:solidFill>
                <a:latin typeface="Calibri"/>
                <a:ea typeface="Tahoma" panose="020B0604030504040204" pitchFamily="34" charset="0"/>
                <a:cs typeface="Tahoma" panose="020B0604030504040204" pitchFamily="34" charset="0"/>
              </a:rPr>
              <a:t>Carbon Reduction</a:t>
            </a:r>
          </a:p>
        </p:txBody>
      </p:sp>
      <p:sp>
        <p:nvSpPr>
          <p:cNvPr id="9" name="Rectangle 8">
            <a:extLst>
              <a:ext uri="{FF2B5EF4-FFF2-40B4-BE49-F238E27FC236}">
                <a16:creationId xmlns:a16="http://schemas.microsoft.com/office/drawing/2014/main" id="{6383BACC-F681-F490-3140-DBFB2D637D7D}"/>
              </a:ext>
            </a:extLst>
          </p:cNvPr>
          <p:cNvSpPr/>
          <p:nvPr/>
        </p:nvSpPr>
        <p:spPr>
          <a:xfrm>
            <a:off x="1725517" y="1239737"/>
            <a:ext cx="8740966" cy="3108528"/>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buFont typeface="Arial" panose="020B0604020202020204" pitchFamily="34" charset="0"/>
              <a:buChar char="•"/>
            </a:pPr>
            <a:r>
              <a:rPr lang="en-GB" sz="2000" b="1" dirty="0">
                <a:solidFill>
                  <a:prstClr val="white"/>
                </a:solidFill>
                <a:latin typeface="Calibri"/>
              </a:rPr>
              <a:t>Energy Efficiency Validation</a:t>
            </a:r>
          </a:p>
          <a:p>
            <a:endParaRPr lang="en-GB" sz="2000" dirty="0">
              <a:solidFill>
                <a:prstClr val="white"/>
              </a:solidFill>
              <a:latin typeface="Calibri"/>
            </a:endParaRPr>
          </a:p>
          <a:p>
            <a:pPr>
              <a:buFont typeface="Arial" panose="020B0604020202020204" pitchFamily="34" charset="0"/>
              <a:buChar char="•"/>
            </a:pPr>
            <a:r>
              <a:rPr lang="en-GB" sz="2000" b="1" dirty="0">
                <a:solidFill>
                  <a:prstClr val="white"/>
                </a:solidFill>
                <a:latin typeface="Calibri"/>
              </a:rPr>
              <a:t>Reducing Carbon Footprint</a:t>
            </a:r>
            <a:endParaRPr lang="en-GB" sz="2000" dirty="0">
              <a:solidFill>
                <a:prstClr val="white"/>
              </a:solidFill>
              <a:latin typeface="Calibri"/>
            </a:endParaRPr>
          </a:p>
          <a:p>
            <a:pPr marL="557213" lvl="1" indent="-214313">
              <a:buFont typeface="Arial" panose="020B0604020202020204" pitchFamily="34" charset="0"/>
              <a:buChar char="•"/>
            </a:pPr>
            <a:endParaRPr lang="en-GB" sz="2000" dirty="0">
              <a:solidFill>
                <a:prstClr val="white"/>
              </a:solidFill>
              <a:latin typeface="Calibri"/>
            </a:endParaRPr>
          </a:p>
          <a:p>
            <a:pPr>
              <a:buFont typeface="Arial" panose="020B0604020202020204" pitchFamily="34" charset="0"/>
              <a:buChar char="•"/>
            </a:pPr>
            <a:r>
              <a:rPr lang="en-GB" sz="2000" b="1" dirty="0">
                <a:solidFill>
                  <a:prstClr val="white"/>
                </a:solidFill>
                <a:latin typeface="Calibri"/>
              </a:rPr>
              <a:t>Supporting Policy and Retrofitting Decisions</a:t>
            </a:r>
          </a:p>
          <a:p>
            <a:pPr>
              <a:buFont typeface="Arial" panose="020B0604020202020204" pitchFamily="34" charset="0"/>
              <a:buChar char="•"/>
            </a:pPr>
            <a:endParaRPr lang="en-GB" sz="2000" b="1" dirty="0">
              <a:solidFill>
                <a:prstClr val="white"/>
              </a:solidFill>
              <a:latin typeface="Calibri"/>
            </a:endParaRPr>
          </a:p>
          <a:p>
            <a:pPr>
              <a:buFont typeface="Arial" panose="020B0604020202020204" pitchFamily="34" charset="0"/>
              <a:buChar char="•"/>
            </a:pPr>
            <a:r>
              <a:rPr lang="en-GB" sz="2000" b="1" dirty="0">
                <a:solidFill>
                  <a:prstClr val="white"/>
                </a:solidFill>
                <a:latin typeface="Calibri"/>
              </a:rPr>
              <a:t>Improving Tenant Understanding and Engagement</a:t>
            </a:r>
          </a:p>
          <a:p>
            <a:pPr>
              <a:buFont typeface="Arial" panose="020B0604020202020204" pitchFamily="34" charset="0"/>
              <a:buChar char="•"/>
            </a:pPr>
            <a:endParaRPr lang="en-GB" sz="2000" b="1" dirty="0">
              <a:solidFill>
                <a:prstClr val="white"/>
              </a:solidFill>
              <a:latin typeface="Calibri"/>
            </a:endParaRPr>
          </a:p>
          <a:p>
            <a:pPr>
              <a:buFont typeface="Arial" panose="020B0604020202020204" pitchFamily="34" charset="0"/>
              <a:buChar char="•"/>
            </a:pPr>
            <a:r>
              <a:rPr lang="en-GB" sz="2000" b="1" dirty="0">
                <a:solidFill>
                  <a:prstClr val="white"/>
                </a:solidFill>
                <a:latin typeface="Calibri"/>
              </a:rPr>
              <a:t>Tailoring Solutions to Housing Archetypes</a:t>
            </a:r>
          </a:p>
        </p:txBody>
      </p:sp>
      <p:sp>
        <p:nvSpPr>
          <p:cNvPr id="3" name="TextBox 2">
            <a:extLst>
              <a:ext uri="{FF2B5EF4-FFF2-40B4-BE49-F238E27FC236}">
                <a16:creationId xmlns:a16="http://schemas.microsoft.com/office/drawing/2014/main" id="{06BF72F0-F63E-B210-E73A-B15EAEC47CE8}"/>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dirty="0">
                <a:solidFill>
                  <a:srgbClr val="7030A0"/>
                </a:solidFill>
                <a:latin typeface="Calibri"/>
                <a:ea typeface="Tahoma" panose="020B0604030504040204" pitchFamily="34" charset="0"/>
                <a:cs typeface="Tahoma" panose="020B0604030504040204" pitchFamily="34" charset="0"/>
              </a:rPr>
              <a:t>Importance of Data &amp; What We Hope to Achieve</a:t>
            </a:r>
            <a:endParaRPr lang="en-GB" sz="2400" dirty="0">
              <a:solidFill>
                <a:srgbClr val="4F81BD">
                  <a:lumMod val="75000"/>
                </a:srgbClr>
              </a:solidFill>
              <a:latin typeface="Calibri"/>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45633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035B-BA4E-6632-FBF4-04B1195C3588}"/>
              </a:ext>
            </a:extLst>
          </p:cNvPr>
          <p:cNvSpPr>
            <a:spLocks noGrp="1"/>
          </p:cNvSpPr>
          <p:nvPr>
            <p:ph type="title"/>
          </p:nvPr>
        </p:nvSpPr>
        <p:spPr>
          <a:xfrm>
            <a:off x="1981200" y="1897955"/>
            <a:ext cx="8229600" cy="1143000"/>
          </a:xfrm>
        </p:spPr>
        <p:txBody>
          <a:bodyPr>
            <a:normAutofit fontScale="90000"/>
          </a:bodyPr>
          <a:lstStyle/>
          <a:p>
            <a:br>
              <a:rPr lang="en-GB" dirty="0"/>
            </a:br>
            <a:br>
              <a:rPr lang="en-GB" dirty="0"/>
            </a:br>
            <a:r>
              <a:rPr lang="en-GB" dirty="0"/>
              <a:t>Kevin Rush</a:t>
            </a:r>
            <a:br>
              <a:rPr lang="en-GB" dirty="0"/>
            </a:br>
            <a:br>
              <a:rPr lang="en-GB" dirty="0"/>
            </a:br>
            <a:r>
              <a:rPr lang="en-GB" dirty="0"/>
              <a:t>Director of Regional Economic Growth</a:t>
            </a:r>
            <a:br>
              <a:rPr lang="en-GB" dirty="0"/>
            </a:br>
            <a:r>
              <a:rPr lang="en-GB" dirty="0"/>
              <a:t>Glasgow City Region</a:t>
            </a:r>
            <a:br>
              <a:rPr lang="en-GB" sz="1800" dirty="0">
                <a:effectLst/>
                <a:latin typeface="Aptos" panose="020B0004020202020204" pitchFamily="34" charset="0"/>
                <a:ea typeface="Calibri" panose="020F0502020204030204" pitchFamily="34" charset="0"/>
                <a:cs typeface="Aptos" panose="020B0004020202020204" pitchFamily="34" charset="0"/>
              </a:rPr>
            </a:br>
            <a:endParaRPr lang="en-GB" b="1" dirty="0"/>
          </a:p>
        </p:txBody>
      </p:sp>
    </p:spTree>
    <p:extLst>
      <p:ext uri="{BB962C8B-B14F-4D97-AF65-F5344CB8AC3E}">
        <p14:creationId xmlns:p14="http://schemas.microsoft.com/office/powerpoint/2010/main" val="2400402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CFA88-94C1-428A-7F01-86520C73A393}"/>
              </a:ext>
            </a:extLst>
          </p:cNvPr>
          <p:cNvSpPr>
            <a:spLocks noGrp="1"/>
          </p:cNvSpPr>
          <p:nvPr>
            <p:ph type="title"/>
          </p:nvPr>
        </p:nvSpPr>
        <p:spPr>
          <a:xfrm>
            <a:off x="3745154" y="1269263"/>
            <a:ext cx="4744016" cy="2071466"/>
          </a:xfrm>
        </p:spPr>
        <p:txBody>
          <a:bodyPr anchor="t">
            <a:normAutofit fontScale="90000"/>
          </a:bodyPr>
          <a:lstStyle/>
          <a:p>
            <a:r>
              <a:rPr lang="en-GB" b="1"/>
              <a:t>Douglas McCabe</a:t>
            </a:r>
            <a:br>
              <a:rPr lang="en-GB" b="1"/>
            </a:br>
            <a:r>
              <a:rPr lang="en-GB" sz="3100"/>
              <a:t>Net-Zero Project Lead</a:t>
            </a:r>
            <a:br>
              <a:rPr lang="en-GB" sz="3100"/>
            </a:br>
            <a:r>
              <a:rPr lang="en-GB" sz="3100"/>
              <a:t>North Lanarkshire Council</a:t>
            </a:r>
            <a:br>
              <a:rPr lang="en-GB" sz="3100" b="1"/>
            </a:br>
            <a:r>
              <a:rPr lang="en-GB" sz="3100"/>
              <a:t>McCabeD@northlan.gov.uk</a:t>
            </a:r>
            <a:br>
              <a:rPr lang="en-GB" b="1"/>
            </a:br>
            <a:endParaRPr lang="en-GB" b="1"/>
          </a:p>
        </p:txBody>
      </p:sp>
      <p:cxnSp>
        <p:nvCxnSpPr>
          <p:cNvPr id="3" name="Straight Connector 2">
            <a:extLst>
              <a:ext uri="{FF2B5EF4-FFF2-40B4-BE49-F238E27FC236}">
                <a16:creationId xmlns:a16="http://schemas.microsoft.com/office/drawing/2014/main" id="{0C8CC293-F05A-585B-007D-0DBF9AC92F47}"/>
              </a:ext>
            </a:extLst>
          </p:cNvPr>
          <p:cNvCxnSpPr>
            <a:cxnSpLocks/>
          </p:cNvCxnSpPr>
          <p:nvPr/>
        </p:nvCxnSpPr>
        <p:spPr>
          <a:xfrm>
            <a:off x="3316775" y="3429000"/>
            <a:ext cx="5600774"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FF32735B-730E-790F-2CF3-29F2C5612479}"/>
              </a:ext>
            </a:extLst>
          </p:cNvPr>
          <p:cNvSpPr txBox="1">
            <a:spLocks/>
          </p:cNvSpPr>
          <p:nvPr/>
        </p:nvSpPr>
        <p:spPr>
          <a:xfrm>
            <a:off x="3723992" y="3666922"/>
            <a:ext cx="4744016" cy="207146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4100" b="1">
                <a:solidFill>
                  <a:prstClr val="black"/>
                </a:solidFill>
                <a:latin typeface="Calibri"/>
              </a:rPr>
              <a:t>Tom Davie</a:t>
            </a:r>
            <a:br>
              <a:rPr lang="en-GB" b="1">
                <a:solidFill>
                  <a:prstClr val="black"/>
                </a:solidFill>
                <a:latin typeface="Calibri"/>
              </a:rPr>
            </a:br>
            <a:r>
              <a:rPr lang="en-GB" sz="2900">
                <a:solidFill>
                  <a:prstClr val="black"/>
                </a:solidFill>
                <a:latin typeface="Calibri"/>
              </a:rPr>
              <a:t>Head of Data Insights</a:t>
            </a:r>
            <a:br>
              <a:rPr lang="en-GB" sz="2900">
                <a:solidFill>
                  <a:prstClr val="black"/>
                </a:solidFill>
                <a:latin typeface="Calibri"/>
              </a:rPr>
            </a:br>
            <a:r>
              <a:rPr lang="en-GB" sz="2900" err="1">
                <a:solidFill>
                  <a:prstClr val="black"/>
                </a:solidFill>
                <a:latin typeface="Calibri"/>
              </a:rPr>
              <a:t>iOpt</a:t>
            </a:r>
            <a:r>
              <a:rPr lang="en-GB" sz="2900">
                <a:solidFill>
                  <a:prstClr val="black"/>
                </a:solidFill>
                <a:latin typeface="Calibri"/>
              </a:rPr>
              <a:t> Limited</a:t>
            </a:r>
            <a:br>
              <a:rPr lang="en-GB" sz="2900" b="1">
                <a:solidFill>
                  <a:prstClr val="black"/>
                </a:solidFill>
                <a:latin typeface="Calibri"/>
              </a:rPr>
            </a:br>
            <a:r>
              <a:rPr lang="en-GB" sz="2900">
                <a:solidFill>
                  <a:prstClr val="black"/>
                </a:solidFill>
                <a:latin typeface="Calibri"/>
              </a:rPr>
              <a:t>tom.davie@ioptassets.com</a:t>
            </a:r>
            <a:endParaRPr lang="en-GB" sz="2900" b="1">
              <a:solidFill>
                <a:prstClr val="black"/>
              </a:solidFill>
              <a:latin typeface="Calibri"/>
            </a:endParaRPr>
          </a:p>
        </p:txBody>
      </p:sp>
    </p:spTree>
    <p:extLst>
      <p:ext uri="{BB962C8B-B14F-4D97-AF65-F5344CB8AC3E}">
        <p14:creationId xmlns:p14="http://schemas.microsoft.com/office/powerpoint/2010/main" val="21030687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TextBox 74">
            <a:extLst>
              <a:ext uri="{FF2B5EF4-FFF2-40B4-BE49-F238E27FC236}">
                <a16:creationId xmlns:a16="http://schemas.microsoft.com/office/drawing/2014/main" id="{E3E73367-61AF-9F6C-4C88-ED0AC0854FDC}"/>
              </a:ext>
            </a:extLst>
          </p:cNvPr>
          <p:cNvSpPr txBox="1"/>
          <p:nvPr/>
        </p:nvSpPr>
        <p:spPr>
          <a:xfrm>
            <a:off x="1905850" y="2910042"/>
            <a:ext cx="526403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600">
                <a:solidFill>
                  <a:prstClr val="white"/>
                </a:solidFill>
                <a:latin typeface="Tahoma" panose="020B0604030504040204" pitchFamily="34" charset="0"/>
                <a:ea typeface="Tahoma" panose="020B0604030504040204" pitchFamily="34" charset="0"/>
                <a:cs typeface="Tahoma" panose="020B0604030504040204" pitchFamily="34" charset="0"/>
              </a:rPr>
              <a:t>An innovation fund to identify and demonstrate game-changing technologies in Social Housing &amp; Health &amp; Social Care</a:t>
            </a:r>
          </a:p>
        </p:txBody>
      </p:sp>
      <p:sp>
        <p:nvSpPr>
          <p:cNvPr id="7" name="TextBox 2">
            <a:extLst>
              <a:ext uri="{FF2B5EF4-FFF2-40B4-BE49-F238E27FC236}">
                <a16:creationId xmlns:a16="http://schemas.microsoft.com/office/drawing/2014/main" id="{5E689AE6-A8C2-12DA-6EF4-0ECF8D903E42}"/>
              </a:ext>
            </a:extLst>
          </p:cNvPr>
          <p:cNvSpPr txBox="1"/>
          <p:nvPr/>
        </p:nvSpPr>
        <p:spPr>
          <a:xfrm>
            <a:off x="1905850" y="3389023"/>
            <a:ext cx="5735978" cy="21428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endParaRPr lang="en-GB" sz="375">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endParaRPr lang="en-GB" sz="26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r>
              <a:rPr lang="en-GB" sz="3200" b="1">
                <a:solidFill>
                  <a:prstClr val="white"/>
                </a:solidFill>
                <a:latin typeface="Tahoma" panose="020B0604030504040204" pitchFamily="34" charset="0"/>
                <a:ea typeface="Tahoma" panose="020B0604030504040204" pitchFamily="34" charset="0"/>
                <a:cs typeface="Tahoma" panose="020B0604030504040204" pitchFamily="34" charset="0"/>
              </a:rPr>
              <a:t>Glasgow City Region</a:t>
            </a:r>
          </a:p>
          <a:p>
            <a:pPr>
              <a:defRPr/>
            </a:pPr>
            <a:endParaRPr lang="en-GB" sz="1050" b="1">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r>
              <a:rPr lang="en-GB" sz="1600">
                <a:solidFill>
                  <a:prstClr val="white"/>
                </a:solidFill>
                <a:latin typeface="Tahoma" panose="020B0604030504040204" pitchFamily="34" charset="0"/>
                <a:ea typeface="Tahoma" panose="020B0604030504040204" pitchFamily="34" charset="0"/>
                <a:cs typeface="Tahoma" panose="020B0604030504040204" pitchFamily="34" charset="0"/>
              </a:rPr>
              <a:t>Sue Waller</a:t>
            </a:r>
          </a:p>
          <a:p>
            <a:pPr>
              <a:defRPr/>
            </a:pPr>
            <a:r>
              <a:rPr lang="en-GB" sz="1050">
                <a:solidFill>
                  <a:prstClr val="white"/>
                </a:solidFill>
                <a:latin typeface="Tahoma" panose="020B0604030504040204" pitchFamily="34" charset="0"/>
                <a:ea typeface="Tahoma" panose="020B0604030504040204" pitchFamily="34" charset="0"/>
                <a:cs typeface="Tahoma" panose="020B0604030504040204" pitchFamily="34" charset="0"/>
              </a:rPr>
              <a:t>Innovation Fund Manager</a:t>
            </a:r>
          </a:p>
          <a:p>
            <a:pPr>
              <a:defRPr/>
            </a:pPr>
            <a:endParaRPr lang="en-GB" sz="1050">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endParaRPr lang="en-GB" sz="10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3">
            <a:extLst>
              <a:ext uri="{FF2B5EF4-FFF2-40B4-BE49-F238E27FC236}">
                <a16:creationId xmlns:a16="http://schemas.microsoft.com/office/drawing/2014/main" id="{99D354F0-1A93-1E13-BF8A-A834B5262CC7}"/>
              </a:ext>
            </a:extLst>
          </p:cNvPr>
          <p:cNvSpPr txBox="1"/>
          <p:nvPr/>
        </p:nvSpPr>
        <p:spPr>
          <a:xfrm>
            <a:off x="1905850" y="1115001"/>
            <a:ext cx="7365944" cy="11233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4400" b="1">
                <a:solidFill>
                  <a:prstClr val="white"/>
                </a:solidFill>
                <a:latin typeface="Tahoma" panose="020B0604030504040204" pitchFamily="34" charset="0"/>
                <a:ea typeface="Tahoma" panose="020B0604030504040204" pitchFamily="34" charset="0"/>
                <a:cs typeface="Tahoma" panose="020B0604030504040204" pitchFamily="34" charset="0"/>
              </a:rPr>
              <a:t>SCSP Innovation Fund</a:t>
            </a:r>
          </a:p>
          <a:p>
            <a:pPr>
              <a:defRPr/>
            </a:pPr>
            <a:r>
              <a:rPr lang="en-GB" sz="2300">
                <a:solidFill>
                  <a:srgbClr val="F79646"/>
                </a:solidFill>
                <a:latin typeface="Tahoma" panose="020B0604030504040204" pitchFamily="34" charset="0"/>
                <a:ea typeface="Tahoma" panose="020B0604030504040204" pitchFamily="34" charset="0"/>
                <a:cs typeface="Tahoma" panose="020B0604030504040204" pitchFamily="34" charset="0"/>
              </a:rPr>
              <a:t>Identifying the Opportunities of Tomorrow</a:t>
            </a:r>
          </a:p>
        </p:txBody>
      </p:sp>
    </p:spTree>
    <p:extLst>
      <p:ext uri="{BB962C8B-B14F-4D97-AF65-F5344CB8AC3E}">
        <p14:creationId xmlns:p14="http://schemas.microsoft.com/office/powerpoint/2010/main" val="28243724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A22A-FDB8-3FA2-1CA0-D623B1F3D6B8}"/>
              </a:ext>
            </a:extLst>
          </p:cNvPr>
          <p:cNvSpPr>
            <a:spLocks noGrp="1"/>
          </p:cNvSpPr>
          <p:nvPr>
            <p:ph type="title"/>
          </p:nvPr>
        </p:nvSpPr>
        <p:spPr>
          <a:xfrm>
            <a:off x="1981200" y="24317"/>
            <a:ext cx="8229600" cy="1143000"/>
          </a:xfrm>
        </p:spPr>
        <p:txBody>
          <a:bodyPr>
            <a:noAutofit/>
          </a:bodyPr>
          <a:lstStyle/>
          <a:p>
            <a:r>
              <a:rPr lang="en-GB" sz="4000" b="1" dirty="0"/>
              <a:t>SCSP Innovation Fund Roadmap</a:t>
            </a:r>
          </a:p>
        </p:txBody>
      </p:sp>
      <p:sp>
        <p:nvSpPr>
          <p:cNvPr id="7" name="Rectangle: Rounded Corners 6">
            <a:extLst>
              <a:ext uri="{FF2B5EF4-FFF2-40B4-BE49-F238E27FC236}">
                <a16:creationId xmlns:a16="http://schemas.microsoft.com/office/drawing/2014/main" id="{B6673133-6F15-82E6-FD05-7E6DDF4CD335}"/>
              </a:ext>
            </a:extLst>
          </p:cNvPr>
          <p:cNvSpPr/>
          <p:nvPr/>
        </p:nvSpPr>
        <p:spPr>
          <a:xfrm>
            <a:off x="2321669" y="1001949"/>
            <a:ext cx="1498060" cy="139105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b="1" dirty="0">
                <a:solidFill>
                  <a:prstClr val="white"/>
                </a:solidFill>
                <a:latin typeface="Calibri"/>
              </a:rPr>
              <a:t>Pre-Launch Planning </a:t>
            </a:r>
          </a:p>
        </p:txBody>
      </p:sp>
      <p:sp>
        <p:nvSpPr>
          <p:cNvPr id="8" name="Rectangle: Rounded Corners 7">
            <a:extLst>
              <a:ext uri="{FF2B5EF4-FFF2-40B4-BE49-F238E27FC236}">
                <a16:creationId xmlns:a16="http://schemas.microsoft.com/office/drawing/2014/main" id="{EA5AD10B-1262-1D01-4FD5-B77DE53EABEB}"/>
              </a:ext>
            </a:extLst>
          </p:cNvPr>
          <p:cNvSpPr/>
          <p:nvPr/>
        </p:nvSpPr>
        <p:spPr>
          <a:xfrm>
            <a:off x="4306921" y="1001946"/>
            <a:ext cx="1498060" cy="139105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dirty="0">
              <a:solidFill>
                <a:prstClr val="white"/>
              </a:solidFill>
              <a:latin typeface="Calibri"/>
            </a:endParaRPr>
          </a:p>
        </p:txBody>
      </p:sp>
      <p:sp>
        <p:nvSpPr>
          <p:cNvPr id="9" name="Rectangle: Rounded Corners 8">
            <a:extLst>
              <a:ext uri="{FF2B5EF4-FFF2-40B4-BE49-F238E27FC236}">
                <a16:creationId xmlns:a16="http://schemas.microsoft.com/office/drawing/2014/main" id="{91154303-03D3-5CDA-2969-2416C2938FCC}"/>
              </a:ext>
            </a:extLst>
          </p:cNvPr>
          <p:cNvSpPr/>
          <p:nvPr/>
        </p:nvSpPr>
        <p:spPr>
          <a:xfrm>
            <a:off x="6292173" y="1001946"/>
            <a:ext cx="1498060" cy="139105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10" name="Rectangle: Rounded Corners 9">
            <a:extLst>
              <a:ext uri="{FF2B5EF4-FFF2-40B4-BE49-F238E27FC236}">
                <a16:creationId xmlns:a16="http://schemas.microsoft.com/office/drawing/2014/main" id="{4414D6AB-A9B8-5AE0-01C8-FF48AE0E355F}"/>
              </a:ext>
            </a:extLst>
          </p:cNvPr>
          <p:cNvSpPr/>
          <p:nvPr/>
        </p:nvSpPr>
        <p:spPr>
          <a:xfrm>
            <a:off x="8277425" y="1001946"/>
            <a:ext cx="1498060" cy="139105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dirty="0">
              <a:solidFill>
                <a:prstClr val="white"/>
              </a:solidFill>
              <a:latin typeface="Calibri"/>
            </a:endParaRPr>
          </a:p>
        </p:txBody>
      </p:sp>
      <p:sp>
        <p:nvSpPr>
          <p:cNvPr id="11" name="Rectangle: Rounded Corners 10">
            <a:extLst>
              <a:ext uri="{FF2B5EF4-FFF2-40B4-BE49-F238E27FC236}">
                <a16:creationId xmlns:a16="http://schemas.microsoft.com/office/drawing/2014/main" id="{961EF20B-C570-2DB1-654A-E3FA3F97F6F8}"/>
              </a:ext>
            </a:extLst>
          </p:cNvPr>
          <p:cNvSpPr/>
          <p:nvPr/>
        </p:nvSpPr>
        <p:spPr>
          <a:xfrm>
            <a:off x="2321669" y="2852800"/>
            <a:ext cx="1498060" cy="139105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12" name="Rectangle: Rounded Corners 11">
            <a:extLst>
              <a:ext uri="{FF2B5EF4-FFF2-40B4-BE49-F238E27FC236}">
                <a16:creationId xmlns:a16="http://schemas.microsoft.com/office/drawing/2014/main" id="{D92E9E17-ED38-74F4-00DD-D0B4DF1F2373}"/>
              </a:ext>
            </a:extLst>
          </p:cNvPr>
          <p:cNvSpPr/>
          <p:nvPr/>
        </p:nvSpPr>
        <p:spPr>
          <a:xfrm>
            <a:off x="4306921" y="2852797"/>
            <a:ext cx="1498060" cy="139105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13" name="Rectangle: Rounded Corners 12">
            <a:extLst>
              <a:ext uri="{FF2B5EF4-FFF2-40B4-BE49-F238E27FC236}">
                <a16:creationId xmlns:a16="http://schemas.microsoft.com/office/drawing/2014/main" id="{9E1AEAFA-81B6-6950-0981-633FFD165234}"/>
              </a:ext>
            </a:extLst>
          </p:cNvPr>
          <p:cNvSpPr/>
          <p:nvPr/>
        </p:nvSpPr>
        <p:spPr>
          <a:xfrm>
            <a:off x="6292173" y="2852797"/>
            <a:ext cx="1498060" cy="139105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14" name="Rectangle: Rounded Corners 13">
            <a:extLst>
              <a:ext uri="{FF2B5EF4-FFF2-40B4-BE49-F238E27FC236}">
                <a16:creationId xmlns:a16="http://schemas.microsoft.com/office/drawing/2014/main" id="{DF234896-034D-9FA6-A991-D339F70B393E}"/>
              </a:ext>
            </a:extLst>
          </p:cNvPr>
          <p:cNvSpPr/>
          <p:nvPr/>
        </p:nvSpPr>
        <p:spPr>
          <a:xfrm>
            <a:off x="8277425" y="2852797"/>
            <a:ext cx="1498060" cy="139105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15" name="Rectangle: Rounded Corners 14">
            <a:extLst>
              <a:ext uri="{FF2B5EF4-FFF2-40B4-BE49-F238E27FC236}">
                <a16:creationId xmlns:a16="http://schemas.microsoft.com/office/drawing/2014/main" id="{3E109B74-6C81-E11F-0BD1-5CD10EFF4A2C}"/>
              </a:ext>
            </a:extLst>
          </p:cNvPr>
          <p:cNvSpPr/>
          <p:nvPr/>
        </p:nvSpPr>
        <p:spPr>
          <a:xfrm>
            <a:off x="2321669" y="4703651"/>
            <a:ext cx="1498060" cy="1391055"/>
          </a:xfrm>
          <a:prstGeom prst="roundRect">
            <a:avLst/>
          </a:prstGeom>
          <a:solidFill>
            <a:srgbClr val="00617A">
              <a:alpha val="50000"/>
            </a:srgbClr>
          </a:solidFill>
          <a:effectLst>
            <a:outerShdw blurRad="40000" dist="23000" dir="5400000" rotWithShape="0">
              <a:srgbClr val="92D1E8">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16" name="Rectangle: Rounded Corners 15">
            <a:extLst>
              <a:ext uri="{FF2B5EF4-FFF2-40B4-BE49-F238E27FC236}">
                <a16:creationId xmlns:a16="http://schemas.microsoft.com/office/drawing/2014/main" id="{7EA2A722-DF61-AADB-BC2C-0589A6C8B41F}"/>
              </a:ext>
            </a:extLst>
          </p:cNvPr>
          <p:cNvSpPr/>
          <p:nvPr/>
        </p:nvSpPr>
        <p:spPr>
          <a:xfrm>
            <a:off x="4306921" y="4703648"/>
            <a:ext cx="1498060" cy="1391055"/>
          </a:xfrm>
          <a:prstGeom prst="roundRect">
            <a:avLst/>
          </a:prstGeom>
          <a:solidFill>
            <a:srgbClr val="00617A">
              <a:alpha val="50000"/>
            </a:srgbClr>
          </a:solidFill>
          <a:effectLst>
            <a:outerShdw blurRad="40000" dist="23000" dir="5400000" rotWithShape="0">
              <a:srgbClr val="92D1E8">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17" name="Rectangle: Rounded Corners 16">
            <a:extLst>
              <a:ext uri="{FF2B5EF4-FFF2-40B4-BE49-F238E27FC236}">
                <a16:creationId xmlns:a16="http://schemas.microsoft.com/office/drawing/2014/main" id="{863F7F61-A3E8-B980-163E-1D28430A3E3F}"/>
              </a:ext>
            </a:extLst>
          </p:cNvPr>
          <p:cNvSpPr/>
          <p:nvPr/>
        </p:nvSpPr>
        <p:spPr>
          <a:xfrm>
            <a:off x="6292173" y="4703648"/>
            <a:ext cx="1498060" cy="1391055"/>
          </a:xfrm>
          <a:prstGeom prst="roundRect">
            <a:avLst/>
          </a:prstGeom>
          <a:solidFill>
            <a:srgbClr val="00617A">
              <a:alpha val="50000"/>
            </a:srgbClr>
          </a:solidFill>
          <a:effectLst>
            <a:outerShdw blurRad="40000" dist="23000" dir="5400000" rotWithShape="0">
              <a:srgbClr val="92D1E8">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18" name="Rectangle: Rounded Corners 17">
            <a:extLst>
              <a:ext uri="{FF2B5EF4-FFF2-40B4-BE49-F238E27FC236}">
                <a16:creationId xmlns:a16="http://schemas.microsoft.com/office/drawing/2014/main" id="{FB6182EF-B56A-486D-25C3-2CB571475D0B}"/>
              </a:ext>
            </a:extLst>
          </p:cNvPr>
          <p:cNvSpPr/>
          <p:nvPr/>
        </p:nvSpPr>
        <p:spPr>
          <a:xfrm>
            <a:off x="8277425" y="4703648"/>
            <a:ext cx="1498060" cy="1391055"/>
          </a:xfrm>
          <a:prstGeom prst="roundRect">
            <a:avLst/>
          </a:prstGeom>
          <a:solidFill>
            <a:srgbClr val="00617A">
              <a:alpha val="50000"/>
            </a:srgbClr>
          </a:solidFill>
          <a:effectLst>
            <a:outerShdw blurRad="40000" dist="23000" dir="5400000" rotWithShape="0">
              <a:srgbClr val="92D1E8">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19" name="Arrow: Chevron 18">
            <a:extLst>
              <a:ext uri="{FF2B5EF4-FFF2-40B4-BE49-F238E27FC236}">
                <a16:creationId xmlns:a16="http://schemas.microsoft.com/office/drawing/2014/main" id="{18D4D1FB-09CE-5177-7551-8FA53126B771}"/>
              </a:ext>
            </a:extLst>
          </p:cNvPr>
          <p:cNvSpPr/>
          <p:nvPr/>
        </p:nvSpPr>
        <p:spPr>
          <a:xfrm>
            <a:off x="3884177" y="1305936"/>
            <a:ext cx="341278" cy="783073"/>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latin typeface="Calibri"/>
            </a:endParaRPr>
          </a:p>
        </p:txBody>
      </p:sp>
      <p:sp>
        <p:nvSpPr>
          <p:cNvPr id="20" name="Arrow: Chevron 19">
            <a:extLst>
              <a:ext uri="{FF2B5EF4-FFF2-40B4-BE49-F238E27FC236}">
                <a16:creationId xmlns:a16="http://schemas.microsoft.com/office/drawing/2014/main" id="{EC9531F6-E1C5-2F3C-9CD6-23AB65EEFA33}"/>
              </a:ext>
            </a:extLst>
          </p:cNvPr>
          <p:cNvSpPr/>
          <p:nvPr/>
        </p:nvSpPr>
        <p:spPr>
          <a:xfrm>
            <a:off x="5870647" y="1305936"/>
            <a:ext cx="341278" cy="783073"/>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latin typeface="Calibri"/>
            </a:endParaRPr>
          </a:p>
        </p:txBody>
      </p:sp>
      <p:sp>
        <p:nvSpPr>
          <p:cNvPr id="21" name="Arrow: Chevron 20">
            <a:extLst>
              <a:ext uri="{FF2B5EF4-FFF2-40B4-BE49-F238E27FC236}">
                <a16:creationId xmlns:a16="http://schemas.microsoft.com/office/drawing/2014/main" id="{84380392-16CF-CD6D-7357-A220BF911B9A}"/>
              </a:ext>
            </a:extLst>
          </p:cNvPr>
          <p:cNvSpPr/>
          <p:nvPr/>
        </p:nvSpPr>
        <p:spPr>
          <a:xfrm>
            <a:off x="7855899" y="1305935"/>
            <a:ext cx="341278" cy="783073"/>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latin typeface="Calibri"/>
            </a:endParaRPr>
          </a:p>
        </p:txBody>
      </p:sp>
      <p:sp>
        <p:nvSpPr>
          <p:cNvPr id="22" name="Arrow: Chevron 21">
            <a:extLst>
              <a:ext uri="{FF2B5EF4-FFF2-40B4-BE49-F238E27FC236}">
                <a16:creationId xmlns:a16="http://schemas.microsoft.com/office/drawing/2014/main" id="{95508099-E917-16F3-F5E2-5CFD23F2919A}"/>
              </a:ext>
            </a:extLst>
          </p:cNvPr>
          <p:cNvSpPr/>
          <p:nvPr/>
        </p:nvSpPr>
        <p:spPr>
          <a:xfrm>
            <a:off x="3892077" y="5006177"/>
            <a:ext cx="341278" cy="783073"/>
          </a:xfrm>
          <a:prstGeom prst="chevron">
            <a:avLst/>
          </a:prstGeom>
          <a:gradFill>
            <a:gsLst>
              <a:gs pos="0">
                <a:srgbClr val="66C7A6"/>
              </a:gs>
              <a:gs pos="100000">
                <a:schemeClr val="accent1">
                  <a:tint val="50000"/>
                  <a:shade val="100000"/>
                  <a:satMod val="350000"/>
                </a:schemeClr>
              </a:gs>
            </a:gsLst>
          </a:gradFill>
          <a:effectLst>
            <a:outerShdw blurRad="40000" dist="23000" dir="5400000" rotWithShape="0">
              <a:srgbClr val="3C94D3">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latin typeface="Calibri"/>
            </a:endParaRPr>
          </a:p>
        </p:txBody>
      </p:sp>
      <p:sp>
        <p:nvSpPr>
          <p:cNvPr id="23" name="Arrow: Chevron 22">
            <a:extLst>
              <a:ext uri="{FF2B5EF4-FFF2-40B4-BE49-F238E27FC236}">
                <a16:creationId xmlns:a16="http://schemas.microsoft.com/office/drawing/2014/main" id="{7506022C-9E95-D1A8-4DDC-F3DCD962D6CB}"/>
              </a:ext>
            </a:extLst>
          </p:cNvPr>
          <p:cNvSpPr/>
          <p:nvPr/>
        </p:nvSpPr>
        <p:spPr>
          <a:xfrm>
            <a:off x="5878547" y="5006177"/>
            <a:ext cx="341278" cy="783073"/>
          </a:xfrm>
          <a:prstGeom prst="chevron">
            <a:avLst/>
          </a:prstGeom>
          <a:gradFill>
            <a:gsLst>
              <a:gs pos="0">
                <a:srgbClr val="66C7A6"/>
              </a:gs>
              <a:gs pos="100000">
                <a:schemeClr val="accent1">
                  <a:tint val="50000"/>
                  <a:shade val="100000"/>
                  <a:satMod val="350000"/>
                </a:schemeClr>
              </a:gs>
            </a:gsLst>
          </a:gradFill>
          <a:effectLst>
            <a:outerShdw blurRad="40000" dist="23000" dir="5400000" rotWithShape="0">
              <a:srgbClr val="3C94D3">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latin typeface="Calibri"/>
            </a:endParaRPr>
          </a:p>
        </p:txBody>
      </p:sp>
      <p:sp>
        <p:nvSpPr>
          <p:cNvPr id="24" name="Arrow: Chevron 23">
            <a:extLst>
              <a:ext uri="{FF2B5EF4-FFF2-40B4-BE49-F238E27FC236}">
                <a16:creationId xmlns:a16="http://schemas.microsoft.com/office/drawing/2014/main" id="{B862B5A5-DFD3-93F1-BE5E-8DB2660D9D92}"/>
              </a:ext>
            </a:extLst>
          </p:cNvPr>
          <p:cNvSpPr/>
          <p:nvPr/>
        </p:nvSpPr>
        <p:spPr>
          <a:xfrm>
            <a:off x="7863799" y="5006176"/>
            <a:ext cx="341278" cy="783073"/>
          </a:xfrm>
          <a:prstGeom prst="chevron">
            <a:avLst/>
          </a:prstGeom>
          <a:gradFill>
            <a:gsLst>
              <a:gs pos="0">
                <a:srgbClr val="66C7A6"/>
              </a:gs>
              <a:gs pos="100000">
                <a:schemeClr val="accent1">
                  <a:tint val="50000"/>
                  <a:shade val="100000"/>
                  <a:satMod val="350000"/>
                </a:schemeClr>
              </a:gs>
            </a:gsLst>
          </a:gradFill>
          <a:effectLst>
            <a:outerShdw blurRad="40000" dist="23000" dir="5400000" rotWithShape="0">
              <a:srgbClr val="3C94D3">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latin typeface="Calibri"/>
            </a:endParaRPr>
          </a:p>
        </p:txBody>
      </p:sp>
      <p:sp>
        <p:nvSpPr>
          <p:cNvPr id="25" name="Arrow: Chevron 24">
            <a:extLst>
              <a:ext uri="{FF2B5EF4-FFF2-40B4-BE49-F238E27FC236}">
                <a16:creationId xmlns:a16="http://schemas.microsoft.com/office/drawing/2014/main" id="{953038F4-F706-6B28-9570-AFA9BBADE162}"/>
              </a:ext>
            </a:extLst>
          </p:cNvPr>
          <p:cNvSpPr/>
          <p:nvPr/>
        </p:nvSpPr>
        <p:spPr>
          <a:xfrm rot="10800000">
            <a:off x="3892077" y="3156057"/>
            <a:ext cx="341278" cy="783073"/>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latin typeface="Calibri"/>
            </a:endParaRPr>
          </a:p>
        </p:txBody>
      </p:sp>
      <p:sp>
        <p:nvSpPr>
          <p:cNvPr id="26" name="Arrow: Chevron 25">
            <a:extLst>
              <a:ext uri="{FF2B5EF4-FFF2-40B4-BE49-F238E27FC236}">
                <a16:creationId xmlns:a16="http://schemas.microsoft.com/office/drawing/2014/main" id="{4AD8BDEC-A0F6-821A-79DB-0147178BA019}"/>
              </a:ext>
            </a:extLst>
          </p:cNvPr>
          <p:cNvSpPr/>
          <p:nvPr/>
        </p:nvSpPr>
        <p:spPr>
          <a:xfrm rot="10800000">
            <a:off x="5878547" y="3156057"/>
            <a:ext cx="341278" cy="783073"/>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latin typeface="Calibri"/>
            </a:endParaRPr>
          </a:p>
        </p:txBody>
      </p:sp>
      <p:sp>
        <p:nvSpPr>
          <p:cNvPr id="27" name="Arrow: Chevron 26">
            <a:extLst>
              <a:ext uri="{FF2B5EF4-FFF2-40B4-BE49-F238E27FC236}">
                <a16:creationId xmlns:a16="http://schemas.microsoft.com/office/drawing/2014/main" id="{F076A5F3-3839-E29E-771A-D18A36F77DD7}"/>
              </a:ext>
            </a:extLst>
          </p:cNvPr>
          <p:cNvSpPr/>
          <p:nvPr/>
        </p:nvSpPr>
        <p:spPr>
          <a:xfrm rot="10800000">
            <a:off x="7863799" y="3156056"/>
            <a:ext cx="341278" cy="783073"/>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latin typeface="Calibri"/>
            </a:endParaRPr>
          </a:p>
        </p:txBody>
      </p:sp>
      <p:sp>
        <p:nvSpPr>
          <p:cNvPr id="4" name="TextBox 3">
            <a:extLst>
              <a:ext uri="{FF2B5EF4-FFF2-40B4-BE49-F238E27FC236}">
                <a16:creationId xmlns:a16="http://schemas.microsoft.com/office/drawing/2014/main" id="{34EFCD62-0719-FC80-5CD0-975B50E00236}"/>
              </a:ext>
            </a:extLst>
          </p:cNvPr>
          <p:cNvSpPr txBox="1"/>
          <p:nvPr/>
        </p:nvSpPr>
        <p:spPr>
          <a:xfrm>
            <a:off x="4459706" y="1215442"/>
            <a:ext cx="1232033" cy="923330"/>
          </a:xfrm>
          <a:prstGeom prst="rect">
            <a:avLst/>
          </a:prstGeom>
          <a:noFill/>
        </p:spPr>
        <p:txBody>
          <a:bodyPr wrap="square" rtlCol="0">
            <a:spAutoFit/>
          </a:bodyPr>
          <a:lstStyle/>
          <a:p>
            <a:pPr algn="ctr" defTabSz="457200"/>
            <a:r>
              <a:rPr lang="en-GB" b="1" dirty="0">
                <a:solidFill>
                  <a:prstClr val="white"/>
                </a:solidFill>
                <a:latin typeface="Calibri"/>
              </a:rPr>
              <a:t>Innovation Fund Launch</a:t>
            </a:r>
          </a:p>
        </p:txBody>
      </p:sp>
      <p:sp>
        <p:nvSpPr>
          <p:cNvPr id="5" name="TextBox 4">
            <a:extLst>
              <a:ext uri="{FF2B5EF4-FFF2-40B4-BE49-F238E27FC236}">
                <a16:creationId xmlns:a16="http://schemas.microsoft.com/office/drawing/2014/main" id="{6D0290BA-A124-086D-7B7C-03998AEE8717}"/>
              </a:ext>
            </a:extLst>
          </p:cNvPr>
          <p:cNvSpPr txBox="1"/>
          <p:nvPr/>
        </p:nvSpPr>
        <p:spPr>
          <a:xfrm>
            <a:off x="6425187" y="1303948"/>
            <a:ext cx="1232033" cy="646331"/>
          </a:xfrm>
          <a:prstGeom prst="rect">
            <a:avLst/>
          </a:prstGeom>
          <a:noFill/>
        </p:spPr>
        <p:txBody>
          <a:bodyPr wrap="square" rtlCol="0">
            <a:spAutoFit/>
          </a:bodyPr>
          <a:lstStyle/>
          <a:p>
            <a:pPr algn="ctr" defTabSz="457200"/>
            <a:r>
              <a:rPr lang="en-GB" b="1" dirty="0">
                <a:solidFill>
                  <a:prstClr val="white"/>
                </a:solidFill>
                <a:latin typeface="Calibri"/>
              </a:rPr>
              <a:t>FAQ updates</a:t>
            </a:r>
          </a:p>
        </p:txBody>
      </p:sp>
      <p:sp>
        <p:nvSpPr>
          <p:cNvPr id="6" name="TextBox 5">
            <a:extLst>
              <a:ext uri="{FF2B5EF4-FFF2-40B4-BE49-F238E27FC236}">
                <a16:creationId xmlns:a16="http://schemas.microsoft.com/office/drawing/2014/main" id="{264AB594-32F0-7015-C3D2-C8923BFA6586}"/>
              </a:ext>
            </a:extLst>
          </p:cNvPr>
          <p:cNvSpPr txBox="1"/>
          <p:nvPr/>
        </p:nvSpPr>
        <p:spPr>
          <a:xfrm>
            <a:off x="8410438" y="1319974"/>
            <a:ext cx="1295037" cy="646331"/>
          </a:xfrm>
          <a:prstGeom prst="rect">
            <a:avLst/>
          </a:prstGeom>
          <a:noFill/>
        </p:spPr>
        <p:txBody>
          <a:bodyPr wrap="square" rtlCol="0">
            <a:spAutoFit/>
          </a:bodyPr>
          <a:lstStyle/>
          <a:p>
            <a:pPr algn="ctr" defTabSz="457200"/>
            <a:r>
              <a:rPr lang="en-GB" b="1" dirty="0">
                <a:solidFill>
                  <a:prstClr val="white"/>
                </a:solidFill>
                <a:latin typeface="Calibri"/>
              </a:rPr>
              <a:t>Application Deadline</a:t>
            </a:r>
          </a:p>
        </p:txBody>
      </p:sp>
      <p:sp>
        <p:nvSpPr>
          <p:cNvPr id="30" name="TextBox 29">
            <a:extLst>
              <a:ext uri="{FF2B5EF4-FFF2-40B4-BE49-F238E27FC236}">
                <a16:creationId xmlns:a16="http://schemas.microsoft.com/office/drawing/2014/main" id="{78698082-45CA-218C-3174-8EF82E732F0B}"/>
              </a:ext>
            </a:extLst>
          </p:cNvPr>
          <p:cNvSpPr txBox="1"/>
          <p:nvPr/>
        </p:nvSpPr>
        <p:spPr>
          <a:xfrm>
            <a:off x="8410438" y="3047462"/>
            <a:ext cx="1295037" cy="923330"/>
          </a:xfrm>
          <a:prstGeom prst="rect">
            <a:avLst/>
          </a:prstGeom>
          <a:noFill/>
        </p:spPr>
        <p:txBody>
          <a:bodyPr wrap="square" rtlCol="0">
            <a:spAutoFit/>
          </a:bodyPr>
          <a:lstStyle/>
          <a:p>
            <a:pPr algn="ctr" defTabSz="457200"/>
            <a:r>
              <a:rPr lang="en-GB" b="1" dirty="0">
                <a:solidFill>
                  <a:prstClr val="white"/>
                </a:solidFill>
                <a:latin typeface="Calibri"/>
              </a:rPr>
              <a:t>Minimum Criteria Check</a:t>
            </a:r>
          </a:p>
        </p:txBody>
      </p:sp>
      <p:sp>
        <p:nvSpPr>
          <p:cNvPr id="31" name="TextBox 30">
            <a:extLst>
              <a:ext uri="{FF2B5EF4-FFF2-40B4-BE49-F238E27FC236}">
                <a16:creationId xmlns:a16="http://schemas.microsoft.com/office/drawing/2014/main" id="{67552ECC-6F04-A078-ABEB-AA9A292BA890}"/>
              </a:ext>
            </a:extLst>
          </p:cNvPr>
          <p:cNvSpPr txBox="1"/>
          <p:nvPr/>
        </p:nvSpPr>
        <p:spPr>
          <a:xfrm>
            <a:off x="6340299" y="3185962"/>
            <a:ext cx="1404240" cy="646331"/>
          </a:xfrm>
          <a:prstGeom prst="rect">
            <a:avLst/>
          </a:prstGeom>
          <a:noFill/>
        </p:spPr>
        <p:txBody>
          <a:bodyPr wrap="square" rtlCol="0">
            <a:spAutoFit/>
          </a:bodyPr>
          <a:lstStyle/>
          <a:p>
            <a:pPr algn="ctr" defTabSz="457200"/>
            <a:r>
              <a:rPr lang="en-GB" b="1" dirty="0">
                <a:solidFill>
                  <a:prstClr val="white"/>
                </a:solidFill>
                <a:latin typeface="Calibri"/>
              </a:rPr>
              <a:t>Stakeholder Scoring</a:t>
            </a:r>
          </a:p>
        </p:txBody>
      </p:sp>
      <p:sp>
        <p:nvSpPr>
          <p:cNvPr id="32" name="TextBox 31">
            <a:extLst>
              <a:ext uri="{FF2B5EF4-FFF2-40B4-BE49-F238E27FC236}">
                <a16:creationId xmlns:a16="http://schemas.microsoft.com/office/drawing/2014/main" id="{DA6A8671-4ED7-253E-62F4-FA62FA5D5FF2}"/>
              </a:ext>
            </a:extLst>
          </p:cNvPr>
          <p:cNvSpPr txBox="1"/>
          <p:nvPr/>
        </p:nvSpPr>
        <p:spPr>
          <a:xfrm>
            <a:off x="4320894" y="3185962"/>
            <a:ext cx="1470114" cy="646331"/>
          </a:xfrm>
          <a:prstGeom prst="rect">
            <a:avLst/>
          </a:prstGeom>
          <a:noFill/>
        </p:spPr>
        <p:txBody>
          <a:bodyPr wrap="square" rtlCol="0">
            <a:spAutoFit/>
          </a:bodyPr>
          <a:lstStyle/>
          <a:p>
            <a:pPr algn="ctr" defTabSz="457200"/>
            <a:r>
              <a:rPr lang="en-GB" b="1" dirty="0">
                <a:solidFill>
                  <a:prstClr val="white"/>
                </a:solidFill>
                <a:latin typeface="Calibri"/>
              </a:rPr>
              <a:t>Stakeholder  Moderation</a:t>
            </a:r>
          </a:p>
        </p:txBody>
      </p:sp>
      <p:sp>
        <p:nvSpPr>
          <p:cNvPr id="33" name="TextBox 32">
            <a:extLst>
              <a:ext uri="{FF2B5EF4-FFF2-40B4-BE49-F238E27FC236}">
                <a16:creationId xmlns:a16="http://schemas.microsoft.com/office/drawing/2014/main" id="{0F0518A3-34F5-D5DB-3E8E-DF9E4AB0E619}"/>
              </a:ext>
            </a:extLst>
          </p:cNvPr>
          <p:cNvSpPr txBox="1"/>
          <p:nvPr/>
        </p:nvSpPr>
        <p:spPr>
          <a:xfrm>
            <a:off x="2312044" y="3088757"/>
            <a:ext cx="1470114" cy="923330"/>
          </a:xfrm>
          <a:prstGeom prst="rect">
            <a:avLst/>
          </a:prstGeom>
          <a:noFill/>
        </p:spPr>
        <p:txBody>
          <a:bodyPr wrap="square" rtlCol="0">
            <a:spAutoFit/>
          </a:bodyPr>
          <a:lstStyle/>
          <a:p>
            <a:pPr algn="ctr" defTabSz="457200"/>
            <a:r>
              <a:rPr lang="en-GB" b="1" dirty="0">
                <a:solidFill>
                  <a:prstClr val="white"/>
                </a:solidFill>
                <a:latin typeface="Calibri"/>
              </a:rPr>
              <a:t>Innovation</a:t>
            </a:r>
          </a:p>
          <a:p>
            <a:pPr algn="ctr" defTabSz="457200"/>
            <a:r>
              <a:rPr lang="en-GB" b="1" dirty="0">
                <a:solidFill>
                  <a:prstClr val="white"/>
                </a:solidFill>
                <a:latin typeface="Calibri"/>
              </a:rPr>
              <a:t>Project Awards</a:t>
            </a:r>
          </a:p>
        </p:txBody>
      </p:sp>
      <p:sp>
        <p:nvSpPr>
          <p:cNvPr id="34" name="TextBox 33">
            <a:extLst>
              <a:ext uri="{FF2B5EF4-FFF2-40B4-BE49-F238E27FC236}">
                <a16:creationId xmlns:a16="http://schemas.microsoft.com/office/drawing/2014/main" id="{BF8AB9E3-F9FE-DC16-67BD-9B296A666593}"/>
              </a:ext>
            </a:extLst>
          </p:cNvPr>
          <p:cNvSpPr txBox="1"/>
          <p:nvPr/>
        </p:nvSpPr>
        <p:spPr>
          <a:xfrm>
            <a:off x="2296351" y="4910880"/>
            <a:ext cx="1470114" cy="646331"/>
          </a:xfrm>
          <a:prstGeom prst="rect">
            <a:avLst/>
          </a:prstGeom>
          <a:noFill/>
        </p:spPr>
        <p:txBody>
          <a:bodyPr wrap="square" rtlCol="0">
            <a:spAutoFit/>
          </a:bodyPr>
          <a:lstStyle/>
          <a:p>
            <a:pPr algn="ctr" defTabSz="457200"/>
            <a:r>
              <a:rPr lang="en-GB" b="1" dirty="0">
                <a:solidFill>
                  <a:prstClr val="white"/>
                </a:solidFill>
                <a:latin typeface="Calibri"/>
              </a:rPr>
              <a:t>Projects</a:t>
            </a:r>
          </a:p>
          <a:p>
            <a:pPr algn="ctr" defTabSz="457200"/>
            <a:r>
              <a:rPr lang="en-GB" b="1" dirty="0">
                <a:solidFill>
                  <a:prstClr val="white"/>
                </a:solidFill>
                <a:latin typeface="Calibri"/>
              </a:rPr>
              <a:t>Commence</a:t>
            </a:r>
          </a:p>
        </p:txBody>
      </p:sp>
      <p:sp>
        <p:nvSpPr>
          <p:cNvPr id="35" name="TextBox 34">
            <a:extLst>
              <a:ext uri="{FF2B5EF4-FFF2-40B4-BE49-F238E27FC236}">
                <a16:creationId xmlns:a16="http://schemas.microsoft.com/office/drawing/2014/main" id="{AFFAE932-23DF-F114-FD70-9FD5D2E4D703}"/>
              </a:ext>
            </a:extLst>
          </p:cNvPr>
          <p:cNvSpPr txBox="1"/>
          <p:nvPr/>
        </p:nvSpPr>
        <p:spPr>
          <a:xfrm>
            <a:off x="4320894" y="4891788"/>
            <a:ext cx="1470114" cy="923330"/>
          </a:xfrm>
          <a:prstGeom prst="rect">
            <a:avLst/>
          </a:prstGeom>
          <a:noFill/>
        </p:spPr>
        <p:txBody>
          <a:bodyPr wrap="square" rtlCol="0">
            <a:spAutoFit/>
          </a:bodyPr>
          <a:lstStyle/>
          <a:p>
            <a:pPr algn="ctr" defTabSz="457200"/>
            <a:r>
              <a:rPr lang="en-GB" b="1" dirty="0">
                <a:solidFill>
                  <a:prstClr val="white"/>
                </a:solidFill>
                <a:latin typeface="Calibri"/>
              </a:rPr>
              <a:t>Feedback to</a:t>
            </a:r>
          </a:p>
          <a:p>
            <a:pPr algn="ctr" defTabSz="457200"/>
            <a:r>
              <a:rPr lang="en-GB" b="1" dirty="0">
                <a:solidFill>
                  <a:prstClr val="white"/>
                </a:solidFill>
                <a:latin typeface="Calibri"/>
              </a:rPr>
              <a:t>Unsuccessful projects</a:t>
            </a:r>
          </a:p>
        </p:txBody>
      </p:sp>
      <p:sp>
        <p:nvSpPr>
          <p:cNvPr id="36" name="TextBox 35">
            <a:extLst>
              <a:ext uri="{FF2B5EF4-FFF2-40B4-BE49-F238E27FC236}">
                <a16:creationId xmlns:a16="http://schemas.microsoft.com/office/drawing/2014/main" id="{6FB68F69-23FD-7D98-6367-651B19637AD1}"/>
              </a:ext>
            </a:extLst>
          </p:cNvPr>
          <p:cNvSpPr txBox="1"/>
          <p:nvPr/>
        </p:nvSpPr>
        <p:spPr>
          <a:xfrm>
            <a:off x="6292173" y="5027581"/>
            <a:ext cx="1470114" cy="646331"/>
          </a:xfrm>
          <a:prstGeom prst="rect">
            <a:avLst/>
          </a:prstGeom>
          <a:noFill/>
        </p:spPr>
        <p:txBody>
          <a:bodyPr wrap="square" rtlCol="0">
            <a:spAutoFit/>
          </a:bodyPr>
          <a:lstStyle/>
          <a:p>
            <a:pPr algn="ctr" defTabSz="457200"/>
            <a:r>
              <a:rPr lang="en-GB" b="1" dirty="0">
                <a:solidFill>
                  <a:prstClr val="white"/>
                </a:solidFill>
                <a:latin typeface="Calibri"/>
              </a:rPr>
              <a:t>Project </a:t>
            </a:r>
          </a:p>
          <a:p>
            <a:pPr algn="ctr" defTabSz="457200"/>
            <a:r>
              <a:rPr lang="en-GB" b="1" dirty="0">
                <a:solidFill>
                  <a:prstClr val="white"/>
                </a:solidFill>
                <a:latin typeface="Calibri"/>
              </a:rPr>
              <a:t>121s</a:t>
            </a:r>
          </a:p>
        </p:txBody>
      </p:sp>
      <p:sp>
        <p:nvSpPr>
          <p:cNvPr id="37" name="TextBox 36">
            <a:extLst>
              <a:ext uri="{FF2B5EF4-FFF2-40B4-BE49-F238E27FC236}">
                <a16:creationId xmlns:a16="http://schemas.microsoft.com/office/drawing/2014/main" id="{48A7BC3F-7396-1321-05D0-B2D9B58395A0}"/>
              </a:ext>
            </a:extLst>
          </p:cNvPr>
          <p:cNvSpPr txBox="1"/>
          <p:nvPr/>
        </p:nvSpPr>
        <p:spPr>
          <a:xfrm>
            <a:off x="8291397" y="5027579"/>
            <a:ext cx="1470114" cy="923330"/>
          </a:xfrm>
          <a:prstGeom prst="rect">
            <a:avLst/>
          </a:prstGeom>
          <a:noFill/>
        </p:spPr>
        <p:txBody>
          <a:bodyPr wrap="square" rtlCol="0">
            <a:spAutoFit/>
          </a:bodyPr>
          <a:lstStyle/>
          <a:p>
            <a:pPr algn="ctr" defTabSz="457200"/>
            <a:r>
              <a:rPr lang="en-GB" b="1" dirty="0">
                <a:solidFill>
                  <a:prstClr val="white"/>
                </a:solidFill>
                <a:latin typeface="Calibri"/>
              </a:rPr>
              <a:t>Project Completion &amp; Case Study</a:t>
            </a:r>
          </a:p>
        </p:txBody>
      </p:sp>
      <p:sp>
        <p:nvSpPr>
          <p:cNvPr id="38" name="Arrow: Chevron 37">
            <a:extLst>
              <a:ext uri="{FF2B5EF4-FFF2-40B4-BE49-F238E27FC236}">
                <a16:creationId xmlns:a16="http://schemas.microsoft.com/office/drawing/2014/main" id="{BAC7A614-91B6-56FF-FE37-36CEBD784712}"/>
              </a:ext>
            </a:extLst>
          </p:cNvPr>
          <p:cNvSpPr/>
          <p:nvPr/>
        </p:nvSpPr>
        <p:spPr>
          <a:xfrm>
            <a:off x="2226644" y="6126306"/>
            <a:ext cx="7632834" cy="403622"/>
          </a:xfrm>
          <a:prstGeom prst="chevron">
            <a:avLst/>
          </a:prstGeom>
          <a:solidFill>
            <a:srgbClr val="5F257A"/>
          </a:solidFill>
          <a:effectLst>
            <a:outerShdw blurRad="40000" dist="23000" dir="5400000" rotWithShape="0">
              <a:srgbClr val="3C94D3">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latin typeface="Calibri"/>
            </a:endParaRPr>
          </a:p>
        </p:txBody>
      </p:sp>
      <p:sp>
        <p:nvSpPr>
          <p:cNvPr id="39" name="TextBox 38">
            <a:extLst>
              <a:ext uri="{FF2B5EF4-FFF2-40B4-BE49-F238E27FC236}">
                <a16:creationId xmlns:a16="http://schemas.microsoft.com/office/drawing/2014/main" id="{F46FA2CA-631D-A73B-550E-CA4EED87EA13}"/>
              </a:ext>
            </a:extLst>
          </p:cNvPr>
          <p:cNvSpPr txBox="1"/>
          <p:nvPr/>
        </p:nvSpPr>
        <p:spPr>
          <a:xfrm>
            <a:off x="2525027" y="6126307"/>
            <a:ext cx="6892964" cy="461665"/>
          </a:xfrm>
          <a:prstGeom prst="rect">
            <a:avLst/>
          </a:prstGeom>
          <a:noFill/>
        </p:spPr>
        <p:txBody>
          <a:bodyPr wrap="square" rtlCol="0">
            <a:spAutoFit/>
          </a:bodyPr>
          <a:lstStyle/>
          <a:p>
            <a:pPr algn="ctr" defTabSz="457200"/>
            <a:r>
              <a:rPr lang="en-GB" sz="2400" b="1" dirty="0">
                <a:solidFill>
                  <a:prstClr val="white"/>
                </a:solidFill>
                <a:latin typeface="Arial" panose="020B0604020202020204" pitchFamily="34" charset="0"/>
                <a:cs typeface="Arial" panose="020B0604020202020204" pitchFamily="34" charset="0"/>
              </a:rPr>
              <a:t>October 2024 - March 2025</a:t>
            </a:r>
          </a:p>
        </p:txBody>
      </p:sp>
      <p:sp>
        <p:nvSpPr>
          <p:cNvPr id="40" name="Arrow: Chevron 39">
            <a:extLst>
              <a:ext uri="{FF2B5EF4-FFF2-40B4-BE49-F238E27FC236}">
                <a16:creationId xmlns:a16="http://schemas.microsoft.com/office/drawing/2014/main" id="{A5655B57-1067-E571-5DA4-AF3F0B6A28DD}"/>
              </a:ext>
            </a:extLst>
          </p:cNvPr>
          <p:cNvSpPr/>
          <p:nvPr/>
        </p:nvSpPr>
        <p:spPr>
          <a:xfrm>
            <a:off x="2142652" y="2428244"/>
            <a:ext cx="7716827" cy="403622"/>
          </a:xfrm>
          <a:prstGeom prst="chevron">
            <a:avLst/>
          </a:prstGeom>
          <a:solidFill>
            <a:srgbClr val="5F257A"/>
          </a:solidFill>
          <a:effectLst>
            <a:outerShdw blurRad="40000" dist="23000" dir="5400000" rotWithShape="0">
              <a:srgbClr val="3C94D3">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latin typeface="Calibri"/>
            </a:endParaRPr>
          </a:p>
        </p:txBody>
      </p:sp>
      <p:sp>
        <p:nvSpPr>
          <p:cNvPr id="41" name="TextBox 40">
            <a:extLst>
              <a:ext uri="{FF2B5EF4-FFF2-40B4-BE49-F238E27FC236}">
                <a16:creationId xmlns:a16="http://schemas.microsoft.com/office/drawing/2014/main" id="{FEA8BD71-C90A-9863-9BA9-335F398E194A}"/>
              </a:ext>
            </a:extLst>
          </p:cNvPr>
          <p:cNvSpPr txBox="1"/>
          <p:nvPr/>
        </p:nvSpPr>
        <p:spPr>
          <a:xfrm>
            <a:off x="2765443" y="2391698"/>
            <a:ext cx="6892964" cy="461665"/>
          </a:xfrm>
          <a:prstGeom prst="rect">
            <a:avLst/>
          </a:prstGeom>
          <a:noFill/>
        </p:spPr>
        <p:txBody>
          <a:bodyPr wrap="square" rtlCol="0">
            <a:spAutoFit/>
          </a:bodyPr>
          <a:lstStyle/>
          <a:p>
            <a:pPr algn="ctr" defTabSz="457200"/>
            <a:r>
              <a:rPr lang="en-GB" sz="2400" b="1" dirty="0">
                <a:solidFill>
                  <a:prstClr val="white"/>
                </a:solidFill>
                <a:latin typeface="Arial" panose="020B0604020202020204" pitchFamily="34" charset="0"/>
                <a:cs typeface="Arial" panose="020B0604020202020204" pitchFamily="34" charset="0"/>
              </a:rPr>
              <a:t>13</a:t>
            </a:r>
            <a:r>
              <a:rPr lang="en-GB" sz="2400" b="1" baseline="30000" dirty="0">
                <a:solidFill>
                  <a:prstClr val="white"/>
                </a:solidFill>
                <a:latin typeface="Arial" panose="020B0604020202020204" pitchFamily="34" charset="0"/>
                <a:cs typeface="Arial" panose="020B0604020202020204" pitchFamily="34" charset="0"/>
              </a:rPr>
              <a:t>th</a:t>
            </a:r>
            <a:r>
              <a:rPr lang="en-GB" sz="2400" b="1" dirty="0">
                <a:solidFill>
                  <a:prstClr val="white"/>
                </a:solidFill>
                <a:latin typeface="Arial" panose="020B0604020202020204" pitchFamily="34" charset="0"/>
                <a:cs typeface="Arial" panose="020B0604020202020204" pitchFamily="34" charset="0"/>
              </a:rPr>
              <a:t> August – 16</a:t>
            </a:r>
            <a:r>
              <a:rPr lang="en-GB" sz="2400" b="1" baseline="30000" dirty="0">
                <a:solidFill>
                  <a:prstClr val="white"/>
                </a:solidFill>
                <a:latin typeface="Arial" panose="020B0604020202020204" pitchFamily="34" charset="0"/>
                <a:cs typeface="Arial" panose="020B0604020202020204" pitchFamily="34" charset="0"/>
              </a:rPr>
              <a:t>th</a:t>
            </a:r>
            <a:r>
              <a:rPr lang="en-GB" sz="2400" b="1" dirty="0">
                <a:solidFill>
                  <a:prstClr val="white"/>
                </a:solidFill>
                <a:latin typeface="Arial" panose="020B0604020202020204" pitchFamily="34" charset="0"/>
                <a:cs typeface="Arial" panose="020B0604020202020204" pitchFamily="34" charset="0"/>
              </a:rPr>
              <a:t> September</a:t>
            </a:r>
          </a:p>
        </p:txBody>
      </p:sp>
      <p:sp>
        <p:nvSpPr>
          <p:cNvPr id="42" name="Arrow: Chevron 41">
            <a:extLst>
              <a:ext uri="{FF2B5EF4-FFF2-40B4-BE49-F238E27FC236}">
                <a16:creationId xmlns:a16="http://schemas.microsoft.com/office/drawing/2014/main" id="{0C079E75-8B09-56F1-09D5-1D12D289691F}"/>
              </a:ext>
            </a:extLst>
          </p:cNvPr>
          <p:cNvSpPr/>
          <p:nvPr/>
        </p:nvSpPr>
        <p:spPr>
          <a:xfrm>
            <a:off x="2142652" y="4274692"/>
            <a:ext cx="7667095" cy="403622"/>
          </a:xfrm>
          <a:prstGeom prst="chevron">
            <a:avLst/>
          </a:prstGeom>
          <a:solidFill>
            <a:srgbClr val="5F257A"/>
          </a:solidFill>
          <a:effectLst>
            <a:outerShdw blurRad="40000" dist="23000" dir="5400000" rotWithShape="0">
              <a:srgbClr val="3C94D3">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latin typeface="Calibri"/>
            </a:endParaRPr>
          </a:p>
        </p:txBody>
      </p:sp>
      <p:sp>
        <p:nvSpPr>
          <p:cNvPr id="43" name="TextBox 42">
            <a:extLst>
              <a:ext uri="{FF2B5EF4-FFF2-40B4-BE49-F238E27FC236}">
                <a16:creationId xmlns:a16="http://schemas.microsoft.com/office/drawing/2014/main" id="{58C227CE-162F-60D3-5899-597AA097193D}"/>
              </a:ext>
            </a:extLst>
          </p:cNvPr>
          <p:cNvSpPr txBox="1"/>
          <p:nvPr/>
        </p:nvSpPr>
        <p:spPr>
          <a:xfrm>
            <a:off x="3298720" y="4259256"/>
            <a:ext cx="5842210" cy="461665"/>
          </a:xfrm>
          <a:prstGeom prst="rect">
            <a:avLst/>
          </a:prstGeom>
          <a:noFill/>
        </p:spPr>
        <p:txBody>
          <a:bodyPr wrap="square" rtlCol="0">
            <a:spAutoFit/>
          </a:bodyPr>
          <a:lstStyle/>
          <a:p>
            <a:pPr algn="ctr" defTabSz="457200"/>
            <a:r>
              <a:rPr lang="en-GB" sz="2400" b="1" dirty="0">
                <a:solidFill>
                  <a:prstClr val="white"/>
                </a:solidFill>
                <a:latin typeface="Arial" panose="020B0604020202020204" pitchFamily="34" charset="0"/>
                <a:cs typeface="Arial" panose="020B0604020202020204" pitchFamily="34" charset="0"/>
              </a:rPr>
              <a:t>17</a:t>
            </a:r>
            <a:r>
              <a:rPr lang="en-GB" sz="2400" b="1" baseline="30000" dirty="0">
                <a:solidFill>
                  <a:prstClr val="white"/>
                </a:solidFill>
                <a:latin typeface="Arial" panose="020B0604020202020204" pitchFamily="34" charset="0"/>
                <a:cs typeface="Arial" panose="020B0604020202020204" pitchFamily="34" charset="0"/>
              </a:rPr>
              <a:t>th</a:t>
            </a:r>
            <a:r>
              <a:rPr lang="en-GB" sz="2400" b="1" dirty="0">
                <a:solidFill>
                  <a:prstClr val="white"/>
                </a:solidFill>
                <a:latin typeface="Arial" panose="020B0604020202020204" pitchFamily="34" charset="0"/>
                <a:cs typeface="Arial" panose="020B0604020202020204" pitchFamily="34" charset="0"/>
              </a:rPr>
              <a:t> September - October</a:t>
            </a:r>
          </a:p>
        </p:txBody>
      </p:sp>
      <p:sp>
        <p:nvSpPr>
          <p:cNvPr id="29" name="Oval 28">
            <a:extLst>
              <a:ext uri="{FF2B5EF4-FFF2-40B4-BE49-F238E27FC236}">
                <a16:creationId xmlns:a16="http://schemas.microsoft.com/office/drawing/2014/main" id="{462F412D-94F1-E307-DA23-A567BDFD48F1}"/>
              </a:ext>
            </a:extLst>
          </p:cNvPr>
          <p:cNvSpPr/>
          <p:nvPr/>
        </p:nvSpPr>
        <p:spPr>
          <a:xfrm>
            <a:off x="9621878" y="69286"/>
            <a:ext cx="1034322" cy="977628"/>
          </a:xfrm>
          <a:prstGeom prst="ellipse">
            <a:avLst/>
          </a:prstGeom>
          <a:blipFill>
            <a:blip r:embed="rId3"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Tree>
    <p:extLst>
      <p:ext uri="{BB962C8B-B14F-4D97-AF65-F5344CB8AC3E}">
        <p14:creationId xmlns:p14="http://schemas.microsoft.com/office/powerpoint/2010/main" val="3574411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3F9DE-D38B-28B5-E3F4-E85565C73611}"/>
              </a:ext>
            </a:extLst>
          </p:cNvPr>
          <p:cNvSpPr>
            <a:spLocks noGrp="1"/>
          </p:cNvSpPr>
          <p:nvPr>
            <p:ph type="title"/>
          </p:nvPr>
        </p:nvSpPr>
        <p:spPr>
          <a:xfrm>
            <a:off x="1631004" y="274638"/>
            <a:ext cx="8900809" cy="1143000"/>
          </a:xfrm>
        </p:spPr>
        <p:txBody>
          <a:bodyPr>
            <a:noAutofit/>
          </a:bodyPr>
          <a:lstStyle/>
          <a:p>
            <a:r>
              <a:rPr lang="en-GB" sz="3900" b="1" dirty="0"/>
              <a:t>Successful Applicants by Local Authority</a:t>
            </a:r>
          </a:p>
        </p:txBody>
      </p:sp>
      <p:graphicFrame>
        <p:nvGraphicFramePr>
          <p:cNvPr id="3" name="Chart 2">
            <a:extLst>
              <a:ext uri="{FF2B5EF4-FFF2-40B4-BE49-F238E27FC236}">
                <a16:creationId xmlns:a16="http://schemas.microsoft.com/office/drawing/2014/main" id="{27124DB7-B86E-A46C-A90E-F53F412AA0E1}"/>
              </a:ext>
            </a:extLst>
          </p:cNvPr>
          <p:cNvGraphicFramePr>
            <a:graphicFrameLocks/>
          </p:cNvGraphicFramePr>
          <p:nvPr/>
        </p:nvGraphicFramePr>
        <p:xfrm>
          <a:off x="807295" y="1593502"/>
          <a:ext cx="5852911" cy="43299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3">
            <a:extLst>
              <a:ext uri="{FF2B5EF4-FFF2-40B4-BE49-F238E27FC236}">
                <a16:creationId xmlns:a16="http://schemas.microsoft.com/office/drawing/2014/main" id="{0CCF7445-AF36-3BDA-AF74-C4DDEFD9587D}"/>
              </a:ext>
            </a:extLst>
          </p:cNvPr>
          <p:cNvGraphicFramePr>
            <a:graphicFrameLocks noGrp="1"/>
          </p:cNvGraphicFramePr>
          <p:nvPr/>
        </p:nvGraphicFramePr>
        <p:xfrm>
          <a:off x="6096000" y="1819082"/>
          <a:ext cx="4260716" cy="4176961"/>
        </p:xfrm>
        <a:graphic>
          <a:graphicData uri="http://schemas.openxmlformats.org/drawingml/2006/table">
            <a:tbl>
              <a:tblPr firstRow="1" bandRow="1">
                <a:tableStyleId>{D7AC3CCA-C797-4891-BE02-D94E43425B78}</a:tableStyleId>
              </a:tblPr>
              <a:tblGrid>
                <a:gridCol w="330740">
                  <a:extLst>
                    <a:ext uri="{9D8B030D-6E8A-4147-A177-3AD203B41FA5}">
                      <a16:colId xmlns:a16="http://schemas.microsoft.com/office/drawing/2014/main" val="535894602"/>
                    </a:ext>
                  </a:extLst>
                </a:gridCol>
                <a:gridCol w="3056734">
                  <a:extLst>
                    <a:ext uri="{9D8B030D-6E8A-4147-A177-3AD203B41FA5}">
                      <a16:colId xmlns:a16="http://schemas.microsoft.com/office/drawing/2014/main" val="1955580958"/>
                    </a:ext>
                  </a:extLst>
                </a:gridCol>
                <a:gridCol w="873242">
                  <a:extLst>
                    <a:ext uri="{9D8B030D-6E8A-4147-A177-3AD203B41FA5}">
                      <a16:colId xmlns:a16="http://schemas.microsoft.com/office/drawing/2014/main" val="372783202"/>
                    </a:ext>
                  </a:extLst>
                </a:gridCol>
              </a:tblGrid>
              <a:tr h="479143">
                <a:tc>
                  <a:txBody>
                    <a:bodyPr/>
                    <a:lstStyle/>
                    <a:p>
                      <a:pPr algn="ctr"/>
                      <a:endParaRPr lang="en-GB" b="1" dirty="0">
                        <a:solidFill>
                          <a:schemeClr val="bg1"/>
                        </a:solidFill>
                      </a:endParaRPr>
                    </a:p>
                  </a:txBody>
                  <a:tcPr anchor="ctr">
                    <a:solidFill>
                      <a:schemeClr val="tx2">
                        <a:lumMod val="60000"/>
                        <a:lumOff val="40000"/>
                      </a:schemeClr>
                    </a:solidFill>
                  </a:tcPr>
                </a:tc>
                <a:tc>
                  <a:txBody>
                    <a:bodyPr/>
                    <a:lstStyle/>
                    <a:p>
                      <a:pPr algn="ctr"/>
                      <a:r>
                        <a:rPr lang="en-GB" sz="2400" b="0" dirty="0">
                          <a:solidFill>
                            <a:schemeClr val="tx1"/>
                          </a:solidFill>
                          <a:latin typeface="Arial" panose="020B0604020202020204" pitchFamily="34" charset="0"/>
                          <a:cs typeface="Arial" panose="020B0604020202020204" pitchFamily="34" charset="0"/>
                        </a:rPr>
                        <a:t>South Lanarkshire</a:t>
                      </a:r>
                    </a:p>
                  </a:txBody>
                  <a:tcPr anchor="ctr">
                    <a:noFill/>
                  </a:tcPr>
                </a:tc>
                <a:tc>
                  <a:txBody>
                    <a:bodyPr/>
                    <a:lstStyle/>
                    <a:p>
                      <a:pPr algn="ctr"/>
                      <a:r>
                        <a:rPr lang="en-GB" sz="2400" b="0" dirty="0">
                          <a:latin typeface="Arial" panose="020B0604020202020204" pitchFamily="34" charset="0"/>
                          <a:cs typeface="Arial" panose="020B0604020202020204" pitchFamily="34" charset="0"/>
                        </a:rPr>
                        <a:t>1</a:t>
                      </a:r>
                    </a:p>
                  </a:txBody>
                  <a:tcPr anchor="ctr">
                    <a:noFill/>
                  </a:tcPr>
                </a:tc>
                <a:extLst>
                  <a:ext uri="{0D108BD9-81ED-4DB2-BD59-A6C34878D82A}">
                    <a16:rowId xmlns:a16="http://schemas.microsoft.com/office/drawing/2014/main" val="4139264526"/>
                  </a:ext>
                </a:extLst>
              </a:tr>
              <a:tr h="479143">
                <a:tc>
                  <a:txBody>
                    <a:bodyPr/>
                    <a:lstStyle/>
                    <a:p>
                      <a:pPr algn="ctr"/>
                      <a:endParaRPr lang="en-GB" b="1" dirty="0">
                        <a:solidFill>
                          <a:schemeClr val="bg1"/>
                        </a:solidFill>
                      </a:endParaRPr>
                    </a:p>
                  </a:txBody>
                  <a:tcPr anchor="ctr">
                    <a:solidFill>
                      <a:srgbClr val="006699"/>
                    </a:solidFill>
                  </a:tcPr>
                </a:tc>
                <a:tc>
                  <a:txBody>
                    <a:bodyPr/>
                    <a:lstStyle/>
                    <a:p>
                      <a:pPr algn="ctr"/>
                      <a:r>
                        <a:rPr lang="en-GB" sz="2400" b="0" dirty="0">
                          <a:solidFill>
                            <a:schemeClr val="tx1"/>
                          </a:solidFill>
                          <a:latin typeface="Arial" panose="020B0604020202020204" pitchFamily="34" charset="0"/>
                          <a:cs typeface="Arial" panose="020B0604020202020204" pitchFamily="34" charset="0"/>
                        </a:rPr>
                        <a:t>West Dunbartonshire</a:t>
                      </a:r>
                    </a:p>
                  </a:txBody>
                  <a:tcPr anchor="ctr">
                    <a:noFill/>
                  </a:tcPr>
                </a:tc>
                <a:tc>
                  <a:txBody>
                    <a:bodyPr/>
                    <a:lstStyle/>
                    <a:p>
                      <a:pPr algn="ctr"/>
                      <a:r>
                        <a:rPr lang="en-GB" sz="2400" b="0" dirty="0">
                          <a:latin typeface="Arial" panose="020B0604020202020204" pitchFamily="34" charset="0"/>
                          <a:cs typeface="Arial" panose="020B0604020202020204" pitchFamily="34" charset="0"/>
                        </a:rPr>
                        <a:t>1</a:t>
                      </a:r>
                    </a:p>
                  </a:txBody>
                  <a:tcPr anchor="ctr">
                    <a:noFill/>
                  </a:tcPr>
                </a:tc>
                <a:extLst>
                  <a:ext uri="{0D108BD9-81ED-4DB2-BD59-A6C34878D82A}">
                    <a16:rowId xmlns:a16="http://schemas.microsoft.com/office/drawing/2014/main" val="2036582757"/>
                  </a:ext>
                </a:extLst>
              </a:tr>
              <a:tr h="479143">
                <a:tc>
                  <a:txBody>
                    <a:bodyPr/>
                    <a:lstStyle/>
                    <a:p>
                      <a:pPr algn="ctr"/>
                      <a:endParaRPr lang="en-GB" b="1" dirty="0">
                        <a:solidFill>
                          <a:schemeClr val="bg1"/>
                        </a:solidFill>
                      </a:endParaRPr>
                    </a:p>
                  </a:txBody>
                  <a:tcPr anchor="ctr">
                    <a:solidFill>
                      <a:srgbClr val="92D050"/>
                    </a:solidFill>
                  </a:tcPr>
                </a:tc>
                <a:tc>
                  <a:txBody>
                    <a:bodyPr/>
                    <a:lstStyle/>
                    <a:p>
                      <a:pPr algn="ctr"/>
                      <a:r>
                        <a:rPr lang="en-GB" sz="2400" b="0" dirty="0">
                          <a:solidFill>
                            <a:schemeClr val="tx1"/>
                          </a:solidFill>
                          <a:latin typeface="Arial" panose="020B0604020202020204" pitchFamily="34" charset="0"/>
                          <a:cs typeface="Arial" panose="020B0604020202020204" pitchFamily="34" charset="0"/>
                        </a:rPr>
                        <a:t>East Renfrewshire</a:t>
                      </a:r>
                    </a:p>
                  </a:txBody>
                  <a:tcPr anchor="ctr">
                    <a:noFill/>
                  </a:tcPr>
                </a:tc>
                <a:tc>
                  <a:txBody>
                    <a:bodyPr/>
                    <a:lstStyle/>
                    <a:p>
                      <a:pPr algn="ctr"/>
                      <a:r>
                        <a:rPr lang="en-GB" sz="2400" b="0" dirty="0">
                          <a:latin typeface="Arial" panose="020B0604020202020204" pitchFamily="34" charset="0"/>
                          <a:cs typeface="Arial" panose="020B0604020202020204" pitchFamily="34" charset="0"/>
                        </a:rPr>
                        <a:t>1</a:t>
                      </a:r>
                    </a:p>
                  </a:txBody>
                  <a:tcPr anchor="ctr">
                    <a:noFill/>
                  </a:tcPr>
                </a:tc>
                <a:extLst>
                  <a:ext uri="{0D108BD9-81ED-4DB2-BD59-A6C34878D82A}">
                    <a16:rowId xmlns:a16="http://schemas.microsoft.com/office/drawing/2014/main" val="2945767214"/>
                  </a:ext>
                </a:extLst>
              </a:tr>
              <a:tr h="479143">
                <a:tc>
                  <a:txBody>
                    <a:bodyPr/>
                    <a:lstStyle/>
                    <a:p>
                      <a:pPr algn="ctr"/>
                      <a:endParaRPr lang="en-GB" b="1" dirty="0">
                        <a:solidFill>
                          <a:schemeClr val="bg1"/>
                        </a:solidFill>
                      </a:endParaRPr>
                    </a:p>
                  </a:txBody>
                  <a:tcPr anchor="ctr">
                    <a:solidFill>
                      <a:srgbClr val="FFCC00"/>
                    </a:solidFill>
                  </a:tcPr>
                </a:tc>
                <a:tc>
                  <a:txBody>
                    <a:bodyPr/>
                    <a:lstStyle/>
                    <a:p>
                      <a:pPr algn="ctr"/>
                      <a:r>
                        <a:rPr lang="en-GB" sz="2400" b="0" dirty="0">
                          <a:solidFill>
                            <a:schemeClr val="tx1"/>
                          </a:solidFill>
                          <a:latin typeface="Arial" panose="020B0604020202020204" pitchFamily="34" charset="0"/>
                          <a:cs typeface="Arial" panose="020B0604020202020204" pitchFamily="34" charset="0"/>
                        </a:rPr>
                        <a:t>Glasgow</a:t>
                      </a:r>
                    </a:p>
                  </a:txBody>
                  <a:tcPr anchor="ctr">
                    <a:noFill/>
                  </a:tcPr>
                </a:tc>
                <a:tc>
                  <a:txBody>
                    <a:bodyPr/>
                    <a:lstStyle/>
                    <a:p>
                      <a:pPr algn="ctr"/>
                      <a:r>
                        <a:rPr lang="en-GB" sz="2400" b="0" dirty="0">
                          <a:latin typeface="Arial" panose="020B0604020202020204" pitchFamily="34" charset="0"/>
                          <a:cs typeface="Arial" panose="020B0604020202020204" pitchFamily="34" charset="0"/>
                        </a:rPr>
                        <a:t>3</a:t>
                      </a:r>
                    </a:p>
                  </a:txBody>
                  <a:tcPr anchor="ctr">
                    <a:noFill/>
                  </a:tcPr>
                </a:tc>
                <a:extLst>
                  <a:ext uri="{0D108BD9-81ED-4DB2-BD59-A6C34878D82A}">
                    <a16:rowId xmlns:a16="http://schemas.microsoft.com/office/drawing/2014/main" val="2714590163"/>
                  </a:ext>
                </a:extLst>
              </a:tr>
              <a:tr h="479143">
                <a:tc>
                  <a:txBody>
                    <a:bodyPr/>
                    <a:lstStyle/>
                    <a:p>
                      <a:pPr algn="ctr"/>
                      <a:endParaRPr lang="en-GB" b="1" dirty="0">
                        <a:solidFill>
                          <a:schemeClr val="bg1"/>
                        </a:solidFill>
                      </a:endParaRPr>
                    </a:p>
                  </a:txBody>
                  <a:tcPr anchor="ctr">
                    <a:solidFill>
                      <a:srgbClr val="FF9900"/>
                    </a:solidFill>
                  </a:tcPr>
                </a:tc>
                <a:tc>
                  <a:txBody>
                    <a:bodyPr/>
                    <a:lstStyle/>
                    <a:p>
                      <a:pPr algn="ctr"/>
                      <a:r>
                        <a:rPr lang="en-GB" sz="2400" b="0" dirty="0">
                          <a:solidFill>
                            <a:schemeClr val="tx1"/>
                          </a:solidFill>
                          <a:latin typeface="Arial" panose="020B0604020202020204" pitchFamily="34" charset="0"/>
                          <a:cs typeface="Arial" panose="020B0604020202020204" pitchFamily="34" charset="0"/>
                        </a:rPr>
                        <a:t>North Lanarkshire</a:t>
                      </a:r>
                    </a:p>
                  </a:txBody>
                  <a:tcPr anchor="ctr">
                    <a:noFill/>
                  </a:tcPr>
                </a:tc>
                <a:tc>
                  <a:txBody>
                    <a:bodyPr/>
                    <a:lstStyle/>
                    <a:p>
                      <a:pPr algn="ctr"/>
                      <a:r>
                        <a:rPr lang="en-GB" sz="2400" b="0" dirty="0">
                          <a:latin typeface="Arial" panose="020B0604020202020204" pitchFamily="34" charset="0"/>
                          <a:cs typeface="Arial" panose="020B0604020202020204" pitchFamily="34" charset="0"/>
                        </a:rPr>
                        <a:t>2</a:t>
                      </a:r>
                    </a:p>
                  </a:txBody>
                  <a:tcPr anchor="ctr">
                    <a:noFill/>
                  </a:tcPr>
                </a:tc>
                <a:extLst>
                  <a:ext uri="{0D108BD9-81ED-4DB2-BD59-A6C34878D82A}">
                    <a16:rowId xmlns:a16="http://schemas.microsoft.com/office/drawing/2014/main" val="3165028726"/>
                  </a:ext>
                </a:extLst>
              </a:tr>
              <a:tr h="479143">
                <a:tc>
                  <a:txBody>
                    <a:bodyPr/>
                    <a:lstStyle/>
                    <a:p>
                      <a:pPr algn="ctr"/>
                      <a:endParaRPr lang="en-GB" b="1" dirty="0">
                        <a:solidFill>
                          <a:schemeClr val="bg1"/>
                        </a:solidFill>
                      </a:endParaRPr>
                    </a:p>
                  </a:txBody>
                  <a:tcPr anchor="ctr">
                    <a:solidFill>
                      <a:srgbClr val="FF3300"/>
                    </a:solidFill>
                  </a:tcPr>
                </a:tc>
                <a:tc>
                  <a:txBody>
                    <a:bodyPr/>
                    <a:lstStyle/>
                    <a:p>
                      <a:pPr algn="ctr"/>
                      <a:r>
                        <a:rPr lang="en-GB" sz="2400" b="0" dirty="0">
                          <a:solidFill>
                            <a:schemeClr val="tx1"/>
                          </a:solidFill>
                          <a:latin typeface="Arial" panose="020B0604020202020204" pitchFamily="34" charset="0"/>
                          <a:cs typeface="Arial" panose="020B0604020202020204" pitchFamily="34" charset="0"/>
                        </a:rPr>
                        <a:t>East Dunbartonshire</a:t>
                      </a:r>
                    </a:p>
                  </a:txBody>
                  <a:tcPr anchor="ctr">
                    <a:noFill/>
                  </a:tcPr>
                </a:tc>
                <a:tc>
                  <a:txBody>
                    <a:bodyPr/>
                    <a:lstStyle/>
                    <a:p>
                      <a:pPr algn="ctr"/>
                      <a:r>
                        <a:rPr lang="en-GB" sz="2400" b="0" dirty="0">
                          <a:latin typeface="Arial" panose="020B0604020202020204" pitchFamily="34" charset="0"/>
                          <a:cs typeface="Arial" panose="020B0604020202020204" pitchFamily="34" charset="0"/>
                        </a:rPr>
                        <a:t>Nil App</a:t>
                      </a:r>
                    </a:p>
                  </a:txBody>
                  <a:tcPr anchor="ctr">
                    <a:noFill/>
                  </a:tcPr>
                </a:tc>
                <a:extLst>
                  <a:ext uri="{0D108BD9-81ED-4DB2-BD59-A6C34878D82A}">
                    <a16:rowId xmlns:a16="http://schemas.microsoft.com/office/drawing/2014/main" val="1373852625"/>
                  </a:ext>
                </a:extLst>
              </a:tr>
              <a:tr h="479143">
                <a:tc>
                  <a:txBody>
                    <a:bodyPr/>
                    <a:lstStyle/>
                    <a:p>
                      <a:pPr algn="ctr"/>
                      <a:endParaRPr lang="en-GB" b="1" dirty="0">
                        <a:solidFill>
                          <a:schemeClr val="bg1"/>
                        </a:solidFill>
                      </a:endParaRPr>
                    </a:p>
                  </a:txBody>
                  <a:tcPr anchor="ctr">
                    <a:solidFill>
                      <a:srgbClr val="FF6699"/>
                    </a:solidFill>
                  </a:tcPr>
                </a:tc>
                <a:tc>
                  <a:txBody>
                    <a:bodyPr/>
                    <a:lstStyle/>
                    <a:p>
                      <a:pPr algn="ctr"/>
                      <a:r>
                        <a:rPr lang="en-GB" sz="2400" b="0" dirty="0">
                          <a:solidFill>
                            <a:schemeClr val="tx1"/>
                          </a:solidFill>
                          <a:latin typeface="Arial" panose="020B0604020202020204" pitchFamily="34" charset="0"/>
                          <a:cs typeface="Arial" panose="020B0604020202020204" pitchFamily="34" charset="0"/>
                        </a:rPr>
                        <a:t>Inverclyde</a:t>
                      </a:r>
                    </a:p>
                  </a:txBody>
                  <a:tcPr anchor="ctr">
                    <a:noFill/>
                  </a:tcPr>
                </a:tc>
                <a:tc>
                  <a:txBody>
                    <a:bodyPr/>
                    <a:lstStyle/>
                    <a:p>
                      <a:pPr algn="ctr"/>
                      <a:r>
                        <a:rPr lang="en-GB" sz="2400" b="0" dirty="0">
                          <a:latin typeface="Arial" panose="020B0604020202020204" pitchFamily="34" charset="0"/>
                          <a:cs typeface="Arial" panose="020B0604020202020204" pitchFamily="34" charset="0"/>
                        </a:rPr>
                        <a:t>1</a:t>
                      </a:r>
                    </a:p>
                  </a:txBody>
                  <a:tcPr anchor="ctr">
                    <a:noFill/>
                  </a:tcPr>
                </a:tc>
                <a:extLst>
                  <a:ext uri="{0D108BD9-81ED-4DB2-BD59-A6C34878D82A}">
                    <a16:rowId xmlns:a16="http://schemas.microsoft.com/office/drawing/2014/main" val="3311154753"/>
                  </a:ext>
                </a:extLst>
              </a:tr>
              <a:tr h="479143">
                <a:tc>
                  <a:txBody>
                    <a:bodyPr/>
                    <a:lstStyle/>
                    <a:p>
                      <a:pPr algn="ctr"/>
                      <a:endParaRPr lang="en-GB" b="1" dirty="0">
                        <a:solidFill>
                          <a:schemeClr val="bg1"/>
                        </a:solidFill>
                      </a:endParaRPr>
                    </a:p>
                  </a:txBody>
                  <a:tcPr anchor="ctr">
                    <a:solidFill>
                      <a:srgbClr val="660066"/>
                    </a:solidFill>
                  </a:tcPr>
                </a:tc>
                <a:tc>
                  <a:txBody>
                    <a:bodyPr/>
                    <a:lstStyle/>
                    <a:p>
                      <a:pPr algn="ctr"/>
                      <a:r>
                        <a:rPr lang="en-GB" sz="2400" b="0" dirty="0">
                          <a:solidFill>
                            <a:schemeClr val="tx1"/>
                          </a:solidFill>
                          <a:latin typeface="Arial" panose="020B0604020202020204" pitchFamily="34" charset="0"/>
                          <a:cs typeface="Arial" panose="020B0604020202020204" pitchFamily="34" charset="0"/>
                        </a:rPr>
                        <a:t>Renfrewshire</a:t>
                      </a:r>
                    </a:p>
                  </a:txBody>
                  <a:tcPr anchor="ctr">
                    <a:noFill/>
                  </a:tcPr>
                </a:tc>
                <a:tc>
                  <a:txBody>
                    <a:bodyPr/>
                    <a:lstStyle/>
                    <a:p>
                      <a:pPr algn="ctr"/>
                      <a:r>
                        <a:rPr lang="en-GB" sz="2400" b="0" dirty="0">
                          <a:latin typeface="Arial" panose="020B0604020202020204" pitchFamily="34" charset="0"/>
                          <a:cs typeface="Arial" panose="020B0604020202020204" pitchFamily="34" charset="0"/>
                        </a:rPr>
                        <a:t>2</a:t>
                      </a:r>
                    </a:p>
                  </a:txBody>
                  <a:tcPr anchor="ctr">
                    <a:noFill/>
                  </a:tcPr>
                </a:tc>
                <a:extLst>
                  <a:ext uri="{0D108BD9-81ED-4DB2-BD59-A6C34878D82A}">
                    <a16:rowId xmlns:a16="http://schemas.microsoft.com/office/drawing/2014/main" val="2527810053"/>
                  </a:ext>
                </a:extLst>
              </a:tr>
            </a:tbl>
          </a:graphicData>
        </a:graphic>
      </p:graphicFrame>
    </p:spTree>
    <p:extLst>
      <p:ext uri="{BB962C8B-B14F-4D97-AF65-F5344CB8AC3E}">
        <p14:creationId xmlns:p14="http://schemas.microsoft.com/office/powerpoint/2010/main" val="1927652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650B3F-C2FA-1927-30B1-5094B19681EE}"/>
              </a:ext>
            </a:extLst>
          </p:cNvPr>
          <p:cNvSpPr>
            <a:spLocks noGrp="1"/>
          </p:cNvSpPr>
          <p:nvPr>
            <p:ph type="title"/>
          </p:nvPr>
        </p:nvSpPr>
        <p:spPr/>
        <p:txBody>
          <a:bodyPr>
            <a:normAutofit fontScale="90000"/>
          </a:bodyPr>
          <a:lstStyle/>
          <a:p>
            <a:r>
              <a:rPr lang="en-GB" sz="4000" b="1" dirty="0"/>
              <a:t>Allocation of Successful Projects </a:t>
            </a:r>
            <a:br>
              <a:rPr lang="en-GB" sz="4000" b="1" dirty="0"/>
            </a:br>
            <a:r>
              <a:rPr lang="en-GB" sz="4000" b="1" dirty="0"/>
              <a:t>by Theme</a:t>
            </a:r>
          </a:p>
        </p:txBody>
      </p:sp>
      <p:graphicFrame>
        <p:nvGraphicFramePr>
          <p:cNvPr id="7" name="Table 6">
            <a:extLst>
              <a:ext uri="{FF2B5EF4-FFF2-40B4-BE49-F238E27FC236}">
                <a16:creationId xmlns:a16="http://schemas.microsoft.com/office/drawing/2014/main" id="{20953676-8AC8-92CF-6F75-B45F3AA0436E}"/>
              </a:ext>
            </a:extLst>
          </p:cNvPr>
          <p:cNvGraphicFramePr>
            <a:graphicFrameLocks noGrp="1"/>
          </p:cNvGraphicFramePr>
          <p:nvPr/>
        </p:nvGraphicFramePr>
        <p:xfrm>
          <a:off x="1981200" y="1708283"/>
          <a:ext cx="6585626" cy="4604660"/>
        </p:xfrm>
        <a:graphic>
          <a:graphicData uri="http://schemas.openxmlformats.org/drawingml/2006/table">
            <a:tbl>
              <a:tblPr firstRow="1" bandRow="1">
                <a:tableStyleId>{2D5ABB26-0587-4C30-8999-92F81FD0307C}</a:tableStyleId>
              </a:tblPr>
              <a:tblGrid>
                <a:gridCol w="1202015">
                  <a:extLst>
                    <a:ext uri="{9D8B030D-6E8A-4147-A177-3AD203B41FA5}">
                      <a16:colId xmlns:a16="http://schemas.microsoft.com/office/drawing/2014/main" val="3553645302"/>
                    </a:ext>
                  </a:extLst>
                </a:gridCol>
                <a:gridCol w="237070">
                  <a:extLst>
                    <a:ext uri="{9D8B030D-6E8A-4147-A177-3AD203B41FA5}">
                      <a16:colId xmlns:a16="http://schemas.microsoft.com/office/drawing/2014/main" val="3860546175"/>
                    </a:ext>
                  </a:extLst>
                </a:gridCol>
                <a:gridCol w="1566761">
                  <a:extLst>
                    <a:ext uri="{9D8B030D-6E8A-4147-A177-3AD203B41FA5}">
                      <a16:colId xmlns:a16="http://schemas.microsoft.com/office/drawing/2014/main" val="3649602558"/>
                    </a:ext>
                  </a:extLst>
                </a:gridCol>
                <a:gridCol w="208280">
                  <a:extLst>
                    <a:ext uri="{9D8B030D-6E8A-4147-A177-3AD203B41FA5}">
                      <a16:colId xmlns:a16="http://schemas.microsoft.com/office/drawing/2014/main" val="1628437541"/>
                    </a:ext>
                  </a:extLst>
                </a:gridCol>
                <a:gridCol w="1601859">
                  <a:extLst>
                    <a:ext uri="{9D8B030D-6E8A-4147-A177-3AD203B41FA5}">
                      <a16:colId xmlns:a16="http://schemas.microsoft.com/office/drawing/2014/main" val="1445600082"/>
                    </a:ext>
                  </a:extLst>
                </a:gridCol>
                <a:gridCol w="208280">
                  <a:extLst>
                    <a:ext uri="{9D8B030D-6E8A-4147-A177-3AD203B41FA5}">
                      <a16:colId xmlns:a16="http://schemas.microsoft.com/office/drawing/2014/main" val="2043204539"/>
                    </a:ext>
                  </a:extLst>
                </a:gridCol>
                <a:gridCol w="1561361">
                  <a:extLst>
                    <a:ext uri="{9D8B030D-6E8A-4147-A177-3AD203B41FA5}">
                      <a16:colId xmlns:a16="http://schemas.microsoft.com/office/drawing/2014/main" val="1243157"/>
                    </a:ext>
                  </a:extLst>
                </a:gridCol>
              </a:tblGrid>
              <a:tr h="683188">
                <a:tc>
                  <a:txBody>
                    <a:bodyPr/>
                    <a:lstStyle/>
                    <a:p>
                      <a:pPr algn="r"/>
                      <a:r>
                        <a:rPr lang="en-GB" sz="2400" b="1" dirty="0">
                          <a:latin typeface="Arial" panose="020B0604020202020204" pitchFamily="34" charset="0"/>
                          <a:cs typeface="Arial" panose="020B0604020202020204" pitchFamily="34" charset="0"/>
                        </a:rPr>
                        <a:t>5</a:t>
                      </a:r>
                    </a:p>
                  </a:txBody>
                  <a:tcPr/>
                </a:tc>
                <a:tc>
                  <a:txBody>
                    <a:bodyPr/>
                    <a:lstStyle/>
                    <a:p>
                      <a:endParaRPr lang="en-GB"/>
                    </a:p>
                  </a:txBody>
                  <a:tcPr/>
                </a:tc>
                <a:tc>
                  <a:txBody>
                    <a:bodyPr/>
                    <a:lstStyle/>
                    <a:p>
                      <a:endParaRPr lang="en-GB" dirty="0"/>
                    </a:p>
                  </a:txBody>
                  <a:tcPr>
                    <a:solidFill>
                      <a:schemeClr val="accent2"/>
                    </a:solidFill>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377819689"/>
                  </a:ext>
                </a:extLst>
              </a:tr>
              <a:tr h="683188">
                <a:tc>
                  <a:txBody>
                    <a:bodyPr/>
                    <a:lstStyle/>
                    <a:p>
                      <a:pPr algn="r"/>
                      <a:r>
                        <a:rPr lang="en-GB" sz="2400" b="1" dirty="0">
                          <a:latin typeface="Arial" panose="020B0604020202020204" pitchFamily="34" charset="0"/>
                          <a:cs typeface="Arial" panose="020B0604020202020204" pitchFamily="34" charset="0"/>
                        </a:rPr>
                        <a:t>4</a:t>
                      </a:r>
                    </a:p>
                  </a:txBody>
                  <a:tcPr/>
                </a:tc>
                <a:tc>
                  <a:txBody>
                    <a:bodyPr/>
                    <a:lstStyle/>
                    <a:p>
                      <a:endParaRPr lang="en-GB"/>
                    </a:p>
                  </a:txBody>
                  <a:tcPr/>
                </a:tc>
                <a:tc>
                  <a:txBody>
                    <a:bodyPr/>
                    <a:lstStyle/>
                    <a:p>
                      <a:endParaRPr lang="en-GB" dirty="0"/>
                    </a:p>
                  </a:txBody>
                  <a:tcPr>
                    <a:solidFill>
                      <a:schemeClr val="accent2"/>
                    </a:solidFill>
                  </a:tcPr>
                </a:tc>
                <a:tc>
                  <a:txBody>
                    <a:bodyPr/>
                    <a:lstStyle/>
                    <a:p>
                      <a:endParaRPr lang="en-GB"/>
                    </a:p>
                  </a:txBody>
                  <a:tcPr/>
                </a:tc>
                <a:tc>
                  <a:txBody>
                    <a:bodyPr/>
                    <a:lstStyle/>
                    <a:p>
                      <a:endParaRPr lang="en-GB" dirty="0"/>
                    </a:p>
                  </a:txBody>
                  <a:tcPr>
                    <a:solidFill>
                      <a:schemeClr val="accent5"/>
                    </a:solidFill>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258800808"/>
                  </a:ext>
                </a:extLst>
              </a:tr>
              <a:tr h="683188">
                <a:tc>
                  <a:txBody>
                    <a:bodyPr/>
                    <a:lstStyle/>
                    <a:p>
                      <a:pPr algn="r"/>
                      <a:r>
                        <a:rPr lang="en-GB" sz="2400" b="1" dirty="0">
                          <a:latin typeface="Arial" panose="020B0604020202020204" pitchFamily="34" charset="0"/>
                          <a:cs typeface="Arial" panose="020B0604020202020204" pitchFamily="34" charset="0"/>
                        </a:rPr>
                        <a:t>3</a:t>
                      </a:r>
                    </a:p>
                  </a:txBody>
                  <a:tcPr/>
                </a:tc>
                <a:tc>
                  <a:txBody>
                    <a:bodyPr/>
                    <a:lstStyle/>
                    <a:p>
                      <a:endParaRPr lang="en-GB"/>
                    </a:p>
                  </a:txBody>
                  <a:tcPr/>
                </a:tc>
                <a:tc>
                  <a:txBody>
                    <a:bodyPr/>
                    <a:lstStyle/>
                    <a:p>
                      <a:endParaRPr lang="en-GB" dirty="0"/>
                    </a:p>
                  </a:txBody>
                  <a:tcPr>
                    <a:solidFill>
                      <a:schemeClr val="accent2"/>
                    </a:solidFill>
                  </a:tcPr>
                </a:tc>
                <a:tc>
                  <a:txBody>
                    <a:bodyPr/>
                    <a:lstStyle/>
                    <a:p>
                      <a:endParaRPr lang="en-GB"/>
                    </a:p>
                  </a:txBody>
                  <a:tcPr/>
                </a:tc>
                <a:tc>
                  <a:txBody>
                    <a:bodyPr/>
                    <a:lstStyle/>
                    <a:p>
                      <a:endParaRPr lang="en-GB"/>
                    </a:p>
                  </a:txBody>
                  <a:tcPr>
                    <a:solidFill>
                      <a:schemeClr val="accent5"/>
                    </a:solidFill>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640499704"/>
                  </a:ext>
                </a:extLst>
              </a:tr>
              <a:tr h="683188">
                <a:tc>
                  <a:txBody>
                    <a:bodyPr/>
                    <a:lstStyle/>
                    <a:p>
                      <a:pPr algn="r"/>
                      <a:r>
                        <a:rPr lang="en-GB" sz="2400" b="1" dirty="0">
                          <a:latin typeface="Arial" panose="020B0604020202020204" pitchFamily="34" charset="0"/>
                          <a:cs typeface="Arial" panose="020B0604020202020204" pitchFamily="34" charset="0"/>
                        </a:rPr>
                        <a:t>2</a:t>
                      </a:r>
                    </a:p>
                  </a:txBody>
                  <a:tcPr/>
                </a:tc>
                <a:tc>
                  <a:txBody>
                    <a:bodyPr/>
                    <a:lstStyle/>
                    <a:p>
                      <a:endParaRPr lang="en-GB"/>
                    </a:p>
                  </a:txBody>
                  <a:tcPr/>
                </a:tc>
                <a:tc>
                  <a:txBody>
                    <a:bodyPr/>
                    <a:lstStyle/>
                    <a:p>
                      <a:endParaRPr lang="en-GB" dirty="0"/>
                    </a:p>
                  </a:txBody>
                  <a:tcPr>
                    <a:solidFill>
                      <a:schemeClr val="accent2"/>
                    </a:solidFill>
                  </a:tcPr>
                </a:tc>
                <a:tc>
                  <a:txBody>
                    <a:bodyPr/>
                    <a:lstStyle/>
                    <a:p>
                      <a:endParaRPr lang="en-GB"/>
                    </a:p>
                  </a:txBody>
                  <a:tcPr/>
                </a:tc>
                <a:tc>
                  <a:txBody>
                    <a:bodyPr/>
                    <a:lstStyle/>
                    <a:p>
                      <a:endParaRPr lang="en-GB" dirty="0"/>
                    </a:p>
                  </a:txBody>
                  <a:tcPr>
                    <a:solidFill>
                      <a:schemeClr val="accent5"/>
                    </a:solidFill>
                  </a:tcPr>
                </a:tc>
                <a:tc>
                  <a:txBody>
                    <a:bodyPr/>
                    <a:lstStyle/>
                    <a:p>
                      <a:endParaRPr lang="en-GB" dirty="0"/>
                    </a:p>
                  </a:txBody>
                  <a:tcPr/>
                </a:tc>
                <a:tc>
                  <a:txBody>
                    <a:bodyPr/>
                    <a:lstStyle/>
                    <a:p>
                      <a:endParaRPr lang="en-GB" dirty="0"/>
                    </a:p>
                  </a:txBody>
                  <a:tcPr>
                    <a:solidFill>
                      <a:schemeClr val="accent3"/>
                    </a:solidFill>
                  </a:tcPr>
                </a:tc>
                <a:extLst>
                  <a:ext uri="{0D108BD9-81ED-4DB2-BD59-A6C34878D82A}">
                    <a16:rowId xmlns:a16="http://schemas.microsoft.com/office/drawing/2014/main" val="745164972"/>
                  </a:ext>
                </a:extLst>
              </a:tr>
              <a:tr h="683188">
                <a:tc>
                  <a:txBody>
                    <a:bodyPr/>
                    <a:lstStyle/>
                    <a:p>
                      <a:pPr algn="r"/>
                      <a:r>
                        <a:rPr lang="en-GB" sz="2400" b="1" dirty="0">
                          <a:latin typeface="Arial" panose="020B0604020202020204" pitchFamily="34" charset="0"/>
                          <a:cs typeface="Arial" panose="020B0604020202020204" pitchFamily="34" charset="0"/>
                        </a:rPr>
                        <a:t>1</a:t>
                      </a:r>
                    </a:p>
                  </a:txBody>
                  <a:tcPr/>
                </a:tc>
                <a:tc>
                  <a:txBody>
                    <a:bodyPr/>
                    <a:lstStyle/>
                    <a:p>
                      <a:endParaRPr lang="en-GB"/>
                    </a:p>
                  </a:txBody>
                  <a:tcPr/>
                </a:tc>
                <a:tc>
                  <a:txBody>
                    <a:bodyPr/>
                    <a:lstStyle/>
                    <a:p>
                      <a:endParaRPr lang="en-GB" dirty="0"/>
                    </a:p>
                  </a:txBody>
                  <a:tcPr>
                    <a:solidFill>
                      <a:schemeClr val="accent2"/>
                    </a:solidFill>
                  </a:tcPr>
                </a:tc>
                <a:tc>
                  <a:txBody>
                    <a:bodyPr/>
                    <a:lstStyle/>
                    <a:p>
                      <a:endParaRPr lang="en-GB"/>
                    </a:p>
                  </a:txBody>
                  <a:tcPr/>
                </a:tc>
                <a:tc>
                  <a:txBody>
                    <a:bodyPr/>
                    <a:lstStyle/>
                    <a:p>
                      <a:endParaRPr lang="en-GB" dirty="0"/>
                    </a:p>
                  </a:txBody>
                  <a:tcPr>
                    <a:solidFill>
                      <a:schemeClr val="accent5"/>
                    </a:solidFill>
                  </a:tcPr>
                </a:tc>
                <a:tc>
                  <a:txBody>
                    <a:bodyPr/>
                    <a:lstStyle/>
                    <a:p>
                      <a:endParaRPr lang="en-GB"/>
                    </a:p>
                  </a:txBody>
                  <a:tcPr/>
                </a:tc>
                <a:tc>
                  <a:txBody>
                    <a:bodyPr/>
                    <a:lstStyle/>
                    <a:p>
                      <a:endParaRPr lang="en-GB" dirty="0"/>
                    </a:p>
                  </a:txBody>
                  <a:tcPr>
                    <a:solidFill>
                      <a:schemeClr val="accent3"/>
                    </a:solidFill>
                  </a:tcPr>
                </a:tc>
                <a:extLst>
                  <a:ext uri="{0D108BD9-81ED-4DB2-BD59-A6C34878D82A}">
                    <a16:rowId xmlns:a16="http://schemas.microsoft.com/office/drawing/2014/main" val="290310418"/>
                  </a:ext>
                </a:extLst>
              </a:tr>
              <a:tr h="683188">
                <a:tc>
                  <a:txBody>
                    <a:bodyPr/>
                    <a:lstStyle/>
                    <a:p>
                      <a:endParaRPr lang="en-GB" dirty="0"/>
                    </a:p>
                  </a:txBody>
                  <a:tcPr/>
                </a:tc>
                <a:tc>
                  <a:txBody>
                    <a:bodyPr/>
                    <a:lstStyle/>
                    <a:p>
                      <a:endParaRPr lang="en-GB"/>
                    </a:p>
                  </a:txBody>
                  <a:tcPr/>
                </a:tc>
                <a:tc>
                  <a:txBody>
                    <a:bodyPr/>
                    <a:lstStyle/>
                    <a:p>
                      <a:pPr algn="ctr"/>
                      <a:r>
                        <a:rPr lang="en-GB" sz="2400" b="1" dirty="0">
                          <a:latin typeface="Arial" panose="020B0604020202020204" pitchFamily="34" charset="0"/>
                          <a:cs typeface="Arial" panose="020B0604020202020204" pitchFamily="34" charset="0"/>
                        </a:rPr>
                        <a:t>Social Housing</a:t>
                      </a:r>
                    </a:p>
                  </a:txBody>
                  <a:tcPr anchor="ctr"/>
                </a:tc>
                <a:tc>
                  <a:txBody>
                    <a:bodyPr/>
                    <a:lstStyle/>
                    <a:p>
                      <a:pPr algn="ctr"/>
                      <a:endParaRPr lang="en-GB" sz="2400" b="1" dirty="0">
                        <a:latin typeface="Arial" panose="020B0604020202020204" pitchFamily="34" charset="0"/>
                        <a:cs typeface="Arial" panose="020B0604020202020204" pitchFamily="34" charset="0"/>
                      </a:endParaRPr>
                    </a:p>
                  </a:txBody>
                  <a:tcPr anchor="ctr"/>
                </a:tc>
                <a:tc>
                  <a:txBody>
                    <a:bodyPr/>
                    <a:lstStyle/>
                    <a:p>
                      <a:pPr algn="ctr"/>
                      <a:r>
                        <a:rPr lang="en-GB" sz="2400" b="1" dirty="0">
                          <a:latin typeface="Arial" panose="020B0604020202020204" pitchFamily="34" charset="0"/>
                          <a:cs typeface="Arial" panose="020B0604020202020204" pitchFamily="34" charset="0"/>
                        </a:rPr>
                        <a:t>Health &amp; Social Care</a:t>
                      </a:r>
                    </a:p>
                  </a:txBody>
                  <a:tcPr anchor="ctr"/>
                </a:tc>
                <a:tc>
                  <a:txBody>
                    <a:bodyPr/>
                    <a:lstStyle/>
                    <a:p>
                      <a:pPr algn="ctr"/>
                      <a:endParaRPr lang="en-GB" sz="2400" b="1" dirty="0">
                        <a:latin typeface="Arial" panose="020B0604020202020204" pitchFamily="34" charset="0"/>
                        <a:cs typeface="Arial" panose="020B0604020202020204" pitchFamily="34" charset="0"/>
                      </a:endParaRPr>
                    </a:p>
                  </a:txBody>
                  <a:tcPr anchor="ctr"/>
                </a:tc>
                <a:tc>
                  <a:txBody>
                    <a:bodyPr/>
                    <a:lstStyle/>
                    <a:p>
                      <a:pPr algn="ctr"/>
                      <a:r>
                        <a:rPr lang="en-GB" sz="2400" b="1" dirty="0">
                          <a:latin typeface="Arial" panose="020B0604020202020204" pitchFamily="34" charset="0"/>
                          <a:cs typeface="Arial" panose="020B0604020202020204" pitchFamily="34" charset="0"/>
                        </a:rPr>
                        <a:t>Digital &amp; Data</a:t>
                      </a:r>
                    </a:p>
                  </a:txBody>
                  <a:tcPr anchor="ctr"/>
                </a:tc>
                <a:extLst>
                  <a:ext uri="{0D108BD9-81ED-4DB2-BD59-A6C34878D82A}">
                    <a16:rowId xmlns:a16="http://schemas.microsoft.com/office/drawing/2014/main" val="1925191866"/>
                  </a:ext>
                </a:extLst>
              </a:tr>
            </a:tbl>
          </a:graphicData>
        </a:graphic>
      </p:graphicFrame>
    </p:spTree>
    <p:extLst>
      <p:ext uri="{BB962C8B-B14F-4D97-AF65-F5344CB8AC3E}">
        <p14:creationId xmlns:p14="http://schemas.microsoft.com/office/powerpoint/2010/main" val="1882576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63D969C-472C-78C4-94E1-9F3E5DF32AF2}"/>
              </a:ext>
            </a:extLst>
          </p:cNvPr>
          <p:cNvSpPr/>
          <p:nvPr/>
        </p:nvSpPr>
        <p:spPr>
          <a:xfrm>
            <a:off x="-1321341" y="1201206"/>
            <a:ext cx="14834681" cy="52555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4" name="Title 3">
            <a:extLst>
              <a:ext uri="{FF2B5EF4-FFF2-40B4-BE49-F238E27FC236}">
                <a16:creationId xmlns:a16="http://schemas.microsoft.com/office/drawing/2014/main" id="{71650B3F-C2FA-1927-30B1-5094B19681EE}"/>
              </a:ext>
            </a:extLst>
          </p:cNvPr>
          <p:cNvSpPr>
            <a:spLocks noGrp="1"/>
          </p:cNvSpPr>
          <p:nvPr>
            <p:ph type="title"/>
          </p:nvPr>
        </p:nvSpPr>
        <p:spPr/>
        <p:txBody>
          <a:bodyPr>
            <a:normAutofit/>
          </a:bodyPr>
          <a:lstStyle/>
          <a:p>
            <a:r>
              <a:rPr lang="en-GB" sz="4000" b="1" dirty="0"/>
              <a:t>Successful Applicants</a:t>
            </a:r>
          </a:p>
        </p:txBody>
      </p:sp>
      <p:pic>
        <p:nvPicPr>
          <p:cNvPr id="2" name="Picture 1" descr="A close up of a logo&#10;&#10;Description automatically generated">
            <a:extLst>
              <a:ext uri="{FF2B5EF4-FFF2-40B4-BE49-F238E27FC236}">
                <a16:creationId xmlns:a16="http://schemas.microsoft.com/office/drawing/2014/main" id="{F4C9F863-47C2-6CC8-B003-332F076AC1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7978" y="1523792"/>
            <a:ext cx="2736042" cy="715541"/>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BD3BD792-F341-37C0-1602-DDCC1E1834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9695" y="2185952"/>
            <a:ext cx="2141901" cy="446081"/>
          </a:xfrm>
          <a:prstGeom prst="rect">
            <a:avLst/>
          </a:prstGeom>
        </p:spPr>
      </p:pic>
      <p:pic>
        <p:nvPicPr>
          <p:cNvPr id="5" name="Picture 4" descr="A blue and black logo&#10;&#10;Description automatically generated">
            <a:extLst>
              <a:ext uri="{FF2B5EF4-FFF2-40B4-BE49-F238E27FC236}">
                <a16:creationId xmlns:a16="http://schemas.microsoft.com/office/drawing/2014/main" id="{6329CC05-AA4E-58C6-94F7-DA06F73996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3753" y="3896357"/>
            <a:ext cx="3081893" cy="899655"/>
          </a:xfrm>
          <a:prstGeom prst="rect">
            <a:avLst/>
          </a:prstGeom>
        </p:spPr>
      </p:pic>
      <p:graphicFrame>
        <p:nvGraphicFramePr>
          <p:cNvPr id="6" name="Object 5">
            <a:extLst>
              <a:ext uri="{FF2B5EF4-FFF2-40B4-BE49-F238E27FC236}">
                <a16:creationId xmlns:a16="http://schemas.microsoft.com/office/drawing/2014/main" id="{C484D1E9-B561-E851-5B31-E94136F2ECA4}"/>
              </a:ext>
            </a:extLst>
          </p:cNvPr>
          <p:cNvGraphicFramePr>
            <a:graphicFrameLocks noChangeAspect="1"/>
          </p:cNvGraphicFramePr>
          <p:nvPr/>
        </p:nvGraphicFramePr>
        <p:xfrm>
          <a:off x="5159299" y="3903191"/>
          <a:ext cx="2014117" cy="1031000"/>
        </p:xfrm>
        <a:graphic>
          <a:graphicData uri="http://schemas.openxmlformats.org/presentationml/2006/ole">
            <mc:AlternateContent xmlns:mc="http://schemas.openxmlformats.org/markup-compatibility/2006">
              <mc:Choice xmlns:v="urn:schemas-microsoft-com:vml" Requires="v">
                <p:oleObj name="Bitmap Image" r:id="rId6" imgW="2060014" imgH="910853" progId="Paint.Picture">
                  <p:embed/>
                </p:oleObj>
              </mc:Choice>
              <mc:Fallback>
                <p:oleObj name="Bitmap Image" r:id="rId6" imgW="2060014" imgH="910853" progId="Paint.Picture">
                  <p:embed/>
                  <p:pic>
                    <p:nvPicPr>
                      <p:cNvPr id="6" name="Object 5">
                        <a:extLst>
                          <a:ext uri="{FF2B5EF4-FFF2-40B4-BE49-F238E27FC236}">
                            <a16:creationId xmlns:a16="http://schemas.microsoft.com/office/drawing/2014/main" id="{C484D1E9-B561-E851-5B31-E94136F2ECA4}"/>
                          </a:ext>
                        </a:extLst>
                      </p:cNvPr>
                      <p:cNvPicPr/>
                      <p:nvPr/>
                    </p:nvPicPr>
                    <p:blipFill>
                      <a:blip r:embed="rId7"/>
                      <a:stretch>
                        <a:fillRect/>
                      </a:stretch>
                    </p:blipFill>
                    <p:spPr>
                      <a:xfrm>
                        <a:off x="5159299" y="3903191"/>
                        <a:ext cx="2014117" cy="1031000"/>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3C8BB3F1-7EEC-E82D-BB6E-0B76423A26BF}"/>
              </a:ext>
            </a:extLst>
          </p:cNvPr>
          <p:cNvPicPr>
            <a:picLocks noChangeAspect="1"/>
          </p:cNvPicPr>
          <p:nvPr/>
        </p:nvPicPr>
        <p:blipFill>
          <a:blip r:embed="rId8"/>
          <a:stretch>
            <a:fillRect/>
          </a:stretch>
        </p:blipFill>
        <p:spPr>
          <a:xfrm>
            <a:off x="4782126" y="2588712"/>
            <a:ext cx="1099865" cy="1172893"/>
          </a:xfrm>
          <a:prstGeom prst="rect">
            <a:avLst/>
          </a:prstGeom>
        </p:spPr>
      </p:pic>
      <p:graphicFrame>
        <p:nvGraphicFramePr>
          <p:cNvPr id="8" name="Object 7">
            <a:extLst>
              <a:ext uri="{FF2B5EF4-FFF2-40B4-BE49-F238E27FC236}">
                <a16:creationId xmlns:a16="http://schemas.microsoft.com/office/drawing/2014/main" id="{67E90F52-A57D-C918-703B-8AC40D29CACE}"/>
              </a:ext>
            </a:extLst>
          </p:cNvPr>
          <p:cNvGraphicFramePr>
            <a:graphicFrameLocks noChangeAspect="1"/>
          </p:cNvGraphicFramePr>
          <p:nvPr/>
        </p:nvGraphicFramePr>
        <p:xfrm>
          <a:off x="8120063" y="1654175"/>
          <a:ext cx="1941512" cy="933450"/>
        </p:xfrm>
        <a:graphic>
          <a:graphicData uri="http://schemas.openxmlformats.org/presentationml/2006/ole">
            <mc:AlternateContent xmlns:mc="http://schemas.openxmlformats.org/markup-compatibility/2006">
              <mc:Choice xmlns:v="urn:schemas-microsoft-com:vml" Requires="v">
                <p:oleObj name="Bitmap Image" r:id="rId9" imgW="3689280" imgH="1530360" progId="Paint.Picture">
                  <p:embed/>
                </p:oleObj>
              </mc:Choice>
              <mc:Fallback>
                <p:oleObj name="Bitmap Image" r:id="rId9" imgW="3689280" imgH="1530360" progId="Paint.Picture">
                  <p:embed/>
                  <p:pic>
                    <p:nvPicPr>
                      <p:cNvPr id="8" name="Object 7">
                        <a:extLst>
                          <a:ext uri="{FF2B5EF4-FFF2-40B4-BE49-F238E27FC236}">
                            <a16:creationId xmlns:a16="http://schemas.microsoft.com/office/drawing/2014/main" id="{67E90F52-A57D-C918-703B-8AC40D29CACE}"/>
                          </a:ext>
                        </a:extLst>
                      </p:cNvPr>
                      <p:cNvPicPr/>
                      <p:nvPr/>
                    </p:nvPicPr>
                    <p:blipFill>
                      <a:blip r:embed="rId10"/>
                      <a:stretch>
                        <a:fillRect/>
                      </a:stretch>
                    </p:blipFill>
                    <p:spPr>
                      <a:xfrm>
                        <a:off x="8120063" y="1654175"/>
                        <a:ext cx="1941512" cy="9334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9A08AAA1-B9A1-B385-540E-7F82E323DEDC}"/>
              </a:ext>
            </a:extLst>
          </p:cNvPr>
          <p:cNvGraphicFramePr>
            <a:graphicFrameLocks noChangeAspect="1"/>
          </p:cNvGraphicFramePr>
          <p:nvPr/>
        </p:nvGraphicFramePr>
        <p:xfrm>
          <a:off x="7343000" y="3507775"/>
          <a:ext cx="3229747" cy="964985"/>
        </p:xfrm>
        <a:graphic>
          <a:graphicData uri="http://schemas.openxmlformats.org/presentationml/2006/ole">
            <mc:AlternateContent xmlns:mc="http://schemas.openxmlformats.org/markup-compatibility/2006">
              <mc:Choice xmlns:v="urn:schemas-microsoft-com:vml" Requires="v">
                <p:oleObj name="Bitmap Image" r:id="rId11" imgW="3960230" imgH="1022000" progId="Paint.Picture">
                  <p:embed/>
                </p:oleObj>
              </mc:Choice>
              <mc:Fallback>
                <p:oleObj name="Bitmap Image" r:id="rId11" imgW="3960230" imgH="1022000" progId="Paint.Picture">
                  <p:embed/>
                  <p:pic>
                    <p:nvPicPr>
                      <p:cNvPr id="9" name="Object 8">
                        <a:extLst>
                          <a:ext uri="{FF2B5EF4-FFF2-40B4-BE49-F238E27FC236}">
                            <a16:creationId xmlns:a16="http://schemas.microsoft.com/office/drawing/2014/main" id="{9A08AAA1-B9A1-B385-540E-7F82E323DEDC}"/>
                          </a:ext>
                        </a:extLst>
                      </p:cNvPr>
                      <p:cNvPicPr/>
                      <p:nvPr/>
                    </p:nvPicPr>
                    <p:blipFill>
                      <a:blip r:embed="rId12"/>
                      <a:stretch>
                        <a:fillRect/>
                      </a:stretch>
                    </p:blipFill>
                    <p:spPr>
                      <a:xfrm>
                        <a:off x="7343000" y="3507775"/>
                        <a:ext cx="3229747" cy="96498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D2D4B029-5240-B539-2AA7-A95BBCD122F8}"/>
              </a:ext>
            </a:extLst>
          </p:cNvPr>
          <p:cNvGraphicFramePr>
            <a:graphicFrameLocks noChangeAspect="1"/>
          </p:cNvGraphicFramePr>
          <p:nvPr/>
        </p:nvGraphicFramePr>
        <p:xfrm>
          <a:off x="6310013" y="2607220"/>
          <a:ext cx="1929815" cy="900555"/>
        </p:xfrm>
        <a:graphic>
          <a:graphicData uri="http://schemas.openxmlformats.org/presentationml/2006/ole">
            <mc:AlternateContent xmlns:mc="http://schemas.openxmlformats.org/markup-compatibility/2006">
              <mc:Choice xmlns:v="urn:schemas-microsoft-com:vml" Requires="v">
                <p:oleObj name="Bitmap Image" r:id="rId13" imgW="2122750" imgH="855279" progId="Paint.Picture">
                  <p:embed/>
                </p:oleObj>
              </mc:Choice>
              <mc:Fallback>
                <p:oleObj name="Bitmap Image" r:id="rId13" imgW="2122750" imgH="855279" progId="Paint.Picture">
                  <p:embed/>
                  <p:pic>
                    <p:nvPicPr>
                      <p:cNvPr id="10" name="Object 9">
                        <a:extLst>
                          <a:ext uri="{FF2B5EF4-FFF2-40B4-BE49-F238E27FC236}">
                            <a16:creationId xmlns:a16="http://schemas.microsoft.com/office/drawing/2014/main" id="{D2D4B029-5240-B539-2AA7-A95BBCD122F8}"/>
                          </a:ext>
                        </a:extLst>
                      </p:cNvPr>
                      <p:cNvPicPr/>
                      <p:nvPr/>
                    </p:nvPicPr>
                    <p:blipFill>
                      <a:blip r:embed="rId14"/>
                      <a:stretch>
                        <a:fillRect/>
                      </a:stretch>
                    </p:blipFill>
                    <p:spPr>
                      <a:xfrm>
                        <a:off x="6310013" y="2607220"/>
                        <a:ext cx="1929815" cy="90055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2713C3BB-99E7-62BD-9C8A-8A8E2FCE5BD6}"/>
              </a:ext>
            </a:extLst>
          </p:cNvPr>
          <p:cNvGraphicFramePr>
            <a:graphicFrameLocks noChangeAspect="1"/>
          </p:cNvGraphicFramePr>
          <p:nvPr/>
        </p:nvGraphicFramePr>
        <p:xfrm>
          <a:off x="2085885" y="4973022"/>
          <a:ext cx="808008" cy="905950"/>
        </p:xfrm>
        <a:graphic>
          <a:graphicData uri="http://schemas.openxmlformats.org/presentationml/2006/ole">
            <mc:AlternateContent xmlns:mc="http://schemas.openxmlformats.org/markup-compatibility/2006">
              <mc:Choice xmlns:v="urn:schemas-microsoft-com:vml" Requires="v">
                <p:oleObj name="Bitmap Image" r:id="rId15" imgW="1113457" imgH="1077573" progId="Paint.Picture">
                  <p:embed/>
                </p:oleObj>
              </mc:Choice>
              <mc:Fallback>
                <p:oleObj name="Bitmap Image" r:id="rId15" imgW="1113457" imgH="1077573" progId="Paint.Picture">
                  <p:embed/>
                  <p:pic>
                    <p:nvPicPr>
                      <p:cNvPr id="11" name="Object 10">
                        <a:extLst>
                          <a:ext uri="{FF2B5EF4-FFF2-40B4-BE49-F238E27FC236}">
                            <a16:creationId xmlns:a16="http://schemas.microsoft.com/office/drawing/2014/main" id="{2713C3BB-99E7-62BD-9C8A-8A8E2FCE5BD6}"/>
                          </a:ext>
                        </a:extLst>
                      </p:cNvPr>
                      <p:cNvPicPr/>
                      <p:nvPr/>
                    </p:nvPicPr>
                    <p:blipFill>
                      <a:blip r:embed="rId16"/>
                      <a:stretch>
                        <a:fillRect/>
                      </a:stretch>
                    </p:blipFill>
                    <p:spPr>
                      <a:xfrm>
                        <a:off x="2085885" y="4973022"/>
                        <a:ext cx="808008" cy="9059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AB40325-DEF2-FECD-4BBF-6FCA3C50E79F}"/>
              </a:ext>
            </a:extLst>
          </p:cNvPr>
          <p:cNvGraphicFramePr>
            <a:graphicFrameLocks noChangeAspect="1"/>
          </p:cNvGraphicFramePr>
          <p:nvPr/>
        </p:nvGraphicFramePr>
        <p:xfrm>
          <a:off x="2066997" y="3057497"/>
          <a:ext cx="2335409" cy="710084"/>
        </p:xfrm>
        <a:graphic>
          <a:graphicData uri="http://schemas.openxmlformats.org/presentationml/2006/ole">
            <mc:AlternateContent xmlns:mc="http://schemas.openxmlformats.org/markup-compatibility/2006">
              <mc:Choice xmlns:v="urn:schemas-microsoft-com:vml" Requires="v">
                <p:oleObj name="Bitmap Image" r:id="rId17" imgW="2568211" imgH="674370" progId="Paint.Picture">
                  <p:embed/>
                </p:oleObj>
              </mc:Choice>
              <mc:Fallback>
                <p:oleObj name="Bitmap Image" r:id="rId17" imgW="2568211" imgH="674370" progId="Paint.Picture">
                  <p:embed/>
                  <p:pic>
                    <p:nvPicPr>
                      <p:cNvPr id="12" name="Object 11">
                        <a:extLst>
                          <a:ext uri="{FF2B5EF4-FFF2-40B4-BE49-F238E27FC236}">
                            <a16:creationId xmlns:a16="http://schemas.microsoft.com/office/drawing/2014/main" id="{CAB40325-DEF2-FECD-4BBF-6FCA3C50E79F}"/>
                          </a:ext>
                        </a:extLst>
                      </p:cNvPr>
                      <p:cNvPicPr/>
                      <p:nvPr/>
                    </p:nvPicPr>
                    <p:blipFill>
                      <a:blip r:embed="rId18"/>
                      <a:stretch>
                        <a:fillRect/>
                      </a:stretch>
                    </p:blipFill>
                    <p:spPr>
                      <a:xfrm>
                        <a:off x="2066997" y="3057497"/>
                        <a:ext cx="2335409" cy="710084"/>
                      </a:xfrm>
                      <a:prstGeom prst="rect">
                        <a:avLst/>
                      </a:prstGeom>
                    </p:spPr>
                  </p:pic>
                </p:oleObj>
              </mc:Fallback>
            </mc:AlternateContent>
          </a:graphicData>
        </a:graphic>
      </p:graphicFrame>
      <p:sp>
        <p:nvSpPr>
          <p:cNvPr id="13" name="Rectangle: Rounded Corners 12">
            <a:extLst>
              <a:ext uri="{FF2B5EF4-FFF2-40B4-BE49-F238E27FC236}">
                <a16:creationId xmlns:a16="http://schemas.microsoft.com/office/drawing/2014/main" id="{A9CDA3AF-4763-5A2D-5692-313B6EFCF489}"/>
              </a:ext>
            </a:extLst>
          </p:cNvPr>
          <p:cNvSpPr/>
          <p:nvPr/>
        </p:nvSpPr>
        <p:spPr>
          <a:xfrm>
            <a:off x="6301119" y="4916077"/>
            <a:ext cx="3109356" cy="1019841"/>
          </a:xfrm>
          <a:prstGeom prst="roundRect">
            <a:avLst/>
          </a:prstGeom>
          <a:blipFill>
            <a:blip r:embed="rId19"/>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GB" sz="1050">
              <a:solidFill>
                <a:prstClr val="white"/>
              </a:solidFill>
              <a:latin typeface="Calibri"/>
            </a:endParaRPr>
          </a:p>
        </p:txBody>
      </p:sp>
      <p:pic>
        <p:nvPicPr>
          <p:cNvPr id="17" name="Picture 16">
            <a:extLst>
              <a:ext uri="{FF2B5EF4-FFF2-40B4-BE49-F238E27FC236}">
                <a16:creationId xmlns:a16="http://schemas.microsoft.com/office/drawing/2014/main" id="{2214B5C0-6737-7BDA-708B-4C1EDA135EC0}"/>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341137" y="5243409"/>
            <a:ext cx="1873524" cy="647986"/>
          </a:xfrm>
          <a:prstGeom prst="rect">
            <a:avLst/>
          </a:prstGeom>
        </p:spPr>
      </p:pic>
      <p:sp>
        <p:nvSpPr>
          <p:cNvPr id="18" name="TextBox 17">
            <a:extLst>
              <a:ext uri="{FF2B5EF4-FFF2-40B4-BE49-F238E27FC236}">
                <a16:creationId xmlns:a16="http://schemas.microsoft.com/office/drawing/2014/main" id="{17AEAEA8-28B2-8D56-A649-58239360EEF6}"/>
              </a:ext>
            </a:extLst>
          </p:cNvPr>
          <p:cNvSpPr txBox="1"/>
          <p:nvPr/>
        </p:nvSpPr>
        <p:spPr>
          <a:xfrm>
            <a:off x="2815836" y="5243409"/>
            <a:ext cx="269336" cy="707886"/>
          </a:xfrm>
          <a:prstGeom prst="rect">
            <a:avLst/>
          </a:prstGeom>
          <a:noFill/>
        </p:spPr>
        <p:txBody>
          <a:bodyPr wrap="square" rtlCol="0">
            <a:spAutoFit/>
          </a:bodyPr>
          <a:lstStyle/>
          <a:p>
            <a:pPr defTabSz="457200"/>
            <a:r>
              <a:rPr lang="en-GB" sz="4000" b="1" dirty="0">
                <a:solidFill>
                  <a:prstClr val="black"/>
                </a:solidFill>
                <a:latin typeface="Calibri"/>
              </a:rPr>
              <a:t>&amp;</a:t>
            </a:r>
          </a:p>
        </p:txBody>
      </p:sp>
    </p:spTree>
    <p:extLst>
      <p:ext uri="{BB962C8B-B14F-4D97-AF65-F5344CB8AC3E}">
        <p14:creationId xmlns:p14="http://schemas.microsoft.com/office/powerpoint/2010/main" val="299254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650B3F-C2FA-1927-30B1-5094B19681EE}"/>
              </a:ext>
            </a:extLst>
          </p:cNvPr>
          <p:cNvSpPr>
            <a:spLocks noGrp="1"/>
          </p:cNvSpPr>
          <p:nvPr>
            <p:ph type="title"/>
          </p:nvPr>
        </p:nvSpPr>
        <p:spPr/>
        <p:txBody>
          <a:bodyPr>
            <a:normAutofit/>
          </a:bodyPr>
          <a:lstStyle/>
          <a:p>
            <a:r>
              <a:rPr lang="en-GB" sz="4000" b="1" dirty="0">
                <a:solidFill>
                  <a:srgbClr val="6AD3D5"/>
                </a:solidFill>
              </a:rPr>
              <a:t>Successful Applicants</a:t>
            </a:r>
          </a:p>
        </p:txBody>
      </p:sp>
      <p:sp>
        <p:nvSpPr>
          <p:cNvPr id="2" name="Rectangle: Rounded Corners 1">
            <a:extLst>
              <a:ext uri="{FF2B5EF4-FFF2-40B4-BE49-F238E27FC236}">
                <a16:creationId xmlns:a16="http://schemas.microsoft.com/office/drawing/2014/main" id="{3264827A-4C34-4BC0-59D2-B3BD43C00CC7}"/>
              </a:ext>
            </a:extLst>
          </p:cNvPr>
          <p:cNvSpPr/>
          <p:nvPr/>
        </p:nvSpPr>
        <p:spPr>
          <a:xfrm>
            <a:off x="2365623" y="2230936"/>
            <a:ext cx="2256905" cy="531219"/>
          </a:xfrm>
          <a:prstGeom prst="roundRect">
            <a:avLst/>
          </a:prstGeom>
          <a:ln w="76200">
            <a:solidFill>
              <a:srgbClr val="6AD3D5"/>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r>
              <a:rPr lang="en-GB" sz="2400" b="1" dirty="0">
                <a:solidFill>
                  <a:prstClr val="black"/>
                </a:solidFill>
                <a:latin typeface="Arial" panose="020B0604020202020204" pitchFamily="34" charset="0"/>
                <a:cs typeface="Arial" panose="020B0604020202020204" pitchFamily="34" charset="0"/>
              </a:rPr>
              <a:t>STAND 3</a:t>
            </a:r>
          </a:p>
        </p:txBody>
      </p:sp>
      <p:pic>
        <p:nvPicPr>
          <p:cNvPr id="9" name="Picture 8" descr="A blue circle with a black background&#10;&#10;Description automatically generated">
            <a:extLst>
              <a:ext uri="{FF2B5EF4-FFF2-40B4-BE49-F238E27FC236}">
                <a16:creationId xmlns:a16="http://schemas.microsoft.com/office/drawing/2014/main" id="{CD7677A7-B662-95B6-757C-B52476E82F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7805" y="1452584"/>
            <a:ext cx="2952543" cy="531219"/>
          </a:xfrm>
          <a:prstGeom prst="rect">
            <a:avLst/>
          </a:prstGeom>
        </p:spPr>
      </p:pic>
      <p:sp>
        <p:nvSpPr>
          <p:cNvPr id="13" name="TextBox 12">
            <a:extLst>
              <a:ext uri="{FF2B5EF4-FFF2-40B4-BE49-F238E27FC236}">
                <a16:creationId xmlns:a16="http://schemas.microsoft.com/office/drawing/2014/main" id="{6D640553-425B-9F5A-C1C1-670D2D713748}"/>
              </a:ext>
            </a:extLst>
          </p:cNvPr>
          <p:cNvSpPr txBox="1"/>
          <p:nvPr/>
        </p:nvSpPr>
        <p:spPr>
          <a:xfrm>
            <a:off x="1947516" y="3009287"/>
            <a:ext cx="4505093" cy="2677656"/>
          </a:xfrm>
          <a:prstGeom prst="rect">
            <a:avLst/>
          </a:prstGeom>
          <a:noFill/>
        </p:spPr>
        <p:txBody>
          <a:bodyPr wrap="square" rtlCol="0">
            <a:spAutoFit/>
          </a:bodyPr>
          <a:lstStyle/>
          <a:p>
            <a:pPr defTabSz="457200"/>
            <a:r>
              <a:rPr lang="en-GB" sz="2400" b="1" dirty="0">
                <a:solidFill>
                  <a:prstClr val="black"/>
                </a:solidFill>
                <a:latin typeface="Arial" panose="020B0604020202020204" pitchFamily="34" charset="0"/>
                <a:cs typeface="Arial" panose="020B0604020202020204" pitchFamily="34" charset="0"/>
              </a:rPr>
              <a:t>Monitoring indoor air quality for</a:t>
            </a:r>
          </a:p>
          <a:p>
            <a:pPr defTabSz="457200"/>
            <a:r>
              <a:rPr lang="en-GB" sz="2400" b="1" dirty="0">
                <a:solidFill>
                  <a:prstClr val="black"/>
                </a:solidFill>
                <a:latin typeface="Arial" panose="020B0604020202020204" pitchFamily="34" charset="0"/>
                <a:cs typeface="Arial" panose="020B0604020202020204" pitchFamily="34" charset="0"/>
              </a:rPr>
              <a:t>	</a:t>
            </a:r>
          </a:p>
          <a:p>
            <a:pPr defTabSz="457200"/>
            <a:r>
              <a:rPr lang="en-GB" sz="2400" b="1" dirty="0">
                <a:solidFill>
                  <a:prstClr val="black"/>
                </a:solidFill>
                <a:latin typeface="Arial" panose="020B0604020202020204" pitchFamily="34" charset="0"/>
                <a:cs typeface="Arial" panose="020B0604020202020204" pitchFamily="34" charset="0"/>
              </a:rPr>
              <a:t>	COPD</a:t>
            </a:r>
          </a:p>
          <a:p>
            <a:pPr defTabSz="457200"/>
            <a:r>
              <a:rPr lang="en-GB" sz="2400" b="1" dirty="0">
                <a:solidFill>
                  <a:prstClr val="black"/>
                </a:solidFill>
                <a:latin typeface="Arial" panose="020B0604020202020204" pitchFamily="34" charset="0"/>
                <a:cs typeface="Arial" panose="020B0604020202020204" pitchFamily="34" charset="0"/>
              </a:rPr>
              <a:t>	</a:t>
            </a:r>
          </a:p>
          <a:p>
            <a:pPr defTabSz="457200"/>
            <a:r>
              <a:rPr lang="en-GB" sz="2400" b="1" dirty="0">
                <a:solidFill>
                  <a:prstClr val="black"/>
                </a:solidFill>
                <a:latin typeface="Arial" panose="020B0604020202020204" pitchFamily="34" charset="0"/>
                <a:cs typeface="Arial" panose="020B0604020202020204" pitchFamily="34" charset="0"/>
              </a:rPr>
              <a:t>	ASTHMA</a:t>
            </a:r>
          </a:p>
          <a:p>
            <a:pPr defTabSz="457200"/>
            <a:endParaRPr lang="en-GB" sz="2400" b="1" dirty="0">
              <a:solidFill>
                <a:prstClr val="black"/>
              </a:solidFill>
              <a:latin typeface="Arabic Typesetting" panose="020F0502020204030204" pitchFamily="66" charset="-78"/>
              <a:cs typeface="Arabic Typesetting" panose="020F0502020204030204" pitchFamily="66" charset="-78"/>
            </a:endParaRPr>
          </a:p>
        </p:txBody>
      </p:sp>
      <p:sp>
        <p:nvSpPr>
          <p:cNvPr id="14" name="Rectangle: Rounded Corners 13">
            <a:extLst>
              <a:ext uri="{FF2B5EF4-FFF2-40B4-BE49-F238E27FC236}">
                <a16:creationId xmlns:a16="http://schemas.microsoft.com/office/drawing/2014/main" id="{7AD1A8B9-4E55-9A35-C786-92E6C03B1707}"/>
              </a:ext>
            </a:extLst>
          </p:cNvPr>
          <p:cNvSpPr/>
          <p:nvPr/>
        </p:nvSpPr>
        <p:spPr>
          <a:xfrm>
            <a:off x="8049928" y="1347538"/>
            <a:ext cx="2314403" cy="2081463"/>
          </a:xfrm>
          <a:prstGeom prst="roundRect">
            <a:avLst/>
          </a:prstGeom>
          <a:blipFill>
            <a:blip r:embed="rId4" cstate="screen">
              <a:extLst>
                <a:ext uri="{28A0092B-C50C-407E-A947-70E740481C1C}">
                  <a14:useLocalDpi xmlns:a14="http://schemas.microsoft.com/office/drawing/2010/main"/>
                </a:ext>
              </a:extLst>
            </a:blip>
            <a:stretch>
              <a:fillRect/>
            </a:stretch>
          </a:blipFill>
          <a:effectLst>
            <a:glow rad="279400">
              <a:srgbClr val="66C7A6">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21" name="Rectangle: Rounded Corners 20">
            <a:extLst>
              <a:ext uri="{FF2B5EF4-FFF2-40B4-BE49-F238E27FC236}">
                <a16:creationId xmlns:a16="http://schemas.microsoft.com/office/drawing/2014/main" id="{92F95F50-6550-85D5-5DD5-4083ACEE0261}"/>
              </a:ext>
            </a:extLst>
          </p:cNvPr>
          <p:cNvSpPr/>
          <p:nvPr/>
        </p:nvSpPr>
        <p:spPr>
          <a:xfrm>
            <a:off x="8083613" y="3733800"/>
            <a:ext cx="2280717" cy="2081462"/>
          </a:xfrm>
          <a:prstGeom prst="roundRect">
            <a:avLst/>
          </a:prstGeom>
          <a:blipFill>
            <a:blip r:embed="rId5"/>
            <a:stretch>
              <a:fillRect/>
            </a:stretch>
          </a:blipFill>
          <a:effectLst>
            <a:glow rad="215900">
              <a:srgbClr val="66C7A6">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22" name="Rectangle: Rounded Corners 21">
            <a:extLst>
              <a:ext uri="{FF2B5EF4-FFF2-40B4-BE49-F238E27FC236}">
                <a16:creationId xmlns:a16="http://schemas.microsoft.com/office/drawing/2014/main" id="{AEF23ADF-65D7-37B6-FDE9-C89BFA916E4C}"/>
              </a:ext>
            </a:extLst>
          </p:cNvPr>
          <p:cNvSpPr/>
          <p:nvPr/>
        </p:nvSpPr>
        <p:spPr>
          <a:xfrm>
            <a:off x="6606140" y="2338939"/>
            <a:ext cx="1578543" cy="2800952"/>
          </a:xfrm>
          <a:prstGeom prst="roundRect">
            <a:avLst/>
          </a:prstGeom>
          <a:blipFill>
            <a:blip r:embed="rId6"/>
            <a:stretch>
              <a:fillRect/>
            </a:stretch>
          </a:blipFill>
          <a:effectLst>
            <a:glow rad="317500">
              <a:srgbClr val="66C7A6">
                <a:alpha val="40000"/>
              </a:srgbClr>
            </a:glow>
            <a:outerShdw blurRad="40000" dist="23000" dir="5400000" rotWithShape="0">
              <a:srgbClr val="66C7A6">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Tree>
    <p:extLst>
      <p:ext uri="{BB962C8B-B14F-4D97-AF65-F5344CB8AC3E}">
        <p14:creationId xmlns:p14="http://schemas.microsoft.com/office/powerpoint/2010/main" val="2670059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650B3F-C2FA-1927-30B1-5094B19681EE}"/>
              </a:ext>
            </a:extLst>
          </p:cNvPr>
          <p:cNvSpPr>
            <a:spLocks noGrp="1"/>
          </p:cNvSpPr>
          <p:nvPr>
            <p:ph type="title"/>
          </p:nvPr>
        </p:nvSpPr>
        <p:spPr/>
        <p:txBody>
          <a:bodyPr>
            <a:normAutofit/>
          </a:bodyPr>
          <a:lstStyle/>
          <a:p>
            <a:r>
              <a:rPr lang="en-GB" sz="4000" b="1" dirty="0">
                <a:solidFill>
                  <a:srgbClr val="56C7EF"/>
                </a:solidFill>
              </a:rPr>
              <a:t>Successful Applicants</a:t>
            </a:r>
          </a:p>
        </p:txBody>
      </p:sp>
      <p:sp>
        <p:nvSpPr>
          <p:cNvPr id="2" name="Rectangle: Rounded Corners 1">
            <a:extLst>
              <a:ext uri="{FF2B5EF4-FFF2-40B4-BE49-F238E27FC236}">
                <a16:creationId xmlns:a16="http://schemas.microsoft.com/office/drawing/2014/main" id="{3264827A-4C34-4BC0-59D2-B3BD43C00CC7}"/>
              </a:ext>
            </a:extLst>
          </p:cNvPr>
          <p:cNvSpPr/>
          <p:nvPr/>
        </p:nvSpPr>
        <p:spPr>
          <a:xfrm>
            <a:off x="2413128" y="1842385"/>
            <a:ext cx="2256905" cy="531219"/>
          </a:xfrm>
          <a:prstGeom prst="roundRect">
            <a:avLst/>
          </a:prstGeom>
          <a:ln w="76200">
            <a:solidFill>
              <a:srgbClr val="56C7EF"/>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r>
              <a:rPr lang="en-GB" sz="2400" b="1" dirty="0">
                <a:solidFill>
                  <a:prstClr val="black"/>
                </a:solidFill>
                <a:latin typeface="Arial" panose="020B0604020202020204" pitchFamily="34" charset="0"/>
                <a:cs typeface="Arial" panose="020B0604020202020204" pitchFamily="34" charset="0"/>
              </a:rPr>
              <a:t>STAND 2</a:t>
            </a:r>
          </a:p>
        </p:txBody>
      </p:sp>
      <p:pic>
        <p:nvPicPr>
          <p:cNvPr id="17" name="Picture 16" descr="A person watching a video on a television&#10;&#10;Description automatically generated">
            <a:extLst>
              <a:ext uri="{FF2B5EF4-FFF2-40B4-BE49-F238E27FC236}">
                <a16:creationId xmlns:a16="http://schemas.microsoft.com/office/drawing/2014/main" id="{60B09C04-ED18-90E1-6642-7CED0585EAC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429130" y="1936293"/>
            <a:ext cx="1941105" cy="1802717"/>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18" name="Picture 17" descr="A group of people waving in a video call&#10;&#10;Description automatically generated">
            <a:extLst>
              <a:ext uri="{FF2B5EF4-FFF2-40B4-BE49-F238E27FC236}">
                <a16:creationId xmlns:a16="http://schemas.microsoft.com/office/drawing/2014/main" id="{7D46CF89-D600-A4DB-2B5D-EB5BB351834B}"/>
              </a:ext>
            </a:extLst>
          </p:cNvPr>
          <p:cNvPicPr>
            <a:picLocks noChangeAspect="1"/>
          </p:cNvPicPr>
          <p:nvPr/>
        </p:nvPicPr>
        <p:blipFill>
          <a:blip r:embed="rId4" cstate="screen">
            <a:extLst>
              <a:ext uri="{28A0092B-C50C-407E-A947-70E740481C1C}">
                <a14:useLocalDpi xmlns:a14="http://schemas.microsoft.com/office/drawing/2010/main"/>
              </a:ext>
            </a:extLst>
          </a:blip>
          <a:srcRect b="-3"/>
          <a:stretch/>
        </p:blipFill>
        <p:spPr>
          <a:xfrm>
            <a:off x="6507849" y="1936292"/>
            <a:ext cx="2182468" cy="1802717"/>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19" name="Picture 18" descr="A screenshot of a video call&#10;&#10;Description automatically generated">
            <a:extLst>
              <a:ext uri="{FF2B5EF4-FFF2-40B4-BE49-F238E27FC236}">
                <a16:creationId xmlns:a16="http://schemas.microsoft.com/office/drawing/2014/main" id="{77909453-3A7A-854F-C9F4-E825D13FDE12}"/>
              </a:ext>
            </a:extLst>
          </p:cNvPr>
          <p:cNvPicPr>
            <a:picLocks noChangeAspect="1"/>
          </p:cNvPicPr>
          <p:nvPr/>
        </p:nvPicPr>
        <p:blipFill>
          <a:blip r:embed="rId5" cstate="screen">
            <a:extLst>
              <a:ext uri="{28A0092B-C50C-407E-A947-70E740481C1C}">
                <a14:useLocalDpi xmlns:a14="http://schemas.microsoft.com/office/drawing/2010/main"/>
              </a:ext>
            </a:extLst>
          </a:blip>
          <a:srcRect r="-3"/>
          <a:stretch/>
        </p:blipFill>
        <p:spPr>
          <a:xfrm>
            <a:off x="6647924" y="3883036"/>
            <a:ext cx="3722311" cy="1802724"/>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p:nvSpPr>
          <p:cNvPr id="20" name="Text Placeholder 2">
            <a:extLst>
              <a:ext uri="{FF2B5EF4-FFF2-40B4-BE49-F238E27FC236}">
                <a16:creationId xmlns:a16="http://schemas.microsoft.com/office/drawing/2014/main" id="{7A09C89D-CD5D-6886-2F28-DB3E71AD7349}"/>
              </a:ext>
            </a:extLst>
          </p:cNvPr>
          <p:cNvSpPr txBox="1">
            <a:spLocks/>
          </p:cNvSpPr>
          <p:nvPr/>
        </p:nvSpPr>
        <p:spPr>
          <a:xfrm>
            <a:off x="1524000" y="2610301"/>
            <a:ext cx="5486400" cy="357444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400" b="1" i="1" dirty="0">
                <a:solidFill>
                  <a:prstClr val="black"/>
                </a:solidFill>
                <a:latin typeface="Arial" panose="020B0604020202020204" pitchFamily="34" charset="0"/>
                <a:ea typeface="Times New Roman" panose="02020603050405020304" pitchFamily="18" charset="0"/>
              </a:rPr>
              <a:t>Reduce social isolation </a:t>
            </a:r>
          </a:p>
          <a:p>
            <a:endParaRPr lang="en-GB" sz="2400" b="1" i="1" dirty="0">
              <a:solidFill>
                <a:prstClr val="black"/>
              </a:solidFill>
              <a:latin typeface="Arial" panose="020B0604020202020204" pitchFamily="34" charset="0"/>
              <a:ea typeface="Times New Roman" panose="02020603050405020304" pitchFamily="18" charset="0"/>
            </a:endParaRPr>
          </a:p>
          <a:p>
            <a:r>
              <a:rPr lang="en-GB" sz="2400" b="1" i="1" dirty="0">
                <a:solidFill>
                  <a:prstClr val="black"/>
                </a:solidFill>
                <a:latin typeface="Arial" panose="020B0604020202020204" pitchFamily="34" charset="0"/>
                <a:ea typeface="Times New Roman" panose="02020603050405020304" pitchFamily="18" charset="0"/>
              </a:rPr>
              <a:t>Improve wellbeing of residents </a:t>
            </a:r>
          </a:p>
          <a:p>
            <a:endParaRPr lang="en-GB" sz="2400" b="1" i="1" dirty="0">
              <a:solidFill>
                <a:prstClr val="black"/>
              </a:solidFill>
              <a:latin typeface="Arial" panose="020B0604020202020204" pitchFamily="34" charset="0"/>
              <a:ea typeface="Times New Roman" panose="02020603050405020304" pitchFamily="18" charset="0"/>
            </a:endParaRPr>
          </a:p>
          <a:p>
            <a:r>
              <a:rPr lang="en-GB" sz="2400" b="1" i="1" dirty="0">
                <a:solidFill>
                  <a:prstClr val="black"/>
                </a:solidFill>
                <a:latin typeface="Arial" panose="020B0604020202020204" pitchFamily="34" charset="0"/>
                <a:ea typeface="Times New Roman" panose="02020603050405020304" pitchFamily="18" charset="0"/>
              </a:rPr>
              <a:t>Delivering efficiencies to care</a:t>
            </a:r>
            <a:endParaRPr lang="en-GB" sz="2400" b="1" i="1" dirty="0">
              <a:solidFill>
                <a:prstClr val="black"/>
              </a:solidFill>
              <a:latin typeface="Calibri"/>
            </a:endParaRPr>
          </a:p>
        </p:txBody>
      </p:sp>
      <p:graphicFrame>
        <p:nvGraphicFramePr>
          <p:cNvPr id="22" name="Object 21">
            <a:extLst>
              <a:ext uri="{FF2B5EF4-FFF2-40B4-BE49-F238E27FC236}">
                <a16:creationId xmlns:a16="http://schemas.microsoft.com/office/drawing/2014/main" id="{E30E2D01-955D-7820-7BF3-8514CAFDEA92}"/>
              </a:ext>
            </a:extLst>
          </p:cNvPr>
          <p:cNvGraphicFramePr>
            <a:graphicFrameLocks noChangeAspect="1"/>
          </p:cNvGraphicFramePr>
          <p:nvPr/>
        </p:nvGraphicFramePr>
        <p:xfrm>
          <a:off x="8509078" y="101623"/>
          <a:ext cx="1941512" cy="933450"/>
        </p:xfrm>
        <a:graphic>
          <a:graphicData uri="http://schemas.openxmlformats.org/presentationml/2006/ole">
            <mc:AlternateContent xmlns:mc="http://schemas.openxmlformats.org/markup-compatibility/2006">
              <mc:Choice xmlns:v="urn:schemas-microsoft-com:vml" Requires="v">
                <p:oleObj name="Bitmap Image" r:id="rId6" imgW="3689280" imgH="1530360" progId="Paint.Picture">
                  <p:embed/>
                </p:oleObj>
              </mc:Choice>
              <mc:Fallback>
                <p:oleObj name="Bitmap Image" r:id="rId6" imgW="3689280" imgH="1530360" progId="Paint.Picture">
                  <p:embed/>
                  <p:pic>
                    <p:nvPicPr>
                      <p:cNvPr id="22" name="Object 21">
                        <a:extLst>
                          <a:ext uri="{FF2B5EF4-FFF2-40B4-BE49-F238E27FC236}">
                            <a16:creationId xmlns:a16="http://schemas.microsoft.com/office/drawing/2014/main" id="{E30E2D01-955D-7820-7BF3-8514CAFDEA92}"/>
                          </a:ext>
                        </a:extLst>
                      </p:cNvPr>
                      <p:cNvPicPr/>
                      <p:nvPr/>
                    </p:nvPicPr>
                    <p:blipFill>
                      <a:blip r:embed="rId7"/>
                      <a:stretch>
                        <a:fillRect/>
                      </a:stretch>
                    </p:blipFill>
                    <p:spPr>
                      <a:xfrm>
                        <a:off x="8509078" y="101623"/>
                        <a:ext cx="1941512" cy="933450"/>
                      </a:xfrm>
                      <a:prstGeom prst="rect">
                        <a:avLst/>
                      </a:prstGeom>
                    </p:spPr>
                  </p:pic>
                </p:oleObj>
              </mc:Fallback>
            </mc:AlternateContent>
          </a:graphicData>
        </a:graphic>
      </p:graphicFrame>
    </p:spTree>
    <p:extLst>
      <p:ext uri="{BB962C8B-B14F-4D97-AF65-F5344CB8AC3E}">
        <p14:creationId xmlns:p14="http://schemas.microsoft.com/office/powerpoint/2010/main" val="3489331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650B3F-C2FA-1927-30B1-5094B19681EE}"/>
              </a:ext>
            </a:extLst>
          </p:cNvPr>
          <p:cNvSpPr>
            <a:spLocks noGrp="1"/>
          </p:cNvSpPr>
          <p:nvPr>
            <p:ph type="title"/>
          </p:nvPr>
        </p:nvSpPr>
        <p:spPr/>
        <p:txBody>
          <a:bodyPr>
            <a:normAutofit/>
          </a:bodyPr>
          <a:lstStyle/>
          <a:p>
            <a:r>
              <a:rPr lang="en-GB" sz="4000" b="1" dirty="0">
                <a:solidFill>
                  <a:srgbClr val="66C7A6"/>
                </a:solidFill>
              </a:rPr>
              <a:t>Successful Applicants</a:t>
            </a:r>
          </a:p>
        </p:txBody>
      </p:sp>
      <p:sp>
        <p:nvSpPr>
          <p:cNvPr id="2" name="Rectangle: Rounded Corners 1">
            <a:extLst>
              <a:ext uri="{FF2B5EF4-FFF2-40B4-BE49-F238E27FC236}">
                <a16:creationId xmlns:a16="http://schemas.microsoft.com/office/drawing/2014/main" id="{3264827A-4C34-4BC0-59D2-B3BD43C00CC7}"/>
              </a:ext>
            </a:extLst>
          </p:cNvPr>
          <p:cNvSpPr/>
          <p:nvPr/>
        </p:nvSpPr>
        <p:spPr>
          <a:xfrm>
            <a:off x="2594908" y="2458423"/>
            <a:ext cx="2256905" cy="531219"/>
          </a:xfrm>
          <a:prstGeom prst="roundRect">
            <a:avLst/>
          </a:prstGeom>
          <a:ln w="76200">
            <a:solidFill>
              <a:srgbClr val="66C7A6"/>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r>
              <a:rPr lang="en-GB" sz="2400" dirty="0">
                <a:solidFill>
                  <a:prstClr val="black"/>
                </a:solidFill>
                <a:latin typeface="Arial" panose="020B0604020202020204" pitchFamily="34" charset="0"/>
                <a:cs typeface="Arial" panose="020B0604020202020204" pitchFamily="34" charset="0"/>
              </a:rPr>
              <a:t>STAND 6</a:t>
            </a:r>
          </a:p>
        </p:txBody>
      </p:sp>
      <p:sp>
        <p:nvSpPr>
          <p:cNvPr id="3" name="TextBox 2">
            <a:extLst>
              <a:ext uri="{FF2B5EF4-FFF2-40B4-BE49-F238E27FC236}">
                <a16:creationId xmlns:a16="http://schemas.microsoft.com/office/drawing/2014/main" id="{0C7B2ABD-874D-9233-D63E-16701CEF4A48}"/>
              </a:ext>
            </a:extLst>
          </p:cNvPr>
          <p:cNvSpPr txBox="1"/>
          <p:nvPr/>
        </p:nvSpPr>
        <p:spPr>
          <a:xfrm>
            <a:off x="1942700" y="3429001"/>
            <a:ext cx="3724508" cy="1200329"/>
          </a:xfrm>
          <a:prstGeom prst="rect">
            <a:avLst/>
          </a:prstGeom>
          <a:noFill/>
        </p:spPr>
        <p:txBody>
          <a:bodyPr wrap="square" rtlCol="0">
            <a:spAutoFit/>
          </a:bodyPr>
          <a:lstStyle/>
          <a:p>
            <a:pPr defTabSz="457200"/>
            <a:r>
              <a:rPr lang="en-GB" sz="2400" b="1" dirty="0">
                <a:solidFill>
                  <a:prstClr val="black"/>
                </a:solidFill>
                <a:latin typeface="Arial" panose="020B0604020202020204" pitchFamily="34" charset="0"/>
                <a:cs typeface="Arial" panose="020B0604020202020204" pitchFamily="34" charset="0"/>
              </a:rPr>
              <a:t>Improving health and wellbeing through 5G enabled devices</a:t>
            </a:r>
          </a:p>
        </p:txBody>
      </p:sp>
      <p:pic>
        <p:nvPicPr>
          <p:cNvPr id="12" name="Picture 11" descr="A close up of a logo&#10;&#10;Description automatically generated">
            <a:extLst>
              <a:ext uri="{FF2B5EF4-FFF2-40B4-BE49-F238E27FC236}">
                <a16:creationId xmlns:a16="http://schemas.microsoft.com/office/drawing/2014/main" id="{058C2739-2A99-9222-1EDA-4B37AE86CD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6933" y="1303523"/>
            <a:ext cx="2736042" cy="715541"/>
          </a:xfrm>
          <a:prstGeom prst="rect">
            <a:avLst/>
          </a:prstGeom>
        </p:spPr>
      </p:pic>
      <p:sp>
        <p:nvSpPr>
          <p:cNvPr id="13" name="Decagon 12">
            <a:extLst>
              <a:ext uri="{FF2B5EF4-FFF2-40B4-BE49-F238E27FC236}">
                <a16:creationId xmlns:a16="http://schemas.microsoft.com/office/drawing/2014/main" id="{70E32C42-928A-A17C-A24E-BE8A8863555C}"/>
              </a:ext>
            </a:extLst>
          </p:cNvPr>
          <p:cNvSpPr/>
          <p:nvPr/>
        </p:nvSpPr>
        <p:spPr>
          <a:xfrm>
            <a:off x="5504019" y="1249570"/>
            <a:ext cx="3450685" cy="3178051"/>
          </a:xfrm>
          <a:prstGeom prst="decagon">
            <a:avLst/>
          </a:prstGeom>
          <a:blipFill>
            <a:blip r:embed="rId4"/>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14" name="Decagon 13">
            <a:extLst>
              <a:ext uri="{FF2B5EF4-FFF2-40B4-BE49-F238E27FC236}">
                <a16:creationId xmlns:a16="http://schemas.microsoft.com/office/drawing/2014/main" id="{BC2580D2-6E2B-8A2A-22B2-DEC612C2DF29}"/>
              </a:ext>
            </a:extLst>
          </p:cNvPr>
          <p:cNvSpPr/>
          <p:nvPr/>
        </p:nvSpPr>
        <p:spPr>
          <a:xfrm>
            <a:off x="7376161" y="3429000"/>
            <a:ext cx="3212443" cy="2902820"/>
          </a:xfrm>
          <a:prstGeom prst="decagon">
            <a:avLst/>
          </a:prstGeom>
          <a:blipFill>
            <a:blip r:embed="rId5"/>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Tree>
    <p:extLst>
      <p:ext uri="{BB962C8B-B14F-4D97-AF65-F5344CB8AC3E}">
        <p14:creationId xmlns:p14="http://schemas.microsoft.com/office/powerpoint/2010/main" val="2933276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650B3F-C2FA-1927-30B1-5094B19681EE}"/>
              </a:ext>
            </a:extLst>
          </p:cNvPr>
          <p:cNvSpPr>
            <a:spLocks noGrp="1"/>
          </p:cNvSpPr>
          <p:nvPr>
            <p:ph type="title"/>
          </p:nvPr>
        </p:nvSpPr>
        <p:spPr/>
        <p:txBody>
          <a:bodyPr>
            <a:normAutofit/>
          </a:bodyPr>
          <a:lstStyle/>
          <a:p>
            <a:r>
              <a:rPr lang="en-GB" sz="4000" b="1" dirty="0">
                <a:solidFill>
                  <a:srgbClr val="3A99D2"/>
                </a:solidFill>
              </a:rPr>
              <a:t>Successful Applicants</a:t>
            </a:r>
          </a:p>
        </p:txBody>
      </p:sp>
      <p:sp>
        <p:nvSpPr>
          <p:cNvPr id="2" name="Rectangle: Rounded Corners 1">
            <a:extLst>
              <a:ext uri="{FF2B5EF4-FFF2-40B4-BE49-F238E27FC236}">
                <a16:creationId xmlns:a16="http://schemas.microsoft.com/office/drawing/2014/main" id="{3264827A-4C34-4BC0-59D2-B3BD43C00CC7}"/>
              </a:ext>
            </a:extLst>
          </p:cNvPr>
          <p:cNvSpPr/>
          <p:nvPr/>
        </p:nvSpPr>
        <p:spPr>
          <a:xfrm>
            <a:off x="2737303" y="1417639"/>
            <a:ext cx="2256905" cy="531219"/>
          </a:xfrm>
          <a:prstGeom prst="roundRect">
            <a:avLst/>
          </a:prstGeom>
          <a:ln w="76200">
            <a:solidFill>
              <a:srgbClr val="3A99D2"/>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r>
              <a:rPr lang="en-GB" sz="2400" b="1" dirty="0">
                <a:solidFill>
                  <a:prstClr val="black"/>
                </a:solidFill>
                <a:latin typeface="Arial" panose="020B0604020202020204" pitchFamily="34" charset="0"/>
                <a:cs typeface="Arial" panose="020B0604020202020204" pitchFamily="34" charset="0"/>
              </a:rPr>
              <a:t>STAND 9</a:t>
            </a:r>
          </a:p>
        </p:txBody>
      </p:sp>
      <p:sp>
        <p:nvSpPr>
          <p:cNvPr id="16" name="TextBox 15">
            <a:extLst>
              <a:ext uri="{FF2B5EF4-FFF2-40B4-BE49-F238E27FC236}">
                <a16:creationId xmlns:a16="http://schemas.microsoft.com/office/drawing/2014/main" id="{64C8FEE1-1469-F765-AC0E-DCAA7A0C3B21}"/>
              </a:ext>
            </a:extLst>
          </p:cNvPr>
          <p:cNvSpPr txBox="1"/>
          <p:nvPr/>
        </p:nvSpPr>
        <p:spPr>
          <a:xfrm>
            <a:off x="1858537" y="2560638"/>
            <a:ext cx="4884529" cy="2308324"/>
          </a:xfrm>
          <a:prstGeom prst="rect">
            <a:avLst/>
          </a:prstGeom>
          <a:noFill/>
        </p:spPr>
        <p:txBody>
          <a:bodyPr wrap="square">
            <a:spAutoFit/>
          </a:bodyPr>
          <a:lstStyle/>
          <a:p>
            <a:pPr defTabSz="457200"/>
            <a:r>
              <a:rPr lang="en-GB" sz="2400" b="1" kern="0" dirty="0">
                <a:solidFill>
                  <a:srgbClr val="000000"/>
                </a:solidFill>
                <a:latin typeface="Arial" panose="020B0604020202020204" pitchFamily="34" charset="0"/>
                <a:ea typeface="Times New Roman" panose="02020603050405020304" pitchFamily="18" charset="0"/>
              </a:rPr>
              <a:t>Monitor connectivity &amp; stability</a:t>
            </a:r>
          </a:p>
          <a:p>
            <a:pPr defTabSz="457200"/>
            <a:r>
              <a:rPr lang="en-GB" sz="2400" b="1" kern="0" dirty="0">
                <a:solidFill>
                  <a:srgbClr val="000000"/>
                </a:solidFill>
                <a:latin typeface="Arial" panose="020B0604020202020204" pitchFamily="34" charset="0"/>
                <a:ea typeface="Times New Roman" panose="02020603050405020304" pitchFamily="18" charset="0"/>
              </a:rPr>
              <a:t>of the 5G connection</a:t>
            </a:r>
          </a:p>
          <a:p>
            <a:pPr defTabSz="457200"/>
            <a:endParaRPr lang="en-GB" sz="2400" b="1" kern="0" dirty="0">
              <a:solidFill>
                <a:srgbClr val="000000"/>
              </a:solidFill>
              <a:latin typeface="Arial" panose="020B0604020202020204" pitchFamily="34" charset="0"/>
              <a:ea typeface="Times New Roman" panose="02020603050405020304" pitchFamily="18" charset="0"/>
            </a:endParaRPr>
          </a:p>
          <a:p>
            <a:pPr defTabSz="457200"/>
            <a:r>
              <a:rPr lang="en-GB" sz="2400" b="1" kern="0" dirty="0">
                <a:solidFill>
                  <a:srgbClr val="000000"/>
                </a:solidFill>
                <a:latin typeface="Arial" panose="020B0604020202020204" pitchFamily="34" charset="0"/>
                <a:ea typeface="Times New Roman" panose="02020603050405020304" pitchFamily="18" charset="0"/>
              </a:rPr>
              <a:t>Performance and suitability in different care settings (MiFi, </a:t>
            </a:r>
            <a:r>
              <a:rPr lang="en-GB" sz="2400" b="1" kern="0" dirty="0" err="1">
                <a:solidFill>
                  <a:srgbClr val="000000"/>
                </a:solidFill>
                <a:latin typeface="Arial" panose="020B0604020202020204" pitchFamily="34" charset="0"/>
                <a:ea typeface="Times New Roman" panose="02020603050405020304" pitchFamily="18" charset="0"/>
              </a:rPr>
              <a:t>WiFi</a:t>
            </a:r>
            <a:r>
              <a:rPr lang="en-GB" sz="2400" b="1" kern="0" dirty="0">
                <a:solidFill>
                  <a:srgbClr val="000000"/>
                </a:solidFill>
                <a:latin typeface="Arial" panose="020B0604020202020204" pitchFamily="34" charset="0"/>
                <a:ea typeface="Times New Roman" panose="02020603050405020304" pitchFamily="18" charset="0"/>
              </a:rPr>
              <a:t>, 4G, 5G</a:t>
            </a:r>
            <a:endParaRPr lang="en-GB" sz="2400" b="1" dirty="0">
              <a:solidFill>
                <a:prstClr val="black"/>
              </a:solidFill>
              <a:latin typeface="Calibri"/>
            </a:endParaRPr>
          </a:p>
        </p:txBody>
      </p:sp>
      <p:pic>
        <p:nvPicPr>
          <p:cNvPr id="5" name="Picture 4">
            <a:extLst>
              <a:ext uri="{FF2B5EF4-FFF2-40B4-BE49-F238E27FC236}">
                <a16:creationId xmlns:a16="http://schemas.microsoft.com/office/drawing/2014/main" id="{55B972C7-B552-295C-F3E3-EFFF049DB5E9}"/>
              </a:ext>
            </a:extLst>
          </p:cNvPr>
          <p:cNvPicPr>
            <a:picLocks noChangeAspect="1"/>
          </p:cNvPicPr>
          <p:nvPr/>
        </p:nvPicPr>
        <p:blipFill>
          <a:blip r:embed="rId3"/>
          <a:stretch>
            <a:fillRect/>
          </a:stretch>
        </p:blipFill>
        <p:spPr>
          <a:xfrm>
            <a:off x="7669733" y="1178971"/>
            <a:ext cx="2428875" cy="828675"/>
          </a:xfrm>
          <a:prstGeom prst="rect">
            <a:avLst/>
          </a:prstGeom>
        </p:spPr>
      </p:pic>
      <p:sp>
        <p:nvSpPr>
          <p:cNvPr id="6" name="Rectangle: Rounded Corners 5">
            <a:extLst>
              <a:ext uri="{FF2B5EF4-FFF2-40B4-BE49-F238E27FC236}">
                <a16:creationId xmlns:a16="http://schemas.microsoft.com/office/drawing/2014/main" id="{F2AFF89F-9226-52AD-60BB-E5CBF8C539D7}"/>
              </a:ext>
            </a:extLst>
          </p:cNvPr>
          <p:cNvSpPr/>
          <p:nvPr/>
        </p:nvSpPr>
        <p:spPr>
          <a:xfrm>
            <a:off x="6541379" y="1915706"/>
            <a:ext cx="2256905" cy="1307892"/>
          </a:xfrm>
          <a:prstGeom prst="roundRect">
            <a:avLst/>
          </a:prstGeom>
          <a:blipFill>
            <a:blip r:embed="rId4"/>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8" name="Rectangle: Rounded Corners 7">
            <a:extLst>
              <a:ext uri="{FF2B5EF4-FFF2-40B4-BE49-F238E27FC236}">
                <a16:creationId xmlns:a16="http://schemas.microsoft.com/office/drawing/2014/main" id="{78E50FE6-AD64-BF04-10E0-0B84EBCA730B}"/>
              </a:ext>
            </a:extLst>
          </p:cNvPr>
          <p:cNvSpPr/>
          <p:nvPr/>
        </p:nvSpPr>
        <p:spPr>
          <a:xfrm>
            <a:off x="8566888" y="4577390"/>
            <a:ext cx="1943734" cy="1989038"/>
          </a:xfrm>
          <a:prstGeom prst="roundRect">
            <a:avLst/>
          </a:prstGeom>
          <a:blipFill>
            <a:blip r:embed="rId5"/>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7" name="Oval 6">
            <a:extLst>
              <a:ext uri="{FF2B5EF4-FFF2-40B4-BE49-F238E27FC236}">
                <a16:creationId xmlns:a16="http://schemas.microsoft.com/office/drawing/2014/main" id="{8D67DBC7-E37A-BD5B-0C86-65FAEB514DF0}"/>
              </a:ext>
            </a:extLst>
          </p:cNvPr>
          <p:cNvSpPr/>
          <p:nvPr/>
        </p:nvSpPr>
        <p:spPr>
          <a:xfrm>
            <a:off x="7412407" y="2998800"/>
            <a:ext cx="2428875" cy="2140883"/>
          </a:xfrm>
          <a:prstGeom prst="ellipse">
            <a:avLst/>
          </a:prstGeom>
          <a:blipFill>
            <a:blip r:embed="rId6"/>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Tree>
    <p:extLst>
      <p:ext uri="{BB962C8B-B14F-4D97-AF65-F5344CB8AC3E}">
        <p14:creationId xmlns:p14="http://schemas.microsoft.com/office/powerpoint/2010/main" val="1732683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4C9583-A72C-6E77-11C9-DA9FCEA916E8}"/>
              </a:ext>
            </a:extLst>
          </p:cNvPr>
          <p:cNvSpPr txBox="1"/>
          <p:nvPr/>
        </p:nvSpPr>
        <p:spPr>
          <a:xfrm>
            <a:off x="1905850" y="2068234"/>
            <a:ext cx="5735978" cy="270843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3200" b="1">
                <a:solidFill>
                  <a:prstClr val="white"/>
                </a:solidFill>
                <a:latin typeface="Tahoma" panose="020B0604030504040204" pitchFamily="34" charset="0"/>
                <a:ea typeface="Tahoma" panose="020B0604030504040204" pitchFamily="34" charset="0"/>
                <a:cs typeface="Tahoma" panose="020B0604030504040204" pitchFamily="34" charset="0"/>
              </a:rPr>
              <a:t>Smart &amp; Connected Social Places Programme</a:t>
            </a:r>
          </a:p>
          <a:p>
            <a:pPr>
              <a:defRPr/>
            </a:pPr>
            <a:endParaRPr lang="en-GB" sz="1050" b="1">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endParaRPr lang="en-GB" sz="1600">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r>
              <a:rPr lang="en-GB" sz="1600" b="1">
                <a:solidFill>
                  <a:prstClr val="white"/>
                </a:solidFill>
                <a:latin typeface="Tahoma" panose="020B0604030504040204" pitchFamily="34" charset="0"/>
                <a:ea typeface="Tahoma" panose="020B0604030504040204" pitchFamily="34" charset="0"/>
                <a:cs typeface="Tahoma" panose="020B0604030504040204" pitchFamily="34" charset="0"/>
              </a:rPr>
              <a:t>Glasgow SCSP Connectivity Event 21</a:t>
            </a:r>
            <a:r>
              <a:rPr lang="en-GB" sz="1600" b="1" baseline="30000">
                <a:solidFill>
                  <a:prstClr val="white"/>
                </a:solidFill>
                <a:latin typeface="Tahoma" panose="020B0604030504040204" pitchFamily="34" charset="0"/>
                <a:ea typeface="Tahoma" panose="020B0604030504040204" pitchFamily="34" charset="0"/>
                <a:cs typeface="Tahoma" panose="020B0604030504040204" pitchFamily="34" charset="0"/>
              </a:rPr>
              <a:t>st</a:t>
            </a:r>
            <a:r>
              <a:rPr lang="en-GB" sz="1600" b="1">
                <a:solidFill>
                  <a:prstClr val="white"/>
                </a:solidFill>
                <a:latin typeface="Tahoma" panose="020B0604030504040204" pitchFamily="34" charset="0"/>
                <a:ea typeface="Tahoma" panose="020B0604030504040204" pitchFamily="34" charset="0"/>
                <a:cs typeface="Tahoma" panose="020B0604030504040204" pitchFamily="34" charset="0"/>
              </a:rPr>
              <a:t> October 2024</a:t>
            </a:r>
          </a:p>
          <a:p>
            <a:pPr>
              <a:defRPr/>
            </a:pPr>
            <a:endParaRPr lang="en-GB" sz="1600">
              <a:solidFill>
                <a:prstClr val="white"/>
              </a:solidFill>
              <a:latin typeface="Tahoma" panose="020B0604030504040204" pitchFamily="34" charset="0"/>
              <a:ea typeface="Tahoma" panose="020B0604030504040204" pitchFamily="34" charset="0"/>
              <a:cs typeface="Tahoma" panose="020B0604030504040204" pitchFamily="34" charset="0"/>
            </a:endParaRPr>
          </a:p>
          <a:p>
            <a:pPr>
              <a:defRPr/>
            </a:pPr>
            <a:r>
              <a:rPr lang="en-GB" sz="1600">
                <a:solidFill>
                  <a:prstClr val="white"/>
                </a:solidFill>
                <a:latin typeface="Tahoma" panose="020B0604030504040204" pitchFamily="34" charset="0"/>
                <a:ea typeface="Tahoma" panose="020B0604030504040204" pitchFamily="34" charset="0"/>
                <a:cs typeface="Tahoma" panose="020B0604030504040204" pitchFamily="34" charset="0"/>
              </a:rPr>
              <a:t>Barry McNally</a:t>
            </a:r>
          </a:p>
          <a:p>
            <a:pPr>
              <a:defRPr/>
            </a:pPr>
            <a:r>
              <a:rPr lang="en-GB" sz="1050">
                <a:solidFill>
                  <a:prstClr val="white"/>
                </a:solidFill>
                <a:latin typeface="Tahoma" panose="020B0604030504040204" pitchFamily="34" charset="0"/>
                <a:ea typeface="Tahoma" panose="020B0604030504040204" pitchFamily="34" charset="0"/>
                <a:cs typeface="Tahoma" panose="020B0604030504040204" pitchFamily="34" charset="0"/>
              </a:rPr>
              <a:t>SCSP Programme Manager</a:t>
            </a:r>
          </a:p>
          <a:p>
            <a:pPr>
              <a:defRPr/>
            </a:pPr>
            <a:r>
              <a:rPr lang="en-GB" sz="1050">
                <a:solidFill>
                  <a:prstClr val="white"/>
                </a:solidFill>
                <a:latin typeface="Tahoma" panose="020B0604030504040204" pitchFamily="34" charset="0"/>
                <a:ea typeface="Tahoma" panose="020B0604030504040204" pitchFamily="34" charset="0"/>
                <a:cs typeface="Tahoma" panose="020B0604030504040204" pitchFamily="34" charset="0"/>
              </a:rPr>
              <a:t>Glasgow City Region</a:t>
            </a:r>
          </a:p>
          <a:p>
            <a:pPr>
              <a:defRPr/>
            </a:pPr>
            <a:endParaRPr lang="en-GB" sz="105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113214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1327DC74-CC9A-0200-07BA-105BD9F270DF}"/>
              </a:ext>
            </a:extLst>
          </p:cNvPr>
          <p:cNvSpPr/>
          <p:nvPr/>
        </p:nvSpPr>
        <p:spPr>
          <a:xfrm>
            <a:off x="5433404" y="4436043"/>
            <a:ext cx="1698519" cy="1931237"/>
          </a:xfrm>
          <a:prstGeom prst="snip2DiagRect">
            <a:avLst/>
          </a:prstGeom>
          <a:blipFill>
            <a:blip r:embed="rId3"/>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7" name="Rectangle: Diagonal Corners Snipped 6">
            <a:extLst>
              <a:ext uri="{FF2B5EF4-FFF2-40B4-BE49-F238E27FC236}">
                <a16:creationId xmlns:a16="http://schemas.microsoft.com/office/drawing/2014/main" id="{20CECF6C-2641-5F77-A868-78FB5D53C320}"/>
              </a:ext>
            </a:extLst>
          </p:cNvPr>
          <p:cNvSpPr/>
          <p:nvPr/>
        </p:nvSpPr>
        <p:spPr>
          <a:xfrm>
            <a:off x="5018210" y="1178407"/>
            <a:ext cx="2728210" cy="1911879"/>
          </a:xfrm>
          <a:prstGeom prst="snip2DiagRect">
            <a:avLst/>
          </a:prstGeom>
          <a:blipFill>
            <a:blip r:embed="rId4"/>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4" name="Title 3">
            <a:extLst>
              <a:ext uri="{FF2B5EF4-FFF2-40B4-BE49-F238E27FC236}">
                <a16:creationId xmlns:a16="http://schemas.microsoft.com/office/drawing/2014/main" id="{71650B3F-C2FA-1927-30B1-5094B19681EE}"/>
              </a:ext>
            </a:extLst>
          </p:cNvPr>
          <p:cNvSpPr>
            <a:spLocks noGrp="1"/>
          </p:cNvSpPr>
          <p:nvPr>
            <p:ph type="title"/>
          </p:nvPr>
        </p:nvSpPr>
        <p:spPr/>
        <p:txBody>
          <a:bodyPr>
            <a:normAutofit/>
          </a:bodyPr>
          <a:lstStyle/>
          <a:p>
            <a:r>
              <a:rPr lang="en-GB" sz="4000" b="1" dirty="0">
                <a:solidFill>
                  <a:srgbClr val="0F4476"/>
                </a:solidFill>
              </a:rPr>
              <a:t>Successful Applicants</a:t>
            </a:r>
          </a:p>
        </p:txBody>
      </p:sp>
      <p:sp>
        <p:nvSpPr>
          <p:cNvPr id="2" name="Rectangle: Rounded Corners 1">
            <a:extLst>
              <a:ext uri="{FF2B5EF4-FFF2-40B4-BE49-F238E27FC236}">
                <a16:creationId xmlns:a16="http://schemas.microsoft.com/office/drawing/2014/main" id="{3264827A-4C34-4BC0-59D2-B3BD43C00CC7}"/>
              </a:ext>
            </a:extLst>
          </p:cNvPr>
          <p:cNvSpPr/>
          <p:nvPr/>
        </p:nvSpPr>
        <p:spPr>
          <a:xfrm>
            <a:off x="2514279" y="1652011"/>
            <a:ext cx="2256905" cy="531219"/>
          </a:xfrm>
          <a:prstGeom prst="roundRect">
            <a:avLst/>
          </a:prstGeom>
          <a:ln w="76200">
            <a:solidFill>
              <a:srgbClr val="0F4476"/>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r>
              <a:rPr lang="en-GB" sz="2400" b="1" dirty="0">
                <a:solidFill>
                  <a:prstClr val="black"/>
                </a:solidFill>
                <a:latin typeface="Arial" panose="020B0604020202020204" pitchFamily="34" charset="0"/>
                <a:cs typeface="Arial" panose="020B0604020202020204" pitchFamily="34" charset="0"/>
              </a:rPr>
              <a:t>STAND 7</a:t>
            </a:r>
          </a:p>
        </p:txBody>
      </p:sp>
      <p:graphicFrame>
        <p:nvGraphicFramePr>
          <p:cNvPr id="9" name="Object 8">
            <a:extLst>
              <a:ext uri="{FF2B5EF4-FFF2-40B4-BE49-F238E27FC236}">
                <a16:creationId xmlns:a16="http://schemas.microsoft.com/office/drawing/2014/main" id="{701F3A7E-52F0-4BFC-FBE6-890FE9AAB42E}"/>
              </a:ext>
            </a:extLst>
          </p:cNvPr>
          <p:cNvGraphicFramePr>
            <a:graphicFrameLocks noChangeAspect="1"/>
          </p:cNvGraphicFramePr>
          <p:nvPr/>
        </p:nvGraphicFramePr>
        <p:xfrm>
          <a:off x="8191045" y="1121304"/>
          <a:ext cx="1929815" cy="900555"/>
        </p:xfrm>
        <a:graphic>
          <a:graphicData uri="http://schemas.openxmlformats.org/presentationml/2006/ole">
            <mc:AlternateContent xmlns:mc="http://schemas.openxmlformats.org/markup-compatibility/2006">
              <mc:Choice xmlns:v="urn:schemas-microsoft-com:vml" Requires="v">
                <p:oleObj name="Bitmap Image" r:id="rId5" imgW="2122750" imgH="855279" progId="Paint.Picture">
                  <p:embed/>
                </p:oleObj>
              </mc:Choice>
              <mc:Fallback>
                <p:oleObj name="Bitmap Image" r:id="rId5" imgW="2122750" imgH="855279" progId="Paint.Picture">
                  <p:embed/>
                  <p:pic>
                    <p:nvPicPr>
                      <p:cNvPr id="9" name="Object 8">
                        <a:extLst>
                          <a:ext uri="{FF2B5EF4-FFF2-40B4-BE49-F238E27FC236}">
                            <a16:creationId xmlns:a16="http://schemas.microsoft.com/office/drawing/2014/main" id="{701F3A7E-52F0-4BFC-FBE6-890FE9AAB42E}"/>
                          </a:ext>
                        </a:extLst>
                      </p:cNvPr>
                      <p:cNvPicPr/>
                      <p:nvPr/>
                    </p:nvPicPr>
                    <p:blipFill>
                      <a:blip r:embed="rId6"/>
                      <a:stretch>
                        <a:fillRect/>
                      </a:stretch>
                    </p:blipFill>
                    <p:spPr>
                      <a:xfrm>
                        <a:off x="8191045" y="1121304"/>
                        <a:ext cx="1929815" cy="900555"/>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35ACDFE9-B504-7F01-86EA-EA46A2F84A27}"/>
              </a:ext>
            </a:extLst>
          </p:cNvPr>
          <p:cNvSpPr txBox="1"/>
          <p:nvPr/>
        </p:nvSpPr>
        <p:spPr>
          <a:xfrm>
            <a:off x="1925893" y="3111595"/>
            <a:ext cx="3109146" cy="1200329"/>
          </a:xfrm>
          <a:prstGeom prst="rect">
            <a:avLst/>
          </a:prstGeom>
          <a:noFill/>
        </p:spPr>
        <p:txBody>
          <a:bodyPr wrap="square" rtlCol="0">
            <a:spAutoFit/>
          </a:bodyPr>
          <a:lstStyle/>
          <a:p>
            <a:pPr defTabSz="457200"/>
            <a:r>
              <a:rPr lang="en-GB" sz="2400" b="1" dirty="0">
                <a:solidFill>
                  <a:prstClr val="black"/>
                </a:solidFill>
                <a:latin typeface="Arial" panose="020B0604020202020204" pitchFamily="34" charset="0"/>
                <a:cs typeface="Arial" panose="020B0604020202020204" pitchFamily="34" charset="0"/>
              </a:rPr>
              <a:t>Installing sensors to </a:t>
            </a:r>
          </a:p>
          <a:p>
            <a:pPr defTabSz="457200"/>
            <a:r>
              <a:rPr lang="en-GB" sz="2400" b="1" dirty="0">
                <a:solidFill>
                  <a:prstClr val="black"/>
                </a:solidFill>
                <a:latin typeface="Arial" panose="020B0604020202020204" pitchFamily="34" charset="0"/>
                <a:cs typeface="Arial" panose="020B0604020202020204" pitchFamily="34" charset="0"/>
              </a:rPr>
              <a:t>reduce fuel poverty</a:t>
            </a:r>
          </a:p>
        </p:txBody>
      </p:sp>
      <p:sp>
        <p:nvSpPr>
          <p:cNvPr id="3" name="Rectangle: Diagonal Corners Snipped 2">
            <a:extLst>
              <a:ext uri="{FF2B5EF4-FFF2-40B4-BE49-F238E27FC236}">
                <a16:creationId xmlns:a16="http://schemas.microsoft.com/office/drawing/2014/main" id="{3F9779FD-6C5B-2662-E7FD-D7A0532A0AAE}"/>
              </a:ext>
            </a:extLst>
          </p:cNvPr>
          <p:cNvSpPr/>
          <p:nvPr/>
        </p:nvSpPr>
        <p:spPr>
          <a:xfrm>
            <a:off x="6742966" y="2568760"/>
            <a:ext cx="2728210" cy="2414037"/>
          </a:xfrm>
          <a:prstGeom prst="snip2DiagRect">
            <a:avLst/>
          </a:prstGeom>
          <a:blipFill>
            <a:blip r:embed="rId7"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6" name="Rectangle: Diagonal Corners Snipped 5">
            <a:extLst>
              <a:ext uri="{FF2B5EF4-FFF2-40B4-BE49-F238E27FC236}">
                <a16:creationId xmlns:a16="http://schemas.microsoft.com/office/drawing/2014/main" id="{9DACC649-BADE-F020-E119-ECCD9F7F1E83}"/>
              </a:ext>
            </a:extLst>
          </p:cNvPr>
          <p:cNvSpPr/>
          <p:nvPr/>
        </p:nvSpPr>
        <p:spPr>
          <a:xfrm>
            <a:off x="8191045" y="4614748"/>
            <a:ext cx="2208735" cy="1756072"/>
          </a:xfrm>
          <a:prstGeom prst="snip2DiagRect">
            <a:avLst/>
          </a:prstGeom>
          <a:blipFill>
            <a:blip r:embed="rId8"/>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Tree>
    <p:extLst>
      <p:ext uri="{BB962C8B-B14F-4D97-AF65-F5344CB8AC3E}">
        <p14:creationId xmlns:p14="http://schemas.microsoft.com/office/powerpoint/2010/main" val="2727268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650B3F-C2FA-1927-30B1-5094B19681EE}"/>
              </a:ext>
            </a:extLst>
          </p:cNvPr>
          <p:cNvSpPr>
            <a:spLocks noGrp="1"/>
          </p:cNvSpPr>
          <p:nvPr>
            <p:ph type="title"/>
          </p:nvPr>
        </p:nvSpPr>
        <p:spPr/>
        <p:txBody>
          <a:bodyPr>
            <a:normAutofit/>
          </a:bodyPr>
          <a:lstStyle/>
          <a:p>
            <a:r>
              <a:rPr lang="en-GB" sz="4000" b="1" dirty="0">
                <a:solidFill>
                  <a:srgbClr val="40D1EA"/>
                </a:solidFill>
              </a:rPr>
              <a:t>Successful Applicants</a:t>
            </a:r>
          </a:p>
        </p:txBody>
      </p:sp>
      <p:sp>
        <p:nvSpPr>
          <p:cNvPr id="2" name="Rectangle: Rounded Corners 1">
            <a:extLst>
              <a:ext uri="{FF2B5EF4-FFF2-40B4-BE49-F238E27FC236}">
                <a16:creationId xmlns:a16="http://schemas.microsoft.com/office/drawing/2014/main" id="{3264827A-4C34-4BC0-59D2-B3BD43C00CC7}"/>
              </a:ext>
            </a:extLst>
          </p:cNvPr>
          <p:cNvSpPr/>
          <p:nvPr/>
        </p:nvSpPr>
        <p:spPr>
          <a:xfrm>
            <a:off x="1981201" y="1578467"/>
            <a:ext cx="2256905" cy="531219"/>
          </a:xfrm>
          <a:prstGeom prst="roundRect">
            <a:avLst/>
          </a:prstGeom>
          <a:ln w="76200">
            <a:solidFill>
              <a:srgbClr val="40D1EA"/>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r>
              <a:rPr lang="en-GB" sz="2400" b="1" dirty="0">
                <a:solidFill>
                  <a:prstClr val="black"/>
                </a:solidFill>
                <a:latin typeface="Arial" panose="020B0604020202020204" pitchFamily="34" charset="0"/>
                <a:cs typeface="Arial" panose="020B0604020202020204" pitchFamily="34" charset="0"/>
              </a:rPr>
              <a:t>STAND 11</a:t>
            </a:r>
          </a:p>
        </p:txBody>
      </p:sp>
      <p:pic>
        <p:nvPicPr>
          <p:cNvPr id="5" name="Picture 4">
            <a:extLst>
              <a:ext uri="{FF2B5EF4-FFF2-40B4-BE49-F238E27FC236}">
                <a16:creationId xmlns:a16="http://schemas.microsoft.com/office/drawing/2014/main" id="{FF9AD09A-5CBC-94A1-28DE-1E025B7B3442}"/>
              </a:ext>
            </a:extLst>
          </p:cNvPr>
          <p:cNvPicPr>
            <a:picLocks noChangeAspect="1"/>
          </p:cNvPicPr>
          <p:nvPr/>
        </p:nvPicPr>
        <p:blipFill>
          <a:blip r:embed="rId3"/>
          <a:stretch>
            <a:fillRect/>
          </a:stretch>
        </p:blipFill>
        <p:spPr>
          <a:xfrm>
            <a:off x="9006251" y="1257631"/>
            <a:ext cx="1099865" cy="1172893"/>
          </a:xfrm>
          <a:prstGeom prst="rect">
            <a:avLst/>
          </a:prstGeom>
        </p:spPr>
      </p:pic>
      <p:sp>
        <p:nvSpPr>
          <p:cNvPr id="6" name="TextBox 5">
            <a:extLst>
              <a:ext uri="{FF2B5EF4-FFF2-40B4-BE49-F238E27FC236}">
                <a16:creationId xmlns:a16="http://schemas.microsoft.com/office/drawing/2014/main" id="{BFC447FD-13CD-AAD7-59EE-DEAB3741CDC4}"/>
              </a:ext>
            </a:extLst>
          </p:cNvPr>
          <p:cNvSpPr txBox="1"/>
          <p:nvPr/>
        </p:nvSpPr>
        <p:spPr>
          <a:xfrm>
            <a:off x="1758763" y="3208018"/>
            <a:ext cx="5925406" cy="1938992"/>
          </a:xfrm>
          <a:prstGeom prst="rect">
            <a:avLst/>
          </a:prstGeom>
          <a:noFill/>
        </p:spPr>
        <p:txBody>
          <a:bodyPr wrap="square" rtlCol="0">
            <a:spAutoFit/>
          </a:bodyPr>
          <a:lstStyle/>
          <a:p>
            <a:pPr marL="285750" indent="-285750" defTabSz="457200">
              <a:buFont typeface="Arial" panose="020B0604020202020204" pitchFamily="34" charset="0"/>
              <a:buChar char="•"/>
            </a:pPr>
            <a:r>
              <a:rPr lang="en-GB" sz="2400" b="1" dirty="0">
                <a:solidFill>
                  <a:prstClr val="black"/>
                </a:solidFill>
                <a:latin typeface="Arial" panose="020B0604020202020204" pitchFamily="34" charset="0"/>
                <a:cs typeface="Arial" panose="020B0604020202020204" pitchFamily="34" charset="0"/>
              </a:rPr>
              <a:t>Digital Solutions</a:t>
            </a:r>
          </a:p>
          <a:p>
            <a:pPr marL="285750" indent="-285750" defTabSz="457200">
              <a:buFont typeface="Arial" panose="020B0604020202020204" pitchFamily="34" charset="0"/>
              <a:buChar char="•"/>
            </a:pPr>
            <a:endParaRPr lang="en-GB" sz="2400" b="1" dirty="0">
              <a:solidFill>
                <a:prstClr val="black"/>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GB" sz="2400" b="1" dirty="0">
                <a:solidFill>
                  <a:prstClr val="black"/>
                </a:solidFill>
                <a:latin typeface="Arial" panose="020B0604020202020204" pitchFamily="34" charset="0"/>
                <a:cs typeface="Arial" panose="020B0604020202020204" pitchFamily="34" charset="0"/>
              </a:rPr>
              <a:t>Frailty focus</a:t>
            </a:r>
          </a:p>
          <a:p>
            <a:pPr marL="285750" indent="-285750" defTabSz="457200">
              <a:buFont typeface="Arial" panose="020B0604020202020204" pitchFamily="34" charset="0"/>
              <a:buChar char="•"/>
            </a:pPr>
            <a:endParaRPr lang="en-GB" sz="2400" b="1" dirty="0">
              <a:solidFill>
                <a:prstClr val="black"/>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GB" sz="2400" b="1" dirty="0">
                <a:solidFill>
                  <a:prstClr val="black"/>
                </a:solidFill>
                <a:latin typeface="Arial" panose="020B0604020202020204" pitchFamily="34" charset="0"/>
                <a:cs typeface="Arial" panose="020B0604020202020204" pitchFamily="34" charset="0"/>
              </a:rPr>
              <a:t>Monitor new care pathways</a:t>
            </a:r>
          </a:p>
        </p:txBody>
      </p:sp>
      <p:sp>
        <p:nvSpPr>
          <p:cNvPr id="7" name="Rectangle: Rounded Corners 6">
            <a:extLst>
              <a:ext uri="{FF2B5EF4-FFF2-40B4-BE49-F238E27FC236}">
                <a16:creationId xmlns:a16="http://schemas.microsoft.com/office/drawing/2014/main" id="{F008DBC1-56E4-9C5E-42C0-E546A3A412FF}"/>
              </a:ext>
            </a:extLst>
          </p:cNvPr>
          <p:cNvSpPr/>
          <p:nvPr/>
        </p:nvSpPr>
        <p:spPr>
          <a:xfrm>
            <a:off x="5791913" y="1433924"/>
            <a:ext cx="2402710" cy="2538469"/>
          </a:xfrm>
          <a:prstGeom prst="roundRect">
            <a:avLst/>
          </a:prstGeom>
          <a:blipFill>
            <a:blip r:embed="rId4"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3" name="Rectangle: Rounded Corners 2">
            <a:extLst>
              <a:ext uri="{FF2B5EF4-FFF2-40B4-BE49-F238E27FC236}">
                <a16:creationId xmlns:a16="http://schemas.microsoft.com/office/drawing/2014/main" id="{DC559935-AAA8-99B3-2E8D-11924C26B441}"/>
              </a:ext>
            </a:extLst>
          </p:cNvPr>
          <p:cNvSpPr/>
          <p:nvPr/>
        </p:nvSpPr>
        <p:spPr>
          <a:xfrm>
            <a:off x="7684169" y="3429000"/>
            <a:ext cx="2526632" cy="2658768"/>
          </a:xfrm>
          <a:prstGeom prst="roundRect">
            <a:avLst>
              <a:gd name="adj" fmla="val 15339"/>
            </a:avLst>
          </a:prstGeom>
          <a:blipFill>
            <a:blip r:embed="rId5"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Tree>
    <p:extLst>
      <p:ext uri="{BB962C8B-B14F-4D97-AF65-F5344CB8AC3E}">
        <p14:creationId xmlns:p14="http://schemas.microsoft.com/office/powerpoint/2010/main" val="2981576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C8BBDC1-728C-ACAE-1238-96A430D24933}"/>
              </a:ext>
            </a:extLst>
          </p:cNvPr>
          <p:cNvSpPr/>
          <p:nvPr/>
        </p:nvSpPr>
        <p:spPr>
          <a:xfrm>
            <a:off x="8426273" y="4121983"/>
            <a:ext cx="2040613" cy="1920121"/>
          </a:xfrm>
          <a:prstGeom prst="roundRect">
            <a:avLst/>
          </a:prstGeom>
          <a:blipFill>
            <a:blip r:embed="rId3"/>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5" name="Rectangle: Rounded Corners 4">
            <a:extLst>
              <a:ext uri="{FF2B5EF4-FFF2-40B4-BE49-F238E27FC236}">
                <a16:creationId xmlns:a16="http://schemas.microsoft.com/office/drawing/2014/main" id="{9957D9C8-FA58-C146-6309-F1A7913D0ABD}"/>
              </a:ext>
            </a:extLst>
          </p:cNvPr>
          <p:cNvSpPr/>
          <p:nvPr/>
        </p:nvSpPr>
        <p:spPr>
          <a:xfrm>
            <a:off x="8402203" y="2153207"/>
            <a:ext cx="2064683" cy="1647835"/>
          </a:xfrm>
          <a:prstGeom prst="roundRect">
            <a:avLst/>
          </a:prstGeom>
          <a:blipFill>
            <a:blip r:embed="rId4"/>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4" name="Title 3">
            <a:extLst>
              <a:ext uri="{FF2B5EF4-FFF2-40B4-BE49-F238E27FC236}">
                <a16:creationId xmlns:a16="http://schemas.microsoft.com/office/drawing/2014/main" id="{71650B3F-C2FA-1927-30B1-5094B19681EE}"/>
              </a:ext>
            </a:extLst>
          </p:cNvPr>
          <p:cNvSpPr>
            <a:spLocks noGrp="1"/>
          </p:cNvSpPr>
          <p:nvPr>
            <p:ph type="title"/>
          </p:nvPr>
        </p:nvSpPr>
        <p:spPr/>
        <p:txBody>
          <a:bodyPr>
            <a:normAutofit/>
          </a:bodyPr>
          <a:lstStyle/>
          <a:p>
            <a:r>
              <a:rPr lang="en-GB" sz="4000" b="1" dirty="0">
                <a:solidFill>
                  <a:srgbClr val="C83732"/>
                </a:solidFill>
              </a:rPr>
              <a:t>Successful Applicants</a:t>
            </a:r>
          </a:p>
        </p:txBody>
      </p:sp>
      <p:sp>
        <p:nvSpPr>
          <p:cNvPr id="2" name="Rectangle: Rounded Corners 1">
            <a:extLst>
              <a:ext uri="{FF2B5EF4-FFF2-40B4-BE49-F238E27FC236}">
                <a16:creationId xmlns:a16="http://schemas.microsoft.com/office/drawing/2014/main" id="{3264827A-4C34-4BC0-59D2-B3BD43C00CC7}"/>
              </a:ext>
            </a:extLst>
          </p:cNvPr>
          <p:cNvSpPr/>
          <p:nvPr/>
        </p:nvSpPr>
        <p:spPr>
          <a:xfrm>
            <a:off x="2402750" y="1417639"/>
            <a:ext cx="2256905" cy="531219"/>
          </a:xfrm>
          <a:prstGeom prst="roundRect">
            <a:avLst/>
          </a:prstGeom>
          <a:ln w="76200">
            <a:solidFill>
              <a:srgbClr val="C83732"/>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r>
              <a:rPr lang="en-GB" sz="2400" b="1" dirty="0">
                <a:solidFill>
                  <a:prstClr val="black"/>
                </a:solidFill>
                <a:latin typeface="Arial" panose="020B0604020202020204" pitchFamily="34" charset="0"/>
                <a:cs typeface="Arial" panose="020B0604020202020204" pitchFamily="34" charset="0"/>
              </a:rPr>
              <a:t>STAND 8</a:t>
            </a:r>
          </a:p>
        </p:txBody>
      </p:sp>
      <p:graphicFrame>
        <p:nvGraphicFramePr>
          <p:cNvPr id="11" name="Object 10">
            <a:extLst>
              <a:ext uri="{FF2B5EF4-FFF2-40B4-BE49-F238E27FC236}">
                <a16:creationId xmlns:a16="http://schemas.microsoft.com/office/drawing/2014/main" id="{D675CD77-D5DF-9385-AE41-0E4170D3ABEE}"/>
              </a:ext>
            </a:extLst>
          </p:cNvPr>
          <p:cNvGraphicFramePr>
            <a:graphicFrameLocks noChangeAspect="1"/>
          </p:cNvGraphicFramePr>
          <p:nvPr/>
        </p:nvGraphicFramePr>
        <p:xfrm>
          <a:off x="7338109" y="1147251"/>
          <a:ext cx="808008" cy="905950"/>
        </p:xfrm>
        <a:graphic>
          <a:graphicData uri="http://schemas.openxmlformats.org/presentationml/2006/ole">
            <mc:AlternateContent xmlns:mc="http://schemas.openxmlformats.org/markup-compatibility/2006">
              <mc:Choice xmlns:v="urn:schemas-microsoft-com:vml" Requires="v">
                <p:oleObj name="Bitmap Image" r:id="rId5" imgW="1113457" imgH="1077573" progId="Paint.Picture">
                  <p:embed/>
                </p:oleObj>
              </mc:Choice>
              <mc:Fallback>
                <p:oleObj name="Bitmap Image" r:id="rId5" imgW="1113457" imgH="1077573" progId="Paint.Picture">
                  <p:embed/>
                  <p:pic>
                    <p:nvPicPr>
                      <p:cNvPr id="11" name="Object 10">
                        <a:extLst>
                          <a:ext uri="{FF2B5EF4-FFF2-40B4-BE49-F238E27FC236}">
                            <a16:creationId xmlns:a16="http://schemas.microsoft.com/office/drawing/2014/main" id="{D675CD77-D5DF-9385-AE41-0E4170D3ABEE}"/>
                          </a:ext>
                        </a:extLst>
                      </p:cNvPr>
                      <p:cNvPicPr/>
                      <p:nvPr/>
                    </p:nvPicPr>
                    <p:blipFill>
                      <a:blip r:embed="rId6"/>
                      <a:stretch>
                        <a:fillRect/>
                      </a:stretch>
                    </p:blipFill>
                    <p:spPr>
                      <a:xfrm>
                        <a:off x="7338109" y="1147251"/>
                        <a:ext cx="808008" cy="905950"/>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991A36CD-2A38-F493-CE92-6D979CDADE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93361" y="1417638"/>
            <a:ext cx="1873524" cy="647986"/>
          </a:xfrm>
          <a:prstGeom prst="rect">
            <a:avLst/>
          </a:prstGeom>
        </p:spPr>
      </p:pic>
      <p:sp>
        <p:nvSpPr>
          <p:cNvPr id="15" name="TextBox 14">
            <a:extLst>
              <a:ext uri="{FF2B5EF4-FFF2-40B4-BE49-F238E27FC236}">
                <a16:creationId xmlns:a16="http://schemas.microsoft.com/office/drawing/2014/main" id="{CD5746B7-3CFA-35DD-C68E-1ACB5F9A3D7E}"/>
              </a:ext>
            </a:extLst>
          </p:cNvPr>
          <p:cNvSpPr txBox="1"/>
          <p:nvPr/>
        </p:nvSpPr>
        <p:spPr>
          <a:xfrm>
            <a:off x="8068060" y="1417638"/>
            <a:ext cx="269336" cy="707886"/>
          </a:xfrm>
          <a:prstGeom prst="rect">
            <a:avLst/>
          </a:prstGeom>
          <a:noFill/>
        </p:spPr>
        <p:txBody>
          <a:bodyPr wrap="square" rtlCol="0">
            <a:spAutoFit/>
          </a:bodyPr>
          <a:lstStyle/>
          <a:p>
            <a:pPr defTabSz="457200"/>
            <a:r>
              <a:rPr lang="en-GB" sz="4000" b="1" dirty="0">
                <a:solidFill>
                  <a:prstClr val="black"/>
                </a:solidFill>
                <a:latin typeface="Calibri"/>
              </a:rPr>
              <a:t>&amp;</a:t>
            </a:r>
          </a:p>
        </p:txBody>
      </p:sp>
      <p:sp>
        <p:nvSpPr>
          <p:cNvPr id="12" name="TextBox 11">
            <a:extLst>
              <a:ext uri="{FF2B5EF4-FFF2-40B4-BE49-F238E27FC236}">
                <a16:creationId xmlns:a16="http://schemas.microsoft.com/office/drawing/2014/main" id="{4611FF81-DB5B-AF08-E25A-194931CA6CE8}"/>
              </a:ext>
            </a:extLst>
          </p:cNvPr>
          <p:cNvSpPr txBox="1"/>
          <p:nvPr/>
        </p:nvSpPr>
        <p:spPr>
          <a:xfrm>
            <a:off x="1624361" y="2339550"/>
            <a:ext cx="7724979" cy="830997"/>
          </a:xfrm>
          <a:prstGeom prst="rect">
            <a:avLst/>
          </a:prstGeom>
          <a:noFill/>
        </p:spPr>
        <p:txBody>
          <a:bodyPr wrap="square">
            <a:spAutoFit/>
          </a:bodyPr>
          <a:lstStyle/>
          <a:p>
            <a:pPr defTabSz="457200"/>
            <a:r>
              <a:rPr lang="en-GB" sz="2400" b="1" dirty="0">
                <a:solidFill>
                  <a:prstClr val="black"/>
                </a:solidFill>
                <a:latin typeface="Arial" panose="020B0604020202020204" pitchFamily="34" charset="0"/>
                <a:cs typeface="Arial" panose="020B0604020202020204" pitchFamily="34" charset="0"/>
              </a:rPr>
              <a:t>Supporting Housing Association </a:t>
            </a:r>
          </a:p>
          <a:p>
            <a:pPr defTabSz="457200"/>
            <a:r>
              <a:rPr lang="en-GB" sz="2400" b="1" dirty="0">
                <a:solidFill>
                  <a:prstClr val="black"/>
                </a:solidFill>
                <a:latin typeface="Arial" panose="020B0604020202020204" pitchFamily="34" charset="0"/>
                <a:cs typeface="Arial" panose="020B0604020202020204" pitchFamily="34" charset="0"/>
              </a:rPr>
              <a:t>through a Data Dashboard</a:t>
            </a:r>
            <a:endParaRPr lang="en-GB" sz="2400" dirty="0">
              <a:solidFill>
                <a:prstClr val="black"/>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696B6D8E-A005-4DA0-9823-86A35F525B86}"/>
              </a:ext>
            </a:extLst>
          </p:cNvPr>
          <p:cNvSpPr/>
          <p:nvPr/>
        </p:nvSpPr>
        <p:spPr>
          <a:xfrm>
            <a:off x="6656465" y="2075353"/>
            <a:ext cx="2245993" cy="4125374"/>
          </a:xfrm>
          <a:prstGeom prst="roundRect">
            <a:avLst/>
          </a:prstGeom>
          <a:blipFill>
            <a:blip r:embed="rId8"/>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6" name="TextBox 5">
            <a:extLst>
              <a:ext uri="{FF2B5EF4-FFF2-40B4-BE49-F238E27FC236}">
                <a16:creationId xmlns:a16="http://schemas.microsoft.com/office/drawing/2014/main" id="{B854CC7D-C5F4-E637-4B5A-AED4C16193CD}"/>
              </a:ext>
            </a:extLst>
          </p:cNvPr>
          <p:cNvSpPr txBox="1"/>
          <p:nvPr/>
        </p:nvSpPr>
        <p:spPr>
          <a:xfrm>
            <a:off x="1749185" y="3296065"/>
            <a:ext cx="5820938" cy="1938992"/>
          </a:xfrm>
          <a:prstGeom prst="rect">
            <a:avLst/>
          </a:prstGeom>
          <a:noFill/>
        </p:spPr>
        <p:txBody>
          <a:bodyPr wrap="square" rtlCol="0">
            <a:spAutoFit/>
          </a:bodyPr>
          <a:lstStyle/>
          <a:p>
            <a:pPr marL="285750" indent="-285750" defTabSz="457200">
              <a:buFont typeface="Arial" panose="020B0604020202020204" pitchFamily="34" charset="0"/>
              <a:buChar char="•"/>
            </a:pPr>
            <a:r>
              <a:rPr lang="en-GB" sz="2400" b="1" dirty="0">
                <a:solidFill>
                  <a:prstClr val="black"/>
                </a:solidFill>
                <a:latin typeface="Arial" panose="020B0604020202020204" pitchFamily="34" charset="0"/>
                <a:cs typeface="Arial" panose="020B0604020202020204" pitchFamily="34" charset="0"/>
              </a:rPr>
              <a:t>Understand Data Points</a:t>
            </a:r>
          </a:p>
          <a:p>
            <a:pPr marL="285750" indent="-285750" defTabSz="457200">
              <a:buFont typeface="Arial" panose="020B0604020202020204" pitchFamily="34" charset="0"/>
              <a:buChar char="•"/>
            </a:pPr>
            <a:endParaRPr lang="en-GB" sz="2400" b="1" dirty="0">
              <a:solidFill>
                <a:prstClr val="black"/>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GB" sz="2400" b="1" dirty="0">
                <a:solidFill>
                  <a:prstClr val="black"/>
                </a:solidFill>
                <a:latin typeface="Arial" panose="020B0604020202020204" pitchFamily="34" charset="0"/>
                <a:cs typeface="Arial" panose="020B0604020202020204" pitchFamily="34" charset="0"/>
              </a:rPr>
              <a:t>Monitor environmental Factors</a:t>
            </a:r>
          </a:p>
          <a:p>
            <a:pPr marL="285750" indent="-285750" defTabSz="457200">
              <a:buFont typeface="Arial" panose="020B0604020202020204" pitchFamily="34" charset="0"/>
              <a:buChar char="•"/>
            </a:pPr>
            <a:endParaRPr lang="en-GB" sz="2400" b="1" dirty="0">
              <a:solidFill>
                <a:prstClr val="black"/>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GB" sz="2400" b="1" dirty="0">
                <a:solidFill>
                  <a:prstClr val="black"/>
                </a:solidFill>
                <a:latin typeface="Arial" panose="020B0604020202020204" pitchFamily="34" charset="0"/>
                <a:cs typeface="Arial" panose="020B0604020202020204" pitchFamily="34" charset="0"/>
              </a:rPr>
              <a:t>Support Tenants wellbeing</a:t>
            </a:r>
          </a:p>
        </p:txBody>
      </p:sp>
    </p:spTree>
    <p:extLst>
      <p:ext uri="{BB962C8B-B14F-4D97-AF65-F5344CB8AC3E}">
        <p14:creationId xmlns:p14="http://schemas.microsoft.com/office/powerpoint/2010/main" val="2557232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650B3F-C2FA-1927-30B1-5094B19681EE}"/>
              </a:ext>
            </a:extLst>
          </p:cNvPr>
          <p:cNvSpPr>
            <a:spLocks noGrp="1"/>
          </p:cNvSpPr>
          <p:nvPr>
            <p:ph type="title"/>
          </p:nvPr>
        </p:nvSpPr>
        <p:spPr/>
        <p:txBody>
          <a:bodyPr>
            <a:normAutofit/>
          </a:bodyPr>
          <a:lstStyle/>
          <a:p>
            <a:r>
              <a:rPr lang="en-GB" sz="4000" b="1" dirty="0">
                <a:solidFill>
                  <a:srgbClr val="5EC221"/>
                </a:solidFill>
              </a:rPr>
              <a:t>Successful Applicants</a:t>
            </a:r>
          </a:p>
        </p:txBody>
      </p:sp>
      <p:sp>
        <p:nvSpPr>
          <p:cNvPr id="2" name="Rectangle: Rounded Corners 1">
            <a:extLst>
              <a:ext uri="{FF2B5EF4-FFF2-40B4-BE49-F238E27FC236}">
                <a16:creationId xmlns:a16="http://schemas.microsoft.com/office/drawing/2014/main" id="{3264827A-4C34-4BC0-59D2-B3BD43C00CC7}"/>
              </a:ext>
            </a:extLst>
          </p:cNvPr>
          <p:cNvSpPr/>
          <p:nvPr/>
        </p:nvSpPr>
        <p:spPr>
          <a:xfrm>
            <a:off x="2430665" y="1417639"/>
            <a:ext cx="2256905" cy="531219"/>
          </a:xfrm>
          <a:prstGeom prst="roundRect">
            <a:avLst/>
          </a:prstGeom>
          <a:ln w="76200">
            <a:solidFill>
              <a:srgbClr val="5EC221"/>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r>
              <a:rPr lang="en-GB" sz="2400" b="1" dirty="0">
                <a:solidFill>
                  <a:prstClr val="black"/>
                </a:solidFill>
                <a:latin typeface="Arial" panose="020B0604020202020204" pitchFamily="34" charset="0"/>
                <a:cs typeface="Arial" panose="020B0604020202020204" pitchFamily="34" charset="0"/>
              </a:rPr>
              <a:t>STAND 4</a:t>
            </a:r>
          </a:p>
        </p:txBody>
      </p:sp>
      <p:sp>
        <p:nvSpPr>
          <p:cNvPr id="13" name="Rectangle: Rounded Corners 12">
            <a:extLst>
              <a:ext uri="{FF2B5EF4-FFF2-40B4-BE49-F238E27FC236}">
                <a16:creationId xmlns:a16="http://schemas.microsoft.com/office/drawing/2014/main" id="{8143AAC1-40A8-0393-CB17-425BFD22E22F}"/>
              </a:ext>
            </a:extLst>
          </p:cNvPr>
          <p:cNvSpPr/>
          <p:nvPr/>
        </p:nvSpPr>
        <p:spPr>
          <a:xfrm>
            <a:off x="7393938" y="1257490"/>
            <a:ext cx="3109356" cy="1019841"/>
          </a:xfrm>
          <a:prstGeom prst="roundRect">
            <a:avLst/>
          </a:prstGeom>
          <a:blipFill>
            <a:blip r:embed="rId3"/>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GB" sz="1050">
              <a:solidFill>
                <a:prstClr val="white"/>
              </a:solidFill>
              <a:latin typeface="Calibri"/>
            </a:endParaRPr>
          </a:p>
        </p:txBody>
      </p:sp>
      <p:sp>
        <p:nvSpPr>
          <p:cNvPr id="6" name="TextBox 5">
            <a:extLst>
              <a:ext uri="{FF2B5EF4-FFF2-40B4-BE49-F238E27FC236}">
                <a16:creationId xmlns:a16="http://schemas.microsoft.com/office/drawing/2014/main" id="{576BA1EE-CBB6-30E5-65B8-931E8D9E1E39}"/>
              </a:ext>
            </a:extLst>
          </p:cNvPr>
          <p:cNvSpPr txBox="1"/>
          <p:nvPr/>
        </p:nvSpPr>
        <p:spPr>
          <a:xfrm>
            <a:off x="1767672" y="3954776"/>
            <a:ext cx="4444935" cy="830997"/>
          </a:xfrm>
          <a:prstGeom prst="rect">
            <a:avLst/>
          </a:prstGeom>
          <a:noFill/>
        </p:spPr>
        <p:txBody>
          <a:bodyPr wrap="square" rtlCol="0">
            <a:spAutoFit/>
          </a:bodyPr>
          <a:lstStyle/>
          <a:p>
            <a:pPr defTabSz="457200"/>
            <a:r>
              <a:rPr lang="en-GB" sz="2400" b="1" dirty="0">
                <a:solidFill>
                  <a:prstClr val="black"/>
                </a:solidFill>
                <a:latin typeface="Arial" panose="020B0604020202020204" pitchFamily="34" charset="0"/>
                <a:cs typeface="Arial" panose="020B0604020202020204" pitchFamily="34" charset="0"/>
              </a:rPr>
              <a:t>Primary School Children &amp;</a:t>
            </a:r>
          </a:p>
          <a:p>
            <a:pPr defTabSz="457200"/>
            <a:r>
              <a:rPr lang="en-GB" sz="2400" b="1" dirty="0">
                <a:solidFill>
                  <a:prstClr val="black"/>
                </a:solidFill>
                <a:latin typeface="Arial" panose="020B0604020202020204" pitchFamily="34" charset="0"/>
                <a:cs typeface="Arial" panose="020B0604020202020204" pitchFamily="34" charset="0"/>
              </a:rPr>
              <a:t>Adults</a:t>
            </a:r>
          </a:p>
        </p:txBody>
      </p:sp>
      <p:sp>
        <p:nvSpPr>
          <p:cNvPr id="18" name="TextBox 17">
            <a:extLst>
              <a:ext uri="{FF2B5EF4-FFF2-40B4-BE49-F238E27FC236}">
                <a16:creationId xmlns:a16="http://schemas.microsoft.com/office/drawing/2014/main" id="{021D120E-EFB6-00D5-0BDF-F6A9BC03F704}"/>
              </a:ext>
            </a:extLst>
          </p:cNvPr>
          <p:cNvSpPr txBox="1"/>
          <p:nvPr/>
        </p:nvSpPr>
        <p:spPr>
          <a:xfrm>
            <a:off x="1716403" y="3357020"/>
            <a:ext cx="4572000" cy="461665"/>
          </a:xfrm>
          <a:prstGeom prst="rect">
            <a:avLst/>
          </a:prstGeom>
          <a:noFill/>
        </p:spPr>
        <p:txBody>
          <a:bodyPr wrap="square">
            <a:spAutoFit/>
          </a:bodyPr>
          <a:lstStyle/>
          <a:p>
            <a:pPr defTabSz="457200"/>
            <a:r>
              <a:rPr lang="en-GB" sz="2400" b="1" dirty="0">
                <a:solidFill>
                  <a:prstClr val="black"/>
                </a:solidFill>
                <a:latin typeface="Arial" panose="020B0604020202020204" pitchFamily="34" charset="0"/>
                <a:cs typeface="Arial" panose="020B0604020202020204" pitchFamily="34" charset="0"/>
              </a:rPr>
              <a:t>Digital Fitness for</a:t>
            </a:r>
          </a:p>
        </p:txBody>
      </p:sp>
      <p:sp>
        <p:nvSpPr>
          <p:cNvPr id="5" name="Oval 4">
            <a:extLst>
              <a:ext uri="{FF2B5EF4-FFF2-40B4-BE49-F238E27FC236}">
                <a16:creationId xmlns:a16="http://schemas.microsoft.com/office/drawing/2014/main" id="{EAF2E8ED-786A-128E-2CD1-C4EEA8244043}"/>
              </a:ext>
            </a:extLst>
          </p:cNvPr>
          <p:cNvSpPr/>
          <p:nvPr/>
        </p:nvSpPr>
        <p:spPr>
          <a:xfrm>
            <a:off x="5595512" y="1978837"/>
            <a:ext cx="2868935" cy="2631814"/>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3" name="Oval 2">
            <a:extLst>
              <a:ext uri="{FF2B5EF4-FFF2-40B4-BE49-F238E27FC236}">
                <a16:creationId xmlns:a16="http://schemas.microsoft.com/office/drawing/2014/main" id="{FEF83EB2-B531-083D-9A85-B4763C57A45F}"/>
              </a:ext>
            </a:extLst>
          </p:cNvPr>
          <p:cNvSpPr/>
          <p:nvPr/>
        </p:nvSpPr>
        <p:spPr>
          <a:xfrm>
            <a:off x="7393939" y="3357020"/>
            <a:ext cx="3030391" cy="3016420"/>
          </a:xfrm>
          <a:prstGeom prst="ellipse">
            <a:avLst/>
          </a:prstGeom>
          <a:blipFill>
            <a:blip r:embed="rId5"/>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Tree>
    <p:extLst>
      <p:ext uri="{BB962C8B-B14F-4D97-AF65-F5344CB8AC3E}">
        <p14:creationId xmlns:p14="http://schemas.microsoft.com/office/powerpoint/2010/main" val="2929496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650B3F-C2FA-1927-30B1-5094B19681EE}"/>
              </a:ext>
            </a:extLst>
          </p:cNvPr>
          <p:cNvSpPr>
            <a:spLocks noGrp="1"/>
          </p:cNvSpPr>
          <p:nvPr>
            <p:ph type="title"/>
          </p:nvPr>
        </p:nvSpPr>
        <p:spPr/>
        <p:txBody>
          <a:bodyPr>
            <a:normAutofit/>
          </a:bodyPr>
          <a:lstStyle/>
          <a:p>
            <a:r>
              <a:rPr lang="en-GB" sz="4000" b="1" dirty="0">
                <a:solidFill>
                  <a:srgbClr val="143954"/>
                </a:solidFill>
              </a:rPr>
              <a:t>Successful Applicants</a:t>
            </a:r>
          </a:p>
        </p:txBody>
      </p:sp>
      <p:sp>
        <p:nvSpPr>
          <p:cNvPr id="2" name="Rectangle: Rounded Corners 1">
            <a:extLst>
              <a:ext uri="{FF2B5EF4-FFF2-40B4-BE49-F238E27FC236}">
                <a16:creationId xmlns:a16="http://schemas.microsoft.com/office/drawing/2014/main" id="{3264827A-4C34-4BC0-59D2-B3BD43C00CC7}"/>
              </a:ext>
            </a:extLst>
          </p:cNvPr>
          <p:cNvSpPr/>
          <p:nvPr/>
        </p:nvSpPr>
        <p:spPr>
          <a:xfrm>
            <a:off x="2738574" y="1401919"/>
            <a:ext cx="2256905" cy="531219"/>
          </a:xfrm>
          <a:prstGeom prst="roundRect">
            <a:avLst/>
          </a:prstGeom>
          <a:ln w="76200">
            <a:solidFill>
              <a:srgbClr val="143954"/>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r>
              <a:rPr lang="en-GB" sz="2400" dirty="0">
                <a:solidFill>
                  <a:prstClr val="black"/>
                </a:solidFill>
                <a:latin typeface="Arial" panose="020B0604020202020204" pitchFamily="34" charset="0"/>
                <a:cs typeface="Arial" panose="020B0604020202020204" pitchFamily="34" charset="0"/>
              </a:rPr>
              <a:t>STAND 1</a:t>
            </a:r>
          </a:p>
        </p:txBody>
      </p:sp>
      <p:graphicFrame>
        <p:nvGraphicFramePr>
          <p:cNvPr id="3" name="Object 2">
            <a:extLst>
              <a:ext uri="{FF2B5EF4-FFF2-40B4-BE49-F238E27FC236}">
                <a16:creationId xmlns:a16="http://schemas.microsoft.com/office/drawing/2014/main" id="{3CE97887-5C5F-96BB-D4BB-4E5B55C3C9C4}"/>
              </a:ext>
            </a:extLst>
          </p:cNvPr>
          <p:cNvGraphicFramePr>
            <a:graphicFrameLocks noChangeAspect="1"/>
          </p:cNvGraphicFramePr>
          <p:nvPr/>
        </p:nvGraphicFramePr>
        <p:xfrm>
          <a:off x="8324976" y="1159888"/>
          <a:ext cx="2014117" cy="1031000"/>
        </p:xfrm>
        <a:graphic>
          <a:graphicData uri="http://schemas.openxmlformats.org/presentationml/2006/ole">
            <mc:AlternateContent xmlns:mc="http://schemas.openxmlformats.org/markup-compatibility/2006">
              <mc:Choice xmlns:v="urn:schemas-microsoft-com:vml" Requires="v">
                <p:oleObj name="Bitmap Image" r:id="rId3" imgW="2060014" imgH="910853" progId="Paint.Picture">
                  <p:embed/>
                </p:oleObj>
              </mc:Choice>
              <mc:Fallback>
                <p:oleObj name="Bitmap Image" r:id="rId3" imgW="2060014" imgH="910853" progId="Paint.Picture">
                  <p:embed/>
                  <p:pic>
                    <p:nvPicPr>
                      <p:cNvPr id="3" name="Object 2">
                        <a:extLst>
                          <a:ext uri="{FF2B5EF4-FFF2-40B4-BE49-F238E27FC236}">
                            <a16:creationId xmlns:a16="http://schemas.microsoft.com/office/drawing/2014/main" id="{3CE97887-5C5F-96BB-D4BB-4E5B55C3C9C4}"/>
                          </a:ext>
                        </a:extLst>
                      </p:cNvPr>
                      <p:cNvPicPr/>
                      <p:nvPr/>
                    </p:nvPicPr>
                    <p:blipFill>
                      <a:blip r:embed="rId4"/>
                      <a:stretch>
                        <a:fillRect/>
                      </a:stretch>
                    </p:blipFill>
                    <p:spPr>
                      <a:xfrm>
                        <a:off x="8324976" y="1159888"/>
                        <a:ext cx="2014117" cy="10310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3D83A91A-7644-0257-7892-A6108064D181}"/>
              </a:ext>
            </a:extLst>
          </p:cNvPr>
          <p:cNvSpPr txBox="1"/>
          <p:nvPr/>
        </p:nvSpPr>
        <p:spPr>
          <a:xfrm>
            <a:off x="1788812" y="2766846"/>
            <a:ext cx="4897689" cy="1569660"/>
          </a:xfrm>
          <a:prstGeom prst="rect">
            <a:avLst/>
          </a:prstGeom>
          <a:noFill/>
        </p:spPr>
        <p:txBody>
          <a:bodyPr wrap="square" rtlCol="0">
            <a:spAutoFit/>
          </a:bodyPr>
          <a:lstStyle/>
          <a:p>
            <a:pPr defTabSz="457200"/>
            <a:r>
              <a:rPr lang="en-GB" sz="2400" b="1" kern="0" dirty="0">
                <a:solidFill>
                  <a:srgbClr val="000000"/>
                </a:solidFill>
                <a:latin typeface="Arial" panose="020B0604020202020204" pitchFamily="34" charset="0"/>
                <a:ea typeface="Times New Roman" panose="02020603050405020304" pitchFamily="18" charset="0"/>
              </a:rPr>
              <a:t>Evaluating the delivery of health, social care / housing services within remote and </a:t>
            </a:r>
          </a:p>
          <a:p>
            <a:pPr defTabSz="457200"/>
            <a:r>
              <a:rPr lang="en-GB" sz="2400" b="1" kern="0" dirty="0">
                <a:solidFill>
                  <a:srgbClr val="000000"/>
                </a:solidFill>
                <a:latin typeface="Arial" panose="020B0604020202020204" pitchFamily="34" charset="0"/>
                <a:ea typeface="Times New Roman" panose="02020603050405020304" pitchFamily="18" charset="0"/>
              </a:rPr>
              <a:t>rural areas. </a:t>
            </a:r>
            <a:endParaRPr lang="en-GB" sz="2400" b="1" dirty="0">
              <a:solidFill>
                <a:prstClr val="black"/>
              </a:solidFill>
              <a:latin typeface="Calibri"/>
            </a:endParaRPr>
          </a:p>
        </p:txBody>
      </p:sp>
      <p:sp>
        <p:nvSpPr>
          <p:cNvPr id="6" name="Rectangle: Rounded Corners 5">
            <a:extLst>
              <a:ext uri="{FF2B5EF4-FFF2-40B4-BE49-F238E27FC236}">
                <a16:creationId xmlns:a16="http://schemas.microsoft.com/office/drawing/2014/main" id="{056071E8-4842-3E37-B9BF-E8318BA82643}"/>
              </a:ext>
            </a:extLst>
          </p:cNvPr>
          <p:cNvSpPr/>
          <p:nvPr/>
        </p:nvSpPr>
        <p:spPr>
          <a:xfrm>
            <a:off x="4457527" y="4772924"/>
            <a:ext cx="2608288" cy="1360788"/>
          </a:xfrm>
          <a:prstGeom prst="roundRect">
            <a:avLst/>
          </a:prstGeom>
          <a:blipFill>
            <a:blip r:embed="rId5"/>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7" name="Rectangle: Rounded Corners 6">
            <a:extLst>
              <a:ext uri="{FF2B5EF4-FFF2-40B4-BE49-F238E27FC236}">
                <a16:creationId xmlns:a16="http://schemas.microsoft.com/office/drawing/2014/main" id="{BAF0B6EA-4058-6F05-DB40-BDB84ED4FD4F}"/>
              </a:ext>
            </a:extLst>
          </p:cNvPr>
          <p:cNvSpPr/>
          <p:nvPr/>
        </p:nvSpPr>
        <p:spPr>
          <a:xfrm>
            <a:off x="6315869" y="2076707"/>
            <a:ext cx="3313250" cy="1998863"/>
          </a:xfrm>
          <a:prstGeom prst="roundRect">
            <a:avLst/>
          </a:prstGeom>
          <a:blipFill>
            <a:blip r:embed="rId6"/>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8" name="Rectangle: Rounded Corners 7">
            <a:extLst>
              <a:ext uri="{FF2B5EF4-FFF2-40B4-BE49-F238E27FC236}">
                <a16:creationId xmlns:a16="http://schemas.microsoft.com/office/drawing/2014/main" id="{E149CACE-94F7-D06B-0419-5CCE6F90F6CE}"/>
              </a:ext>
            </a:extLst>
          </p:cNvPr>
          <p:cNvSpPr/>
          <p:nvPr/>
        </p:nvSpPr>
        <p:spPr>
          <a:xfrm>
            <a:off x="7445131" y="3676226"/>
            <a:ext cx="2958059" cy="2472477"/>
          </a:xfrm>
          <a:prstGeom prst="roundRect">
            <a:avLst/>
          </a:prstGeom>
          <a:blipFill>
            <a:blip r:embed="rId7"/>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Tree>
    <p:extLst>
      <p:ext uri="{BB962C8B-B14F-4D97-AF65-F5344CB8AC3E}">
        <p14:creationId xmlns:p14="http://schemas.microsoft.com/office/powerpoint/2010/main" val="2473607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650B3F-C2FA-1927-30B1-5094B19681EE}"/>
              </a:ext>
            </a:extLst>
          </p:cNvPr>
          <p:cNvSpPr>
            <a:spLocks noGrp="1"/>
          </p:cNvSpPr>
          <p:nvPr>
            <p:ph type="title"/>
          </p:nvPr>
        </p:nvSpPr>
        <p:spPr/>
        <p:txBody>
          <a:bodyPr>
            <a:normAutofit/>
          </a:bodyPr>
          <a:lstStyle/>
          <a:p>
            <a:r>
              <a:rPr lang="en-GB" sz="4000" b="1" dirty="0">
                <a:solidFill>
                  <a:srgbClr val="08227C"/>
                </a:solidFill>
              </a:rPr>
              <a:t>Successful Applicants</a:t>
            </a:r>
          </a:p>
        </p:txBody>
      </p:sp>
      <p:sp>
        <p:nvSpPr>
          <p:cNvPr id="2" name="Rectangle: Rounded Corners 1">
            <a:extLst>
              <a:ext uri="{FF2B5EF4-FFF2-40B4-BE49-F238E27FC236}">
                <a16:creationId xmlns:a16="http://schemas.microsoft.com/office/drawing/2014/main" id="{3264827A-4C34-4BC0-59D2-B3BD43C00CC7}"/>
              </a:ext>
            </a:extLst>
          </p:cNvPr>
          <p:cNvSpPr/>
          <p:nvPr/>
        </p:nvSpPr>
        <p:spPr>
          <a:xfrm>
            <a:off x="2859967" y="2011722"/>
            <a:ext cx="2256905" cy="531219"/>
          </a:xfrm>
          <a:prstGeom prst="roundRect">
            <a:avLst/>
          </a:prstGeom>
          <a:ln w="76200">
            <a:solidFill>
              <a:srgbClr val="08227C"/>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r>
              <a:rPr lang="en-GB" sz="2400" dirty="0">
                <a:solidFill>
                  <a:prstClr val="black"/>
                </a:solidFill>
                <a:latin typeface="Arial" panose="020B0604020202020204" pitchFamily="34" charset="0"/>
                <a:cs typeface="Arial" panose="020B0604020202020204" pitchFamily="34" charset="0"/>
              </a:rPr>
              <a:t>STAND 5</a:t>
            </a:r>
          </a:p>
        </p:txBody>
      </p:sp>
      <p:pic>
        <p:nvPicPr>
          <p:cNvPr id="10" name="Picture 9" descr="A blue and black logo&#10;&#10;Description automatically generated">
            <a:extLst>
              <a:ext uri="{FF2B5EF4-FFF2-40B4-BE49-F238E27FC236}">
                <a16:creationId xmlns:a16="http://schemas.microsoft.com/office/drawing/2014/main" id="{58CAC8AF-D17B-8348-AEF4-738E2F7DCC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8468" y="1134332"/>
            <a:ext cx="3199183" cy="806791"/>
          </a:xfrm>
          <a:prstGeom prst="rect">
            <a:avLst/>
          </a:prstGeom>
          <a:effectLst>
            <a:softEdge rad="127000"/>
          </a:effectLst>
        </p:spPr>
      </p:pic>
      <p:sp>
        <p:nvSpPr>
          <p:cNvPr id="3" name="TextBox 2">
            <a:extLst>
              <a:ext uri="{FF2B5EF4-FFF2-40B4-BE49-F238E27FC236}">
                <a16:creationId xmlns:a16="http://schemas.microsoft.com/office/drawing/2014/main" id="{0C7B2ABD-874D-9233-D63E-16701CEF4A48}"/>
              </a:ext>
            </a:extLst>
          </p:cNvPr>
          <p:cNvSpPr txBox="1"/>
          <p:nvPr/>
        </p:nvSpPr>
        <p:spPr>
          <a:xfrm>
            <a:off x="1981201" y="3429001"/>
            <a:ext cx="3874957" cy="1200329"/>
          </a:xfrm>
          <a:prstGeom prst="rect">
            <a:avLst/>
          </a:prstGeom>
          <a:noFill/>
        </p:spPr>
        <p:txBody>
          <a:bodyPr wrap="square" rtlCol="0">
            <a:spAutoFit/>
          </a:bodyPr>
          <a:lstStyle/>
          <a:p>
            <a:pPr defTabSz="457200"/>
            <a:r>
              <a:rPr lang="en-GB" sz="2400" b="1" kern="0" dirty="0">
                <a:solidFill>
                  <a:srgbClr val="000000"/>
                </a:solidFill>
                <a:latin typeface="Arial" panose="020B0604020202020204" pitchFamily="34" charset="0"/>
                <a:ea typeface="Times New Roman" panose="02020603050405020304" pitchFamily="18" charset="0"/>
              </a:rPr>
              <a:t>Sensor data &amp; education to understand the benefit of increased ventilation</a:t>
            </a:r>
            <a:endParaRPr lang="en-GB" sz="2400" b="1" dirty="0">
              <a:solidFill>
                <a:prstClr val="black"/>
              </a:solidFill>
              <a:latin typeface="Calibri"/>
            </a:endParaRPr>
          </a:p>
        </p:txBody>
      </p:sp>
      <p:sp>
        <p:nvSpPr>
          <p:cNvPr id="9" name="Oval 8">
            <a:extLst>
              <a:ext uri="{FF2B5EF4-FFF2-40B4-BE49-F238E27FC236}">
                <a16:creationId xmlns:a16="http://schemas.microsoft.com/office/drawing/2014/main" id="{6195D7B6-2278-5A4F-10E0-098EA2EC0689}"/>
              </a:ext>
            </a:extLst>
          </p:cNvPr>
          <p:cNvSpPr/>
          <p:nvPr/>
        </p:nvSpPr>
        <p:spPr>
          <a:xfrm>
            <a:off x="6152365" y="1024013"/>
            <a:ext cx="4449337" cy="5444164"/>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Tree>
    <p:extLst>
      <p:ext uri="{BB962C8B-B14F-4D97-AF65-F5344CB8AC3E}">
        <p14:creationId xmlns:p14="http://schemas.microsoft.com/office/powerpoint/2010/main" val="2929774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650B3F-C2FA-1927-30B1-5094B19681EE}"/>
              </a:ext>
            </a:extLst>
          </p:cNvPr>
          <p:cNvSpPr>
            <a:spLocks noGrp="1"/>
          </p:cNvSpPr>
          <p:nvPr>
            <p:ph type="title"/>
          </p:nvPr>
        </p:nvSpPr>
        <p:spPr/>
        <p:txBody>
          <a:bodyPr>
            <a:normAutofit/>
          </a:bodyPr>
          <a:lstStyle/>
          <a:p>
            <a:r>
              <a:rPr lang="en-GB" sz="4000" b="1" dirty="0">
                <a:solidFill>
                  <a:srgbClr val="92D1E8"/>
                </a:solidFill>
              </a:rPr>
              <a:t>Successful Applicants</a:t>
            </a:r>
          </a:p>
        </p:txBody>
      </p:sp>
      <p:sp>
        <p:nvSpPr>
          <p:cNvPr id="2" name="Rectangle: Rounded Corners 1">
            <a:extLst>
              <a:ext uri="{FF2B5EF4-FFF2-40B4-BE49-F238E27FC236}">
                <a16:creationId xmlns:a16="http://schemas.microsoft.com/office/drawing/2014/main" id="{3264827A-4C34-4BC0-59D2-B3BD43C00CC7}"/>
              </a:ext>
            </a:extLst>
          </p:cNvPr>
          <p:cNvSpPr/>
          <p:nvPr/>
        </p:nvSpPr>
        <p:spPr>
          <a:xfrm>
            <a:off x="2447372" y="1449070"/>
            <a:ext cx="2256905" cy="531219"/>
          </a:xfrm>
          <a:prstGeom prst="roundRect">
            <a:avLst/>
          </a:prstGeom>
          <a:ln w="76200">
            <a:solidFill>
              <a:srgbClr val="92D1E8"/>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a:r>
              <a:rPr lang="en-GB" sz="2400" b="1" dirty="0">
                <a:solidFill>
                  <a:prstClr val="black"/>
                </a:solidFill>
                <a:latin typeface="Arial" panose="020B0604020202020204" pitchFamily="34" charset="0"/>
                <a:cs typeface="Arial" panose="020B0604020202020204" pitchFamily="34" charset="0"/>
              </a:rPr>
              <a:t>STAND 10</a:t>
            </a:r>
          </a:p>
        </p:txBody>
      </p:sp>
      <p:graphicFrame>
        <p:nvGraphicFramePr>
          <p:cNvPr id="6" name="Object 5">
            <a:extLst>
              <a:ext uri="{FF2B5EF4-FFF2-40B4-BE49-F238E27FC236}">
                <a16:creationId xmlns:a16="http://schemas.microsoft.com/office/drawing/2014/main" id="{3EA3E412-7072-5D84-A442-DAEB2BAAF515}"/>
              </a:ext>
            </a:extLst>
          </p:cNvPr>
          <p:cNvGraphicFramePr>
            <a:graphicFrameLocks noChangeAspect="1"/>
          </p:cNvGraphicFramePr>
          <p:nvPr/>
        </p:nvGraphicFramePr>
        <p:xfrm>
          <a:off x="7238922" y="1232188"/>
          <a:ext cx="3229747" cy="964985"/>
        </p:xfrm>
        <a:graphic>
          <a:graphicData uri="http://schemas.openxmlformats.org/presentationml/2006/ole">
            <mc:AlternateContent xmlns:mc="http://schemas.openxmlformats.org/markup-compatibility/2006">
              <mc:Choice xmlns:v="urn:schemas-microsoft-com:vml" Requires="v">
                <p:oleObj name="Bitmap Image" r:id="rId3" imgW="3960230" imgH="1022000" progId="Paint.Picture">
                  <p:embed/>
                </p:oleObj>
              </mc:Choice>
              <mc:Fallback>
                <p:oleObj name="Bitmap Image" r:id="rId3" imgW="3960230" imgH="1022000" progId="Paint.Picture">
                  <p:embed/>
                  <p:pic>
                    <p:nvPicPr>
                      <p:cNvPr id="6" name="Object 5">
                        <a:extLst>
                          <a:ext uri="{FF2B5EF4-FFF2-40B4-BE49-F238E27FC236}">
                            <a16:creationId xmlns:a16="http://schemas.microsoft.com/office/drawing/2014/main" id="{3EA3E412-7072-5D84-A442-DAEB2BAAF515}"/>
                          </a:ext>
                        </a:extLst>
                      </p:cNvPr>
                      <p:cNvPicPr/>
                      <p:nvPr/>
                    </p:nvPicPr>
                    <p:blipFill>
                      <a:blip r:embed="rId4">
                        <a:lum bright="7000"/>
                      </a:blip>
                      <a:stretch>
                        <a:fillRect/>
                      </a:stretch>
                    </p:blipFill>
                    <p:spPr>
                      <a:xfrm>
                        <a:off x="7238922" y="1232188"/>
                        <a:ext cx="3229747" cy="964985"/>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B447A871-794E-1878-50BE-C85AB3E99DBC}"/>
              </a:ext>
            </a:extLst>
          </p:cNvPr>
          <p:cNvSpPr txBox="1"/>
          <p:nvPr/>
        </p:nvSpPr>
        <p:spPr>
          <a:xfrm>
            <a:off x="1869688" y="2932770"/>
            <a:ext cx="5018049" cy="1631216"/>
          </a:xfrm>
          <a:prstGeom prst="rect">
            <a:avLst/>
          </a:prstGeom>
          <a:noFill/>
        </p:spPr>
        <p:txBody>
          <a:bodyPr wrap="square" rtlCol="0">
            <a:spAutoFit/>
          </a:bodyPr>
          <a:lstStyle/>
          <a:p>
            <a:pPr defTabSz="457200"/>
            <a:r>
              <a:rPr lang="en-GB" sz="2400" b="1" dirty="0">
                <a:solidFill>
                  <a:prstClr val="black"/>
                </a:solidFill>
                <a:latin typeface="Arial" panose="020B0604020202020204" pitchFamily="34" charset="0"/>
                <a:cs typeface="Arial" panose="020B0604020202020204" pitchFamily="34" charset="0"/>
              </a:rPr>
              <a:t>Testing </a:t>
            </a:r>
            <a:r>
              <a:rPr lang="en-GB" sz="2400" b="1" dirty="0" err="1">
                <a:solidFill>
                  <a:prstClr val="black"/>
                </a:solidFill>
                <a:latin typeface="Arial" panose="020B0604020202020204" pitchFamily="34" charset="0"/>
                <a:cs typeface="Arial" panose="020B0604020202020204" pitchFamily="34" charset="0"/>
              </a:rPr>
              <a:t>wifi</a:t>
            </a:r>
            <a:r>
              <a:rPr lang="en-GB" sz="2400" b="1" dirty="0">
                <a:solidFill>
                  <a:prstClr val="black"/>
                </a:solidFill>
                <a:latin typeface="Arial" panose="020B0604020202020204" pitchFamily="34" charset="0"/>
                <a:cs typeface="Arial" panose="020B0604020202020204" pitchFamily="34" charset="0"/>
              </a:rPr>
              <a:t> enabled devices in the home to live more independently</a:t>
            </a:r>
          </a:p>
          <a:p>
            <a:pPr defTabSz="457200"/>
            <a:endParaRPr lang="en-GB" sz="2400" dirty="0">
              <a:solidFill>
                <a:prstClr val="black"/>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2FC36C8E-6A22-F9E4-4CC8-1988C41A2A00}"/>
              </a:ext>
            </a:extLst>
          </p:cNvPr>
          <p:cNvSpPr/>
          <p:nvPr/>
        </p:nvSpPr>
        <p:spPr>
          <a:xfrm>
            <a:off x="7314956" y="2375187"/>
            <a:ext cx="2895844" cy="2923082"/>
          </a:xfrm>
          <a:prstGeom prst="roundRect">
            <a:avLst/>
          </a:prstGeom>
          <a:blipFill>
            <a:blip r:embed="rId5"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5" name="Rectangle: Rounded Corners 4">
            <a:extLst>
              <a:ext uri="{FF2B5EF4-FFF2-40B4-BE49-F238E27FC236}">
                <a16:creationId xmlns:a16="http://schemas.microsoft.com/office/drawing/2014/main" id="{407F1C42-8726-3ED1-759A-1BD188F6900E}"/>
              </a:ext>
            </a:extLst>
          </p:cNvPr>
          <p:cNvSpPr/>
          <p:nvPr/>
        </p:nvSpPr>
        <p:spPr>
          <a:xfrm>
            <a:off x="4881797" y="4242216"/>
            <a:ext cx="2357124" cy="2128604"/>
          </a:xfrm>
          <a:prstGeom prst="roundRect">
            <a:avLst/>
          </a:prstGeom>
          <a:blipFill>
            <a:blip r:embed="rId6" cstate="screen">
              <a:extLst>
                <a:ext uri="{28A0092B-C50C-407E-A947-70E740481C1C}">
                  <a14:useLocalDpi xmlns:a14="http://schemas.microsoft.com/office/drawing/2010/main"/>
                </a:ext>
              </a:extLst>
            </a:blip>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Tree>
    <p:extLst>
      <p:ext uri="{BB962C8B-B14F-4D97-AF65-F5344CB8AC3E}">
        <p14:creationId xmlns:p14="http://schemas.microsoft.com/office/powerpoint/2010/main" val="3824786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9F1429-290F-568B-FB6B-234BD9A44098}"/>
              </a:ext>
            </a:extLst>
          </p:cNvPr>
          <p:cNvSpPr/>
          <p:nvPr/>
        </p:nvSpPr>
        <p:spPr>
          <a:xfrm>
            <a:off x="3562046" y="1911688"/>
            <a:ext cx="5048451" cy="2561486"/>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Future Possibilities</a:t>
            </a:r>
          </a:p>
        </p:txBody>
      </p:sp>
      <p:pic>
        <p:nvPicPr>
          <p:cNvPr id="8" name="Graphic 7" descr="Television with solid fill">
            <a:extLst>
              <a:ext uri="{FF2B5EF4-FFF2-40B4-BE49-F238E27FC236}">
                <a16:creationId xmlns:a16="http://schemas.microsoft.com/office/drawing/2014/main" id="{D4D0B7CC-04EF-6DBD-580E-2C03FE8120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958" y="121800"/>
            <a:ext cx="914400" cy="914400"/>
          </a:xfrm>
          <a:prstGeom prst="rect">
            <a:avLst/>
          </a:prstGeom>
        </p:spPr>
      </p:pic>
      <p:pic>
        <p:nvPicPr>
          <p:cNvPr id="10" name="Graphic 9" descr="Watch with solid fill">
            <a:extLst>
              <a:ext uri="{FF2B5EF4-FFF2-40B4-BE49-F238E27FC236}">
                <a16:creationId xmlns:a16="http://schemas.microsoft.com/office/drawing/2014/main" id="{96C3D16B-9D39-8DB1-FC0C-B3955F77E8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3958" y="5447487"/>
            <a:ext cx="914400" cy="914400"/>
          </a:xfrm>
          <a:prstGeom prst="rect">
            <a:avLst/>
          </a:prstGeom>
        </p:spPr>
      </p:pic>
      <p:pic>
        <p:nvPicPr>
          <p:cNvPr id="12" name="Graphic 11" descr="Cell Tower with solid fill">
            <a:extLst>
              <a:ext uri="{FF2B5EF4-FFF2-40B4-BE49-F238E27FC236}">
                <a16:creationId xmlns:a16="http://schemas.microsoft.com/office/drawing/2014/main" id="{2FC80064-6D33-F71F-990E-B4164E85F1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3958" y="1870243"/>
            <a:ext cx="914400" cy="914400"/>
          </a:xfrm>
          <a:prstGeom prst="rect">
            <a:avLst/>
          </a:prstGeom>
        </p:spPr>
      </p:pic>
      <p:pic>
        <p:nvPicPr>
          <p:cNvPr id="14" name="Graphic 13" descr="Check In outline">
            <a:extLst>
              <a:ext uri="{FF2B5EF4-FFF2-40B4-BE49-F238E27FC236}">
                <a16:creationId xmlns:a16="http://schemas.microsoft.com/office/drawing/2014/main" id="{C0D95F48-F2F0-D1A1-2EB6-6D6703CCC7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04536" y="997288"/>
            <a:ext cx="914400" cy="914400"/>
          </a:xfrm>
          <a:prstGeom prst="rect">
            <a:avLst/>
          </a:prstGeom>
        </p:spPr>
      </p:pic>
      <p:pic>
        <p:nvPicPr>
          <p:cNvPr id="16" name="Graphic 15" descr="Cloud Computing with solid fill">
            <a:extLst>
              <a:ext uri="{FF2B5EF4-FFF2-40B4-BE49-F238E27FC236}">
                <a16:creationId xmlns:a16="http://schemas.microsoft.com/office/drawing/2014/main" id="{BA71DCC5-C3D9-F508-7BC2-0BFAA024851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90415" y="5451764"/>
            <a:ext cx="914400" cy="914400"/>
          </a:xfrm>
          <a:prstGeom prst="rect">
            <a:avLst/>
          </a:prstGeom>
        </p:spPr>
      </p:pic>
      <p:pic>
        <p:nvPicPr>
          <p:cNvPr id="18" name="Graphic 17" descr="Headphones with solid fill">
            <a:extLst>
              <a:ext uri="{FF2B5EF4-FFF2-40B4-BE49-F238E27FC236}">
                <a16:creationId xmlns:a16="http://schemas.microsoft.com/office/drawing/2014/main" id="{61A33834-4680-BCDE-C7F0-A7E1C7B786A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88801" y="5463626"/>
            <a:ext cx="914400" cy="914400"/>
          </a:xfrm>
          <a:prstGeom prst="rect">
            <a:avLst/>
          </a:prstGeom>
        </p:spPr>
      </p:pic>
      <p:pic>
        <p:nvPicPr>
          <p:cNvPr id="20" name="Graphic 19" descr="Internet with solid fill">
            <a:extLst>
              <a:ext uri="{FF2B5EF4-FFF2-40B4-BE49-F238E27FC236}">
                <a16:creationId xmlns:a16="http://schemas.microsoft.com/office/drawing/2014/main" id="{E6C8DF31-6FEF-5946-2F21-DE04BE40F66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634729" y="4573265"/>
            <a:ext cx="914400" cy="914400"/>
          </a:xfrm>
          <a:prstGeom prst="rect">
            <a:avLst/>
          </a:prstGeom>
        </p:spPr>
      </p:pic>
      <p:pic>
        <p:nvPicPr>
          <p:cNvPr id="22" name="Graphic 21" descr="Online meeting with solid fill">
            <a:extLst>
              <a:ext uri="{FF2B5EF4-FFF2-40B4-BE49-F238E27FC236}">
                <a16:creationId xmlns:a16="http://schemas.microsoft.com/office/drawing/2014/main" id="{8438529F-DE49-2EB7-427A-A200EC9C027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308216" y="2804099"/>
            <a:ext cx="914400" cy="914400"/>
          </a:xfrm>
          <a:prstGeom prst="rect">
            <a:avLst/>
          </a:prstGeom>
        </p:spPr>
      </p:pic>
      <p:pic>
        <p:nvPicPr>
          <p:cNvPr id="24" name="Graphic 23" descr="Quadcopter with solid fill">
            <a:extLst>
              <a:ext uri="{FF2B5EF4-FFF2-40B4-BE49-F238E27FC236}">
                <a16:creationId xmlns:a16="http://schemas.microsoft.com/office/drawing/2014/main" id="{7EB3B40D-75E5-C82D-DFEF-4E180E75539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294893" y="3718499"/>
            <a:ext cx="914400" cy="914400"/>
          </a:xfrm>
          <a:prstGeom prst="rect">
            <a:avLst/>
          </a:prstGeom>
        </p:spPr>
      </p:pic>
      <p:pic>
        <p:nvPicPr>
          <p:cNvPr id="26" name="Graphic 25" descr="Robot Hand with solid fill">
            <a:extLst>
              <a:ext uri="{FF2B5EF4-FFF2-40B4-BE49-F238E27FC236}">
                <a16:creationId xmlns:a16="http://schemas.microsoft.com/office/drawing/2014/main" id="{CBCEF000-3126-47EF-681D-CA87BC7B529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725763" y="986979"/>
            <a:ext cx="914400" cy="914400"/>
          </a:xfrm>
          <a:prstGeom prst="rect">
            <a:avLst/>
          </a:prstGeom>
        </p:spPr>
      </p:pic>
      <p:pic>
        <p:nvPicPr>
          <p:cNvPr id="28" name="Graphic 27" descr="Selfie with solid fill">
            <a:extLst>
              <a:ext uri="{FF2B5EF4-FFF2-40B4-BE49-F238E27FC236}">
                <a16:creationId xmlns:a16="http://schemas.microsoft.com/office/drawing/2014/main" id="{6CC38575-A1EC-2901-A84F-6C3E9C1DE43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054920" y="2801180"/>
            <a:ext cx="914400" cy="914400"/>
          </a:xfrm>
          <a:prstGeom prst="rect">
            <a:avLst/>
          </a:prstGeom>
        </p:spPr>
      </p:pic>
      <p:pic>
        <p:nvPicPr>
          <p:cNvPr id="30" name="Graphic 29" descr="Solar Panels outline">
            <a:extLst>
              <a:ext uri="{FF2B5EF4-FFF2-40B4-BE49-F238E27FC236}">
                <a16:creationId xmlns:a16="http://schemas.microsoft.com/office/drawing/2014/main" id="{F122924F-444C-0029-F8F1-BE29A6FA4CB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902478" y="70044"/>
            <a:ext cx="914400" cy="914400"/>
          </a:xfrm>
          <a:prstGeom prst="rect">
            <a:avLst/>
          </a:prstGeom>
        </p:spPr>
      </p:pic>
      <p:pic>
        <p:nvPicPr>
          <p:cNvPr id="32" name="Graphic 31" descr="Ui Ux with solid fill">
            <a:extLst>
              <a:ext uri="{FF2B5EF4-FFF2-40B4-BE49-F238E27FC236}">
                <a16:creationId xmlns:a16="http://schemas.microsoft.com/office/drawing/2014/main" id="{0E8953B5-3F14-D36D-B411-76DCF590D272}"/>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629514" y="121800"/>
            <a:ext cx="914400" cy="914400"/>
          </a:xfrm>
          <a:prstGeom prst="rect">
            <a:avLst/>
          </a:prstGeom>
        </p:spPr>
      </p:pic>
      <p:pic>
        <p:nvPicPr>
          <p:cNvPr id="34" name="Graphic 33" descr="Vlog with solid fill">
            <a:extLst>
              <a:ext uri="{FF2B5EF4-FFF2-40B4-BE49-F238E27FC236}">
                <a16:creationId xmlns:a16="http://schemas.microsoft.com/office/drawing/2014/main" id="{4786FF9F-833D-2093-7B84-F60AF66E7EF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8952995" y="997676"/>
            <a:ext cx="914400" cy="914400"/>
          </a:xfrm>
          <a:prstGeom prst="rect">
            <a:avLst/>
          </a:prstGeom>
        </p:spPr>
      </p:pic>
      <p:pic>
        <p:nvPicPr>
          <p:cNvPr id="36" name="Graphic 35" descr="Vlog outline">
            <a:extLst>
              <a:ext uri="{FF2B5EF4-FFF2-40B4-BE49-F238E27FC236}">
                <a16:creationId xmlns:a16="http://schemas.microsoft.com/office/drawing/2014/main" id="{06551A46-9B67-428B-3F78-9DA83A9079B5}"/>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654115" y="5447486"/>
            <a:ext cx="914400" cy="914400"/>
          </a:xfrm>
          <a:prstGeom prst="rect">
            <a:avLst/>
          </a:prstGeom>
        </p:spPr>
      </p:pic>
      <p:pic>
        <p:nvPicPr>
          <p:cNvPr id="38" name="Graphic 37" descr="Wind Turbines outline">
            <a:extLst>
              <a:ext uri="{FF2B5EF4-FFF2-40B4-BE49-F238E27FC236}">
                <a16:creationId xmlns:a16="http://schemas.microsoft.com/office/drawing/2014/main" id="{FD9B8CDD-7641-BCA3-4063-121EBF9DE55F}"/>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7300411" y="5463626"/>
            <a:ext cx="914400" cy="914400"/>
          </a:xfrm>
          <a:prstGeom prst="rect">
            <a:avLst/>
          </a:prstGeom>
        </p:spPr>
      </p:pic>
      <p:pic>
        <p:nvPicPr>
          <p:cNvPr id="40" name="Graphic 39" descr="Wireless router with solid fill">
            <a:extLst>
              <a:ext uri="{FF2B5EF4-FFF2-40B4-BE49-F238E27FC236}">
                <a16:creationId xmlns:a16="http://schemas.microsoft.com/office/drawing/2014/main" id="{6979B9EA-FFC0-74A8-FFA8-3B3664409264}"/>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629514" y="2784643"/>
            <a:ext cx="914400" cy="914400"/>
          </a:xfrm>
          <a:prstGeom prst="rect">
            <a:avLst/>
          </a:prstGeom>
        </p:spPr>
      </p:pic>
      <p:pic>
        <p:nvPicPr>
          <p:cNvPr id="42" name="Graphic 41" descr="Doctor male with solid fill">
            <a:extLst>
              <a:ext uri="{FF2B5EF4-FFF2-40B4-BE49-F238E27FC236}">
                <a16:creationId xmlns:a16="http://schemas.microsoft.com/office/drawing/2014/main" id="{37A2EE5E-6398-9F0C-E427-3821DB7E89D2}"/>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5638800" y="5463626"/>
            <a:ext cx="914400" cy="914400"/>
          </a:xfrm>
          <a:prstGeom prst="rect">
            <a:avLst/>
          </a:prstGeom>
        </p:spPr>
      </p:pic>
      <p:pic>
        <p:nvPicPr>
          <p:cNvPr id="44" name="Graphic 43" descr="Heartbeat with solid fill">
            <a:extLst>
              <a:ext uri="{FF2B5EF4-FFF2-40B4-BE49-F238E27FC236}">
                <a16:creationId xmlns:a16="http://schemas.microsoft.com/office/drawing/2014/main" id="{5260A954-116A-259D-447C-75B94F09ACB0}"/>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679362" y="1036200"/>
            <a:ext cx="914400" cy="914400"/>
          </a:xfrm>
          <a:prstGeom prst="rect">
            <a:avLst/>
          </a:prstGeom>
        </p:spPr>
      </p:pic>
      <p:pic>
        <p:nvPicPr>
          <p:cNvPr id="46" name="Graphic 45" descr="Health And Safety with solid fill">
            <a:extLst>
              <a:ext uri="{FF2B5EF4-FFF2-40B4-BE49-F238E27FC236}">
                <a16:creationId xmlns:a16="http://schemas.microsoft.com/office/drawing/2014/main" id="{073E5E84-1DA2-1D96-E311-7A4F5B841789}"/>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8982708" y="4597545"/>
            <a:ext cx="914400" cy="914400"/>
          </a:xfrm>
          <a:prstGeom prst="rect">
            <a:avLst/>
          </a:prstGeom>
        </p:spPr>
      </p:pic>
      <p:pic>
        <p:nvPicPr>
          <p:cNvPr id="48" name="Graphic 47" descr="Medical with solid fill">
            <a:extLst>
              <a:ext uri="{FF2B5EF4-FFF2-40B4-BE49-F238E27FC236}">
                <a16:creationId xmlns:a16="http://schemas.microsoft.com/office/drawing/2014/main" id="{02BED7E5-8907-52B4-04F8-2223E5463460}"/>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603958" y="997288"/>
            <a:ext cx="914400" cy="914400"/>
          </a:xfrm>
          <a:prstGeom prst="rect">
            <a:avLst/>
          </a:prstGeom>
        </p:spPr>
      </p:pic>
      <p:pic>
        <p:nvPicPr>
          <p:cNvPr id="50" name="Graphic 49" descr="Programmer male with solid fill">
            <a:extLst>
              <a:ext uri="{FF2B5EF4-FFF2-40B4-BE49-F238E27FC236}">
                <a16:creationId xmlns:a16="http://schemas.microsoft.com/office/drawing/2014/main" id="{00A95301-DCAB-1673-5FAC-39CCF408D4E9}"/>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5650359" y="70044"/>
            <a:ext cx="914400" cy="914400"/>
          </a:xfrm>
          <a:prstGeom prst="rect">
            <a:avLst/>
          </a:prstGeom>
        </p:spPr>
      </p:pic>
      <p:pic>
        <p:nvPicPr>
          <p:cNvPr id="52" name="Graphic 51" descr="Wireless with solid fill">
            <a:extLst>
              <a:ext uri="{FF2B5EF4-FFF2-40B4-BE49-F238E27FC236}">
                <a16:creationId xmlns:a16="http://schemas.microsoft.com/office/drawing/2014/main" id="{278E5A29-B814-76AC-5A2A-2B05B7681183}"/>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2304536" y="121800"/>
            <a:ext cx="914400" cy="914400"/>
          </a:xfrm>
          <a:prstGeom prst="rect">
            <a:avLst/>
          </a:prstGeom>
        </p:spPr>
      </p:pic>
      <p:pic>
        <p:nvPicPr>
          <p:cNvPr id="55" name="Graphic 54" descr="Remote work with solid fill">
            <a:extLst>
              <a:ext uri="{FF2B5EF4-FFF2-40B4-BE49-F238E27FC236}">
                <a16:creationId xmlns:a16="http://schemas.microsoft.com/office/drawing/2014/main" id="{F8191CC2-DF10-4B19-C0B6-BF065446B8F7}"/>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387682" y="4556773"/>
            <a:ext cx="914400" cy="914400"/>
          </a:xfrm>
          <a:prstGeom prst="rect">
            <a:avLst/>
          </a:prstGeom>
        </p:spPr>
      </p:pic>
      <p:pic>
        <p:nvPicPr>
          <p:cNvPr id="57" name="Graphic 56" descr="Suburban scene with solid fill">
            <a:extLst>
              <a:ext uri="{FF2B5EF4-FFF2-40B4-BE49-F238E27FC236}">
                <a16:creationId xmlns:a16="http://schemas.microsoft.com/office/drawing/2014/main" id="{166AA539-3588-E856-9658-3F2C3BA96FCE}"/>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622075" y="3678767"/>
            <a:ext cx="914400" cy="914400"/>
          </a:xfrm>
          <a:prstGeom prst="rect">
            <a:avLst/>
          </a:prstGeom>
        </p:spPr>
      </p:pic>
      <p:pic>
        <p:nvPicPr>
          <p:cNvPr id="59" name="Graphic 58" descr="Work from home Wi-Fi with solid fill">
            <a:extLst>
              <a:ext uri="{FF2B5EF4-FFF2-40B4-BE49-F238E27FC236}">
                <a16:creationId xmlns:a16="http://schemas.microsoft.com/office/drawing/2014/main" id="{01862788-293B-E7E2-1F8F-7389234DF4D7}"/>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979554" y="1927839"/>
            <a:ext cx="914400" cy="914400"/>
          </a:xfrm>
          <a:prstGeom prst="rect">
            <a:avLst/>
          </a:prstGeom>
        </p:spPr>
      </p:pic>
      <p:pic>
        <p:nvPicPr>
          <p:cNvPr id="61" name="Graphic 60" descr="Ambulance with solid fill">
            <a:extLst>
              <a:ext uri="{FF2B5EF4-FFF2-40B4-BE49-F238E27FC236}">
                <a16:creationId xmlns:a16="http://schemas.microsoft.com/office/drawing/2014/main" id="{011AAADF-D975-9304-D5D7-E93ABD50BF7D}"/>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0668894" y="1918451"/>
            <a:ext cx="914400" cy="914400"/>
          </a:xfrm>
          <a:prstGeom prst="rect">
            <a:avLst/>
          </a:prstGeom>
        </p:spPr>
      </p:pic>
      <p:pic>
        <p:nvPicPr>
          <p:cNvPr id="63" name="Graphic 62" descr="Hospital with solid fill">
            <a:extLst>
              <a:ext uri="{FF2B5EF4-FFF2-40B4-BE49-F238E27FC236}">
                <a16:creationId xmlns:a16="http://schemas.microsoft.com/office/drawing/2014/main" id="{F017E054-197F-01D0-90E4-659955CAF98D}"/>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3942582" y="1016515"/>
            <a:ext cx="914400" cy="914400"/>
          </a:xfrm>
          <a:prstGeom prst="rect">
            <a:avLst/>
          </a:prstGeom>
        </p:spPr>
      </p:pic>
      <p:pic>
        <p:nvPicPr>
          <p:cNvPr id="65" name="Graphic 64" descr="Universal access with solid fill">
            <a:extLst>
              <a:ext uri="{FF2B5EF4-FFF2-40B4-BE49-F238E27FC236}">
                <a16:creationId xmlns:a16="http://schemas.microsoft.com/office/drawing/2014/main" id="{99BF9773-469A-3099-8E73-A2E30C25AE2E}"/>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699867" y="4537364"/>
            <a:ext cx="914400" cy="914400"/>
          </a:xfrm>
          <a:prstGeom prst="rect">
            <a:avLst/>
          </a:prstGeom>
        </p:spPr>
      </p:pic>
      <p:pic>
        <p:nvPicPr>
          <p:cNvPr id="67" name="Graphic 66" descr="Call centre with solid fill">
            <a:extLst>
              <a:ext uri="{FF2B5EF4-FFF2-40B4-BE49-F238E27FC236}">
                <a16:creationId xmlns:a16="http://schemas.microsoft.com/office/drawing/2014/main" id="{05D99400-035A-3CA6-D275-45D65F69104A}"/>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314279" y="4556773"/>
            <a:ext cx="914400" cy="914400"/>
          </a:xfrm>
          <a:prstGeom prst="rect">
            <a:avLst/>
          </a:prstGeom>
        </p:spPr>
      </p:pic>
      <p:pic>
        <p:nvPicPr>
          <p:cNvPr id="69" name="Graphic 68" descr="Lightbulb and gear with solid fill">
            <a:extLst>
              <a:ext uri="{FF2B5EF4-FFF2-40B4-BE49-F238E27FC236}">
                <a16:creationId xmlns:a16="http://schemas.microsoft.com/office/drawing/2014/main" id="{00D1A70C-1CA3-47E2-1E36-FD3BEB8012FA}"/>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7337170" y="997676"/>
            <a:ext cx="914400" cy="914400"/>
          </a:xfrm>
          <a:prstGeom prst="rect">
            <a:avLst/>
          </a:prstGeom>
        </p:spPr>
      </p:pic>
      <p:pic>
        <p:nvPicPr>
          <p:cNvPr id="71" name="Graphic 70" descr="Battery charging with solid fill">
            <a:extLst>
              <a:ext uri="{FF2B5EF4-FFF2-40B4-BE49-F238E27FC236}">
                <a16:creationId xmlns:a16="http://schemas.microsoft.com/office/drawing/2014/main" id="{A2314917-8F28-FCA1-A051-91D2D7B3B728}"/>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4046332" y="4568722"/>
            <a:ext cx="914400" cy="914400"/>
          </a:xfrm>
          <a:prstGeom prst="rect">
            <a:avLst/>
          </a:prstGeom>
        </p:spPr>
      </p:pic>
      <p:pic>
        <p:nvPicPr>
          <p:cNvPr id="73" name="Graphic 72" descr="Power with solid fill">
            <a:extLst>
              <a:ext uri="{FF2B5EF4-FFF2-40B4-BE49-F238E27FC236}">
                <a16:creationId xmlns:a16="http://schemas.microsoft.com/office/drawing/2014/main" id="{FF018ABD-1235-0457-35A8-C5141CDD7086}"/>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8986349" y="3695612"/>
            <a:ext cx="914400" cy="914400"/>
          </a:xfrm>
          <a:prstGeom prst="rect">
            <a:avLst/>
          </a:prstGeom>
        </p:spPr>
      </p:pic>
      <p:pic>
        <p:nvPicPr>
          <p:cNvPr id="75" name="Graphic 74" descr="Wi-Fi with solid fill">
            <a:extLst>
              <a:ext uri="{FF2B5EF4-FFF2-40B4-BE49-F238E27FC236}">
                <a16:creationId xmlns:a16="http://schemas.microsoft.com/office/drawing/2014/main" id="{57B1AA7F-AE9A-957C-BCF3-75951831DF41}"/>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5619333" y="4511697"/>
            <a:ext cx="1004552" cy="1004552"/>
          </a:xfrm>
          <a:prstGeom prst="rect">
            <a:avLst/>
          </a:prstGeom>
        </p:spPr>
      </p:pic>
      <p:pic>
        <p:nvPicPr>
          <p:cNvPr id="77" name="Graphic 76" descr="Building Brick Wall with solid fill">
            <a:extLst>
              <a:ext uri="{FF2B5EF4-FFF2-40B4-BE49-F238E27FC236}">
                <a16:creationId xmlns:a16="http://schemas.microsoft.com/office/drawing/2014/main" id="{A2E8E35F-EE5C-BEB4-419D-3866BDB79245}"/>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7308235" y="121800"/>
            <a:ext cx="914400" cy="914400"/>
          </a:xfrm>
          <a:prstGeom prst="rect">
            <a:avLst/>
          </a:prstGeom>
        </p:spPr>
      </p:pic>
      <p:pic>
        <p:nvPicPr>
          <p:cNvPr id="79" name="Graphic 78" descr="City with solid fill">
            <a:extLst>
              <a:ext uri="{FF2B5EF4-FFF2-40B4-BE49-F238E27FC236}">
                <a16:creationId xmlns:a16="http://schemas.microsoft.com/office/drawing/2014/main" id="{2A51EA00-771B-72A6-166C-5AD050882F76}"/>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2282466" y="1918373"/>
            <a:ext cx="914400" cy="914400"/>
          </a:xfrm>
          <a:prstGeom prst="rect">
            <a:avLst/>
          </a:prstGeom>
        </p:spPr>
      </p:pic>
      <p:pic>
        <p:nvPicPr>
          <p:cNvPr id="81" name="Graphic 80" descr="Statistics with solid fill">
            <a:extLst>
              <a:ext uri="{FF2B5EF4-FFF2-40B4-BE49-F238E27FC236}">
                <a16:creationId xmlns:a16="http://schemas.microsoft.com/office/drawing/2014/main" id="{5148E358-CC8E-2948-E942-EC799113CA47}"/>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0642011" y="3708086"/>
            <a:ext cx="914400" cy="914400"/>
          </a:xfrm>
          <a:prstGeom prst="rect">
            <a:avLst/>
          </a:prstGeom>
        </p:spPr>
      </p:pic>
      <p:pic>
        <p:nvPicPr>
          <p:cNvPr id="83" name="Graphic 82" descr="Bar chart with solid fill">
            <a:extLst>
              <a:ext uri="{FF2B5EF4-FFF2-40B4-BE49-F238E27FC236}">
                <a16:creationId xmlns:a16="http://schemas.microsoft.com/office/drawing/2014/main" id="{A158C2D2-EFE5-8FD2-FDDD-485F908ADE08}"/>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3943571" y="121800"/>
            <a:ext cx="914400" cy="914400"/>
          </a:xfrm>
          <a:prstGeom prst="rect">
            <a:avLst/>
          </a:prstGeom>
        </p:spPr>
      </p:pic>
      <p:pic>
        <p:nvPicPr>
          <p:cNvPr id="85" name="Graphic 84" descr="Pie chart with solid fill">
            <a:extLst>
              <a:ext uri="{FF2B5EF4-FFF2-40B4-BE49-F238E27FC236}">
                <a16:creationId xmlns:a16="http://schemas.microsoft.com/office/drawing/2014/main" id="{AC9E30E7-40AB-6814-1158-FB3A429ABA4E}"/>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9002094" y="5487665"/>
            <a:ext cx="914400" cy="914400"/>
          </a:xfrm>
          <a:prstGeom prst="rect">
            <a:avLst/>
          </a:prstGeom>
        </p:spPr>
      </p:pic>
      <p:pic>
        <p:nvPicPr>
          <p:cNvPr id="87" name="Graphic 86" descr="Business Growth outline">
            <a:extLst>
              <a:ext uri="{FF2B5EF4-FFF2-40B4-BE49-F238E27FC236}">
                <a16:creationId xmlns:a16="http://schemas.microsoft.com/office/drawing/2014/main" id="{9281F14B-D64E-770F-F918-A2372971854E}"/>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556183" y="2793980"/>
            <a:ext cx="914400" cy="914400"/>
          </a:xfrm>
          <a:prstGeom prst="rect">
            <a:avLst/>
          </a:prstGeom>
        </p:spPr>
      </p:pic>
    </p:spTree>
    <p:extLst>
      <p:ext uri="{BB962C8B-B14F-4D97-AF65-F5344CB8AC3E}">
        <p14:creationId xmlns:p14="http://schemas.microsoft.com/office/powerpoint/2010/main" val="3756694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CFA88-94C1-428A-7F01-86520C73A393}"/>
              </a:ext>
            </a:extLst>
          </p:cNvPr>
          <p:cNvSpPr>
            <a:spLocks noGrp="1"/>
          </p:cNvSpPr>
          <p:nvPr>
            <p:ph type="title"/>
          </p:nvPr>
        </p:nvSpPr>
        <p:spPr>
          <a:xfrm>
            <a:off x="3298668" y="1689567"/>
            <a:ext cx="5600774" cy="4349602"/>
          </a:xfrm>
        </p:spPr>
        <p:txBody>
          <a:bodyPr>
            <a:normAutofit/>
          </a:bodyPr>
          <a:lstStyle/>
          <a:p>
            <a:r>
              <a:rPr lang="en-GB" sz="3100" b="1" dirty="0">
                <a:latin typeface="Arial" panose="020B0604020202020204" pitchFamily="34" charset="0"/>
                <a:cs typeface="Arial" panose="020B0604020202020204" pitchFamily="34" charset="0"/>
              </a:rPr>
              <a:t>Sue Waller</a:t>
            </a:r>
            <a:br>
              <a:rPr lang="en-GB" sz="3100" b="1" dirty="0">
                <a:latin typeface="Arial" panose="020B0604020202020204" pitchFamily="34" charset="0"/>
                <a:cs typeface="Arial" panose="020B0604020202020204" pitchFamily="34" charset="0"/>
              </a:rPr>
            </a:br>
            <a:br>
              <a:rPr lang="en-GB" sz="3100" b="1" dirty="0">
                <a:latin typeface="Arial" panose="020B0604020202020204" pitchFamily="34" charset="0"/>
                <a:cs typeface="Arial" panose="020B0604020202020204" pitchFamily="34" charset="0"/>
              </a:rPr>
            </a:br>
            <a:r>
              <a:rPr lang="en-GB" sz="3100" b="1" dirty="0">
                <a:latin typeface="Arial" panose="020B0604020202020204" pitchFamily="34" charset="0"/>
                <a:cs typeface="Arial" panose="020B0604020202020204" pitchFamily="34" charset="0"/>
              </a:rPr>
              <a:t>SCSP Innovation Fund Manager</a:t>
            </a:r>
            <a:br>
              <a:rPr lang="en-GB" sz="3100" b="1" dirty="0">
                <a:latin typeface="Arial" panose="020B0604020202020204" pitchFamily="34" charset="0"/>
                <a:cs typeface="Arial" panose="020B0604020202020204" pitchFamily="34" charset="0"/>
              </a:rPr>
            </a:br>
            <a:r>
              <a:rPr lang="en-GB" sz="3100" b="1" dirty="0">
                <a:latin typeface="Arial" panose="020B0604020202020204" pitchFamily="34" charset="0"/>
                <a:cs typeface="Arial" panose="020B0604020202020204" pitchFamily="34" charset="0"/>
              </a:rPr>
              <a:t>sue.waller@glasgow.gov.uk</a:t>
            </a:r>
            <a:br>
              <a:rPr lang="en-GB" sz="3100" b="1" dirty="0">
                <a:latin typeface="Arial" panose="020B0604020202020204" pitchFamily="34" charset="0"/>
                <a:cs typeface="Arial" panose="020B0604020202020204" pitchFamily="34" charset="0"/>
              </a:rPr>
            </a:br>
            <a:br>
              <a:rPr lang="en-GB" sz="3100" b="1" dirty="0">
                <a:latin typeface="Arial" panose="020B0604020202020204" pitchFamily="34" charset="0"/>
                <a:cs typeface="Arial" panose="020B0604020202020204" pitchFamily="34" charset="0"/>
              </a:rPr>
            </a:br>
            <a:endParaRPr lang="en-GB" sz="3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20256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B5B00-B1EF-F4DF-03A9-9202DC621922}"/>
              </a:ext>
            </a:extLst>
          </p:cNvPr>
          <p:cNvSpPr>
            <a:spLocks noGrp="1"/>
          </p:cNvSpPr>
          <p:nvPr>
            <p:ph type="ctrTitle"/>
          </p:nvPr>
        </p:nvSpPr>
        <p:spPr>
          <a:xfrm>
            <a:off x="540530" y="3702716"/>
            <a:ext cx="9144000" cy="2387600"/>
          </a:xfrm>
        </p:spPr>
        <p:txBody>
          <a:bodyPr>
            <a:normAutofit fontScale="90000"/>
          </a:bodyPr>
          <a:lstStyle/>
          <a:p>
            <a:pPr algn="l"/>
            <a:r>
              <a:rPr lang="en-GB" sz="5400" dirty="0">
                <a:cs typeface="Aharoni" panose="02010803020104030203" pitchFamily="2" charset="-79"/>
              </a:rPr>
              <a:t>Welcome to</a:t>
            </a:r>
            <a:br>
              <a:rPr lang="en-GB" dirty="0">
                <a:latin typeface="Aharoni" panose="02010803020104030203" pitchFamily="2" charset="-79"/>
                <a:cs typeface="Aharoni" panose="02010803020104030203" pitchFamily="2" charset="-79"/>
              </a:rPr>
            </a:br>
            <a:r>
              <a:rPr lang="en-GB" b="1" dirty="0">
                <a:latin typeface="Aharoni" panose="02010803020104030203" pitchFamily="2" charset="-79"/>
                <a:cs typeface="Aharoni" panose="02010803020104030203" pitchFamily="2" charset="-79"/>
              </a:rPr>
              <a:t>DIGITAL GLASGOW</a:t>
            </a:r>
            <a:br>
              <a:rPr lang="en-GB" b="1" dirty="0">
                <a:solidFill>
                  <a:schemeClr val="tx1">
                    <a:lumMod val="95000"/>
                    <a:lumOff val="5000"/>
                  </a:schemeClr>
                </a:solidFill>
                <a:latin typeface="Aharoni" panose="02010803020104030203" pitchFamily="2" charset="-79"/>
                <a:cs typeface="Aharoni" panose="02010803020104030203" pitchFamily="2" charset="-79"/>
              </a:rPr>
            </a:br>
            <a:br>
              <a:rPr lang="en-GB" dirty="0">
                <a:solidFill>
                  <a:schemeClr val="tx1">
                    <a:lumMod val="95000"/>
                    <a:lumOff val="5000"/>
                  </a:schemeClr>
                </a:solidFill>
                <a:latin typeface="Aharoni" panose="02010803020104030203" pitchFamily="2" charset="-79"/>
                <a:cs typeface="Aharoni" panose="02010803020104030203" pitchFamily="2" charset="-79"/>
              </a:rPr>
            </a:br>
            <a:r>
              <a:rPr lang="en-GB" sz="2700" dirty="0">
                <a:latin typeface="Aharoni" panose="02010803020104030203" pitchFamily="2" charset="-79"/>
                <a:cs typeface="Aharoni" panose="02010803020104030203" pitchFamily="2" charset="-79"/>
              </a:rPr>
              <a:t>Colin Birchenall</a:t>
            </a:r>
            <a:br>
              <a:rPr lang="en-GB" sz="2200" dirty="0">
                <a:latin typeface="+mn-lt"/>
                <a:cs typeface="Aharoni" panose="02010803020104030203" pitchFamily="2" charset="-79"/>
              </a:rPr>
            </a:br>
            <a:r>
              <a:rPr lang="en-GB" sz="2200" dirty="0">
                <a:latin typeface="+mn-lt"/>
                <a:cs typeface="Aharoni" panose="02010803020104030203" pitchFamily="2" charset="-79"/>
              </a:rPr>
              <a:t>Chief Digital Officer, Glasgow City Council</a:t>
            </a:r>
            <a:br>
              <a:rPr lang="en-GB" sz="2200" dirty="0">
                <a:latin typeface="+mn-lt"/>
                <a:cs typeface="Aharoni" panose="02010803020104030203" pitchFamily="2" charset="-79"/>
              </a:rPr>
            </a:br>
            <a:r>
              <a:rPr lang="en-GB" sz="2200" dirty="0">
                <a:latin typeface="+mn-lt"/>
                <a:cs typeface="Aharoni" panose="02010803020104030203" pitchFamily="2" charset="-79"/>
              </a:rPr>
              <a:t>Chief Technology Officer, Digital Office for Scottish Local Government</a:t>
            </a:r>
            <a:endParaRPr lang="en-GB" dirty="0">
              <a:latin typeface="+mn-lt"/>
              <a:cs typeface="Aharoni" panose="02010803020104030203" pitchFamily="2" charset="-79"/>
            </a:endParaRPr>
          </a:p>
        </p:txBody>
      </p:sp>
      <p:pic>
        <p:nvPicPr>
          <p:cNvPr id="4" name="Picture 3">
            <a:extLst>
              <a:ext uri="{FF2B5EF4-FFF2-40B4-BE49-F238E27FC236}">
                <a16:creationId xmlns:a16="http://schemas.microsoft.com/office/drawing/2014/main" id="{E3F2CE80-625B-5B24-A307-6FD03EDD7F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3131" y="405317"/>
            <a:ext cx="980874" cy="1675333"/>
          </a:xfrm>
          <a:prstGeom prst="rect">
            <a:avLst/>
          </a:prstGeom>
        </p:spPr>
      </p:pic>
    </p:spTree>
    <p:extLst>
      <p:ext uri="{BB962C8B-B14F-4D97-AF65-F5344CB8AC3E}">
        <p14:creationId xmlns:p14="http://schemas.microsoft.com/office/powerpoint/2010/main" val="1376031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349BDCE-A7A2-E64B-A8C8-C6A2E57B1ED8}"/>
              </a:ext>
            </a:extLst>
          </p:cNvPr>
          <p:cNvSpPr/>
          <p:nvPr/>
        </p:nvSpPr>
        <p:spPr>
          <a:xfrm>
            <a:off x="1613393" y="2922302"/>
            <a:ext cx="5550916" cy="1993730"/>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4 x Sustainability Reports</a:t>
            </a:r>
          </a:p>
        </p:txBody>
      </p:sp>
      <p:sp>
        <p:nvSpPr>
          <p:cNvPr id="2" name="Rectangle 1">
            <a:extLst>
              <a:ext uri="{FF2B5EF4-FFF2-40B4-BE49-F238E27FC236}">
                <a16:creationId xmlns:a16="http://schemas.microsoft.com/office/drawing/2014/main" id="{01866D4E-2B63-AB55-0B83-9F8B04D85247}"/>
              </a:ext>
            </a:extLst>
          </p:cNvPr>
          <p:cNvSpPr/>
          <p:nvPr/>
        </p:nvSpPr>
        <p:spPr>
          <a:xfrm>
            <a:off x="3614115" y="482028"/>
            <a:ext cx="5206979" cy="717038"/>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5G Innovation Region (5GIR) Programme</a:t>
            </a:r>
          </a:p>
        </p:txBody>
      </p:sp>
      <p:sp>
        <p:nvSpPr>
          <p:cNvPr id="3" name="Rectangle 2">
            <a:extLst>
              <a:ext uri="{FF2B5EF4-FFF2-40B4-BE49-F238E27FC236}">
                <a16:creationId xmlns:a16="http://schemas.microsoft.com/office/drawing/2014/main" id="{84372E11-5D72-5DA5-66F0-2FE7B4AC8B39}"/>
              </a:ext>
            </a:extLst>
          </p:cNvPr>
          <p:cNvSpPr/>
          <p:nvPr/>
        </p:nvSpPr>
        <p:spPr>
          <a:xfrm>
            <a:off x="3614115" y="1475604"/>
            <a:ext cx="5206979" cy="717038"/>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Smart &amp; Connected Social Places (SCSP) Programme</a:t>
            </a:r>
          </a:p>
        </p:txBody>
      </p:sp>
      <p:pic>
        <p:nvPicPr>
          <p:cNvPr id="7" name="Graphic 6">
            <a:extLst>
              <a:ext uri="{FF2B5EF4-FFF2-40B4-BE49-F238E27FC236}">
                <a16:creationId xmlns:a16="http://schemas.microsoft.com/office/drawing/2014/main" id="{2ACC10F6-0995-CE7A-CDBF-8BF107C5FA1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95273" y="527297"/>
            <a:ext cx="1095268" cy="626503"/>
          </a:xfrm>
          <a:prstGeom prst="rect">
            <a:avLst/>
          </a:prstGeom>
        </p:spPr>
      </p:pic>
      <p:pic>
        <p:nvPicPr>
          <p:cNvPr id="8" name="Picture 7">
            <a:extLst>
              <a:ext uri="{FF2B5EF4-FFF2-40B4-BE49-F238E27FC236}">
                <a16:creationId xmlns:a16="http://schemas.microsoft.com/office/drawing/2014/main" id="{AA4FEC21-6EC8-6157-7887-AD6CE95421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7377" y="1584246"/>
            <a:ext cx="1111224" cy="521121"/>
          </a:xfrm>
          <a:prstGeom prst="rect">
            <a:avLst/>
          </a:prstGeom>
        </p:spPr>
      </p:pic>
      <p:cxnSp>
        <p:nvCxnSpPr>
          <p:cNvPr id="10" name="Straight Arrow Connector 9">
            <a:extLst>
              <a:ext uri="{FF2B5EF4-FFF2-40B4-BE49-F238E27FC236}">
                <a16:creationId xmlns:a16="http://schemas.microsoft.com/office/drawing/2014/main" id="{6AE4647F-662D-3199-F18B-31E63A1B2559}"/>
              </a:ext>
            </a:extLst>
          </p:cNvPr>
          <p:cNvCxnSpPr>
            <a:stCxn id="2" idx="2"/>
            <a:endCxn id="3" idx="0"/>
          </p:cNvCxnSpPr>
          <p:nvPr/>
        </p:nvCxnSpPr>
        <p:spPr>
          <a:xfrm>
            <a:off x="6217604" y="1199066"/>
            <a:ext cx="0" cy="276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5CC42853-C705-56CA-9682-A638020774CC}"/>
              </a:ext>
            </a:extLst>
          </p:cNvPr>
          <p:cNvSpPr/>
          <p:nvPr/>
        </p:nvSpPr>
        <p:spPr>
          <a:xfrm>
            <a:off x="1708633" y="3248576"/>
            <a:ext cx="1308857" cy="1415071"/>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Smart Social Assets</a:t>
            </a:r>
          </a:p>
        </p:txBody>
      </p:sp>
      <p:sp>
        <p:nvSpPr>
          <p:cNvPr id="12" name="Rectangle 11">
            <a:extLst>
              <a:ext uri="{FF2B5EF4-FFF2-40B4-BE49-F238E27FC236}">
                <a16:creationId xmlns:a16="http://schemas.microsoft.com/office/drawing/2014/main" id="{E54533DA-1678-11AE-BAF4-A3978B9F1700}"/>
              </a:ext>
            </a:extLst>
          </p:cNvPr>
          <p:cNvSpPr/>
          <p:nvPr/>
        </p:nvSpPr>
        <p:spPr>
          <a:xfrm>
            <a:off x="3052784" y="3248576"/>
            <a:ext cx="1308857" cy="1415071"/>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dirty="0">
                <a:solidFill>
                  <a:prstClr val="white"/>
                </a:solidFill>
                <a:latin typeface="Tahoma" panose="020B0604030504040204" pitchFamily="34" charset="0"/>
                <a:ea typeface="Tahoma" panose="020B0604030504040204" pitchFamily="34" charset="0"/>
                <a:cs typeface="Tahoma" panose="020B0604030504040204" pitchFamily="34" charset="0"/>
              </a:rPr>
              <a:t>Connected Care &amp; Wellbeing</a:t>
            </a:r>
          </a:p>
        </p:txBody>
      </p:sp>
      <p:sp>
        <p:nvSpPr>
          <p:cNvPr id="13" name="Rectangle 12">
            <a:extLst>
              <a:ext uri="{FF2B5EF4-FFF2-40B4-BE49-F238E27FC236}">
                <a16:creationId xmlns:a16="http://schemas.microsoft.com/office/drawing/2014/main" id="{EDECFDBB-9F03-E975-B094-1F36314B1A4E}"/>
              </a:ext>
            </a:extLst>
          </p:cNvPr>
          <p:cNvSpPr/>
          <p:nvPr/>
        </p:nvSpPr>
        <p:spPr>
          <a:xfrm>
            <a:off x="4396935" y="3248575"/>
            <a:ext cx="1308857" cy="1415071"/>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Net-Zero Social Assets</a:t>
            </a:r>
          </a:p>
        </p:txBody>
      </p:sp>
      <p:sp>
        <p:nvSpPr>
          <p:cNvPr id="14" name="Rectangle 13">
            <a:extLst>
              <a:ext uri="{FF2B5EF4-FFF2-40B4-BE49-F238E27FC236}">
                <a16:creationId xmlns:a16="http://schemas.microsoft.com/office/drawing/2014/main" id="{B4B1C248-023B-3B8D-6A69-654C245C71F6}"/>
              </a:ext>
            </a:extLst>
          </p:cNvPr>
          <p:cNvSpPr/>
          <p:nvPr/>
        </p:nvSpPr>
        <p:spPr>
          <a:xfrm>
            <a:off x="5746803" y="3248574"/>
            <a:ext cx="1308857" cy="1415071"/>
          </a:xfrm>
          <a:prstGeom prst="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Data Aggregation &amp; Business Intelligence</a:t>
            </a:r>
          </a:p>
        </p:txBody>
      </p:sp>
      <p:sp>
        <p:nvSpPr>
          <p:cNvPr id="15" name="Rectangle 14">
            <a:extLst>
              <a:ext uri="{FF2B5EF4-FFF2-40B4-BE49-F238E27FC236}">
                <a16:creationId xmlns:a16="http://schemas.microsoft.com/office/drawing/2014/main" id="{361AF688-9789-E1E6-267F-31105548A629}"/>
              </a:ext>
            </a:extLst>
          </p:cNvPr>
          <p:cNvSpPr/>
          <p:nvPr/>
        </p:nvSpPr>
        <p:spPr>
          <a:xfrm>
            <a:off x="7830363" y="2922228"/>
            <a:ext cx="2448339" cy="1993805"/>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SCSP Innovation Fund</a:t>
            </a:r>
          </a:p>
        </p:txBody>
      </p:sp>
      <p:sp>
        <p:nvSpPr>
          <p:cNvPr id="16" name="Rectangle 15">
            <a:extLst>
              <a:ext uri="{FF2B5EF4-FFF2-40B4-BE49-F238E27FC236}">
                <a16:creationId xmlns:a16="http://schemas.microsoft.com/office/drawing/2014/main" id="{2775AD25-A097-9E9A-6EBE-90A9BCE4F781}"/>
              </a:ext>
            </a:extLst>
          </p:cNvPr>
          <p:cNvSpPr/>
          <p:nvPr/>
        </p:nvSpPr>
        <p:spPr>
          <a:xfrm>
            <a:off x="8070326" y="3292939"/>
            <a:ext cx="2018253" cy="416191"/>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Social Housing</a:t>
            </a:r>
          </a:p>
        </p:txBody>
      </p:sp>
      <p:sp>
        <p:nvSpPr>
          <p:cNvPr id="17" name="Rectangle 16">
            <a:extLst>
              <a:ext uri="{FF2B5EF4-FFF2-40B4-BE49-F238E27FC236}">
                <a16:creationId xmlns:a16="http://schemas.microsoft.com/office/drawing/2014/main" id="{0E266310-8BBA-C201-26FB-065023BBA6EE}"/>
              </a:ext>
            </a:extLst>
          </p:cNvPr>
          <p:cNvSpPr/>
          <p:nvPr/>
        </p:nvSpPr>
        <p:spPr>
          <a:xfrm>
            <a:off x="8070325" y="3761833"/>
            <a:ext cx="2018253" cy="416191"/>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Health &amp; Social Care</a:t>
            </a:r>
          </a:p>
        </p:txBody>
      </p:sp>
      <p:sp>
        <p:nvSpPr>
          <p:cNvPr id="18" name="Rectangle 17">
            <a:extLst>
              <a:ext uri="{FF2B5EF4-FFF2-40B4-BE49-F238E27FC236}">
                <a16:creationId xmlns:a16="http://schemas.microsoft.com/office/drawing/2014/main" id="{A23A8A10-A110-BB4B-6A31-51D896146F40}"/>
              </a:ext>
            </a:extLst>
          </p:cNvPr>
          <p:cNvSpPr/>
          <p:nvPr/>
        </p:nvSpPr>
        <p:spPr>
          <a:xfrm>
            <a:off x="8074538" y="4229689"/>
            <a:ext cx="2018253" cy="416191"/>
          </a:xfrm>
          <a:prstGeom prst="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200" b="1">
                <a:solidFill>
                  <a:prstClr val="white"/>
                </a:solidFill>
                <a:latin typeface="Tahoma" panose="020B0604030504040204" pitchFamily="34" charset="0"/>
                <a:ea typeface="Tahoma" panose="020B0604030504040204" pitchFamily="34" charset="0"/>
                <a:cs typeface="Tahoma" panose="020B0604030504040204" pitchFamily="34" charset="0"/>
              </a:rPr>
              <a:t>Digital &amp; Data</a:t>
            </a:r>
          </a:p>
        </p:txBody>
      </p:sp>
      <p:cxnSp>
        <p:nvCxnSpPr>
          <p:cNvPr id="20" name="Connector: Elbow 19">
            <a:extLst>
              <a:ext uri="{FF2B5EF4-FFF2-40B4-BE49-F238E27FC236}">
                <a16:creationId xmlns:a16="http://schemas.microsoft.com/office/drawing/2014/main" id="{0B372269-CEE9-5E85-6268-F74CC8311B3E}"/>
              </a:ext>
            </a:extLst>
          </p:cNvPr>
          <p:cNvCxnSpPr>
            <a:cxnSpLocks/>
            <a:stCxn id="3" idx="2"/>
            <a:endCxn id="30" idx="0"/>
          </p:cNvCxnSpPr>
          <p:nvPr/>
        </p:nvCxnSpPr>
        <p:spPr>
          <a:xfrm rot="5400000">
            <a:off x="4938398" y="1643097"/>
            <a:ext cx="729660" cy="1828753"/>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Connector: Elbow 27">
            <a:extLst>
              <a:ext uri="{FF2B5EF4-FFF2-40B4-BE49-F238E27FC236}">
                <a16:creationId xmlns:a16="http://schemas.microsoft.com/office/drawing/2014/main" id="{106FAE82-9338-3A39-A262-A36DF57811FD}"/>
              </a:ext>
            </a:extLst>
          </p:cNvPr>
          <p:cNvCxnSpPr>
            <a:cxnSpLocks/>
            <a:stCxn id="3" idx="2"/>
            <a:endCxn id="15" idx="0"/>
          </p:cNvCxnSpPr>
          <p:nvPr/>
        </p:nvCxnSpPr>
        <p:spPr>
          <a:xfrm rot="16200000" flipH="1">
            <a:off x="7271277" y="1138970"/>
            <a:ext cx="729585" cy="2836928"/>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12CC63EA-465C-C14D-FAA4-D51FA1C79957}"/>
              </a:ext>
            </a:extLst>
          </p:cNvPr>
          <p:cNvSpPr/>
          <p:nvPr/>
        </p:nvSpPr>
        <p:spPr>
          <a:xfrm>
            <a:off x="1613393" y="5060171"/>
            <a:ext cx="5550916" cy="443814"/>
          </a:xfrm>
          <a:prstGeom prst="rect">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1400" b="1">
                <a:solidFill>
                  <a:prstClr val="white"/>
                </a:solidFill>
                <a:latin typeface="Tahoma" panose="020B0604030504040204" pitchFamily="34" charset="0"/>
                <a:ea typeface="Tahoma" panose="020B0604030504040204" pitchFamily="34" charset="0"/>
                <a:cs typeface="Tahoma" panose="020B0604030504040204" pitchFamily="34" charset="0"/>
              </a:rPr>
              <a:t>Asset Based Connectivity</a:t>
            </a:r>
          </a:p>
        </p:txBody>
      </p:sp>
      <p:cxnSp>
        <p:nvCxnSpPr>
          <p:cNvPr id="34" name="Straight Arrow Connector 33">
            <a:extLst>
              <a:ext uri="{FF2B5EF4-FFF2-40B4-BE49-F238E27FC236}">
                <a16:creationId xmlns:a16="http://schemas.microsoft.com/office/drawing/2014/main" id="{793AB138-7EAC-AC65-CF64-8B2C76F1CEC7}"/>
              </a:ext>
            </a:extLst>
          </p:cNvPr>
          <p:cNvCxnSpPr>
            <a:cxnSpLocks/>
            <a:stCxn id="29" idx="0"/>
            <a:endCxn id="30" idx="2"/>
          </p:cNvCxnSpPr>
          <p:nvPr/>
        </p:nvCxnSpPr>
        <p:spPr>
          <a:xfrm flipV="1">
            <a:off x="4388851" y="4916033"/>
            <a:ext cx="0" cy="1441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6" name="Picture 35" descr="A blue text on a black background&#10;&#10;Description automatically generated">
            <a:extLst>
              <a:ext uri="{FF2B5EF4-FFF2-40B4-BE49-F238E27FC236}">
                <a16:creationId xmlns:a16="http://schemas.microsoft.com/office/drawing/2014/main" id="{7FB26181-0DC2-6143-84C9-4B64D42BA3E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7177" y="5924107"/>
            <a:ext cx="1187833" cy="277093"/>
          </a:xfrm>
          <a:prstGeom prst="rect">
            <a:avLst/>
          </a:prstGeom>
        </p:spPr>
      </p:pic>
      <p:pic>
        <p:nvPicPr>
          <p:cNvPr id="38" name="Picture 37" descr="A logo with blue and green leaves&#10;&#10;Description automatically generated">
            <a:extLst>
              <a:ext uri="{FF2B5EF4-FFF2-40B4-BE49-F238E27FC236}">
                <a16:creationId xmlns:a16="http://schemas.microsoft.com/office/drawing/2014/main" id="{EA605F7C-D1BD-610A-D4CA-BA13B32489F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82643" y="5794907"/>
            <a:ext cx="1083314" cy="547914"/>
          </a:xfrm>
          <a:prstGeom prst="rect">
            <a:avLst/>
          </a:prstGeom>
        </p:spPr>
      </p:pic>
      <p:pic>
        <p:nvPicPr>
          <p:cNvPr id="40" name="Picture 39" descr="A yellow and black logo&#10;&#10;Description automatically generated">
            <a:extLst>
              <a:ext uri="{FF2B5EF4-FFF2-40B4-BE49-F238E27FC236}">
                <a16:creationId xmlns:a16="http://schemas.microsoft.com/office/drawing/2014/main" id="{4DAD6069-5D0D-E631-CC33-2C55278C51F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37630" y="5829052"/>
            <a:ext cx="1075414" cy="501651"/>
          </a:xfrm>
          <a:prstGeom prst="rect">
            <a:avLst/>
          </a:prstGeom>
        </p:spPr>
      </p:pic>
      <p:pic>
        <p:nvPicPr>
          <p:cNvPr id="42" name="Picture 41" descr="A black background with blue text&#10;&#10;Description automatically generated">
            <a:extLst>
              <a:ext uri="{FF2B5EF4-FFF2-40B4-BE49-F238E27FC236}">
                <a16:creationId xmlns:a16="http://schemas.microsoft.com/office/drawing/2014/main" id="{1DE42201-76E4-FF13-9294-583C977C9DD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78891" y="5847015"/>
            <a:ext cx="1008785" cy="431279"/>
          </a:xfrm>
          <a:prstGeom prst="rect">
            <a:avLst/>
          </a:prstGeom>
        </p:spPr>
      </p:pic>
      <p:pic>
        <p:nvPicPr>
          <p:cNvPr id="44" name="Picture 43" descr="A green and yellow logo&#10;&#10;Description automatically generated">
            <a:extLst>
              <a:ext uri="{FF2B5EF4-FFF2-40B4-BE49-F238E27FC236}">
                <a16:creationId xmlns:a16="http://schemas.microsoft.com/office/drawing/2014/main" id="{37A9E1A3-1D88-5F98-C6B4-4E3EC24BDF0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26593" y="5686718"/>
            <a:ext cx="463020" cy="786321"/>
          </a:xfrm>
          <a:prstGeom prst="rect">
            <a:avLst/>
          </a:prstGeom>
        </p:spPr>
      </p:pic>
      <p:pic>
        <p:nvPicPr>
          <p:cNvPr id="46" name="Picture 45" descr="A purple and pink logo&#10;&#10;Description automatically generated">
            <a:extLst>
              <a:ext uri="{FF2B5EF4-FFF2-40B4-BE49-F238E27FC236}">
                <a16:creationId xmlns:a16="http://schemas.microsoft.com/office/drawing/2014/main" id="{DCE9D55A-67F5-63C0-C3F9-8554253499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672263" y="5719860"/>
            <a:ext cx="874619" cy="610845"/>
          </a:xfrm>
          <a:prstGeom prst="rect">
            <a:avLst/>
          </a:prstGeom>
        </p:spPr>
      </p:pic>
      <p:pic>
        <p:nvPicPr>
          <p:cNvPr id="48" name="Picture 47" descr="A blue and white logo&#10;&#10;Description automatically generated">
            <a:extLst>
              <a:ext uri="{FF2B5EF4-FFF2-40B4-BE49-F238E27FC236}">
                <a16:creationId xmlns:a16="http://schemas.microsoft.com/office/drawing/2014/main" id="{159EDA29-4C12-2240-54FD-FE8998E9BB9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586070" y="5786184"/>
            <a:ext cx="1097713" cy="589789"/>
          </a:xfrm>
          <a:prstGeom prst="rect">
            <a:avLst/>
          </a:prstGeom>
        </p:spPr>
      </p:pic>
      <p:pic>
        <p:nvPicPr>
          <p:cNvPr id="50" name="Picture 49" descr="A black background with red text&#10;&#10;Description automatically generated">
            <a:extLst>
              <a:ext uri="{FF2B5EF4-FFF2-40B4-BE49-F238E27FC236}">
                <a16:creationId xmlns:a16="http://schemas.microsoft.com/office/drawing/2014/main" id="{EAA70A26-FC68-3690-5C87-A1D2BFDDB31E}"/>
              </a:ext>
            </a:extLst>
          </p:cNvPr>
          <p:cNvPicPr>
            <a:picLocks noChangeAspect="1"/>
          </p:cNvPicPr>
          <p:nvPr/>
        </p:nvPicPr>
        <p:blipFill>
          <a:blip r:embed="rId13" cstate="screen">
            <a:extLst>
              <a:ext uri="{28A0092B-C50C-407E-A947-70E740481C1C}">
                <a14:useLocalDpi xmlns:a14="http://schemas.microsoft.com/office/drawing/2010/main"/>
              </a:ext>
            </a:extLst>
          </a:blip>
          <a:srcRect b="-6399"/>
          <a:stretch/>
        </p:blipFill>
        <p:spPr>
          <a:xfrm>
            <a:off x="7543767" y="5821636"/>
            <a:ext cx="573190" cy="544927"/>
          </a:xfrm>
          <a:prstGeom prst="rect">
            <a:avLst/>
          </a:prstGeom>
        </p:spPr>
      </p:pic>
    </p:spTree>
    <p:extLst>
      <p:ext uri="{BB962C8B-B14F-4D97-AF65-F5344CB8AC3E}">
        <p14:creationId xmlns:p14="http://schemas.microsoft.com/office/powerpoint/2010/main" val="870372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AC63654-1AB8-AEA6-2917-CD8244FA9759}"/>
              </a:ext>
            </a:extLst>
          </p:cNvPr>
          <p:cNvSpPr/>
          <p:nvPr/>
        </p:nvSpPr>
        <p:spPr>
          <a:xfrm>
            <a:off x="257700" y="2826744"/>
            <a:ext cx="962107" cy="5188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1982FC4-7367-F13B-CAE8-9ED458D22BFE}"/>
              </a:ext>
            </a:extLst>
          </p:cNvPr>
          <p:cNvSpPr>
            <a:spLocks noGrp="1"/>
          </p:cNvSpPr>
          <p:nvPr>
            <p:ph type="title"/>
          </p:nvPr>
        </p:nvSpPr>
        <p:spPr>
          <a:xfrm>
            <a:off x="247760" y="424562"/>
            <a:ext cx="10515600" cy="1325563"/>
          </a:xfrm>
        </p:spPr>
        <p:txBody>
          <a:bodyPr anchor="t"/>
          <a:lstStyle/>
          <a:p>
            <a:r>
              <a:rPr lang="en-GB" b="1" dirty="0">
                <a:solidFill>
                  <a:schemeClr val="tx1">
                    <a:lumMod val="95000"/>
                    <a:lumOff val="5000"/>
                  </a:schemeClr>
                </a:solidFill>
                <a:latin typeface="Aharoni" panose="02010803020104030203" pitchFamily="2" charset="-79"/>
                <a:cs typeface="Aharoni" panose="02010803020104030203" pitchFamily="2" charset="-79"/>
              </a:rPr>
              <a:t>OUR JOURNEY TO DATE</a:t>
            </a:r>
            <a:endParaRPr lang="en-GB" dirty="0"/>
          </a:p>
        </p:txBody>
      </p:sp>
      <p:graphicFrame>
        <p:nvGraphicFramePr>
          <p:cNvPr id="6" name="Content Placeholder 5">
            <a:extLst>
              <a:ext uri="{FF2B5EF4-FFF2-40B4-BE49-F238E27FC236}">
                <a16:creationId xmlns:a16="http://schemas.microsoft.com/office/drawing/2014/main" id="{97994A0B-64F7-0DE1-230E-82AD4B9CE9D0}"/>
              </a:ext>
            </a:extLst>
          </p:cNvPr>
          <p:cNvGraphicFramePr>
            <a:graphicFrameLocks noGrp="1"/>
          </p:cNvGraphicFramePr>
          <p:nvPr>
            <p:ph idx="1"/>
          </p:nvPr>
        </p:nvGraphicFramePr>
        <p:xfrm>
          <a:off x="248754" y="2181161"/>
          <a:ext cx="11753021" cy="726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Pentagon 7">
            <a:extLst>
              <a:ext uri="{FF2B5EF4-FFF2-40B4-BE49-F238E27FC236}">
                <a16:creationId xmlns:a16="http://schemas.microsoft.com/office/drawing/2014/main" id="{5EA8FFC2-AE48-3F96-1F0C-62E878DF9246}"/>
              </a:ext>
            </a:extLst>
          </p:cNvPr>
          <p:cNvSpPr/>
          <p:nvPr/>
        </p:nvSpPr>
        <p:spPr>
          <a:xfrm>
            <a:off x="257701" y="2914029"/>
            <a:ext cx="962107" cy="491831"/>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le 1">
            <a:extLst>
              <a:ext uri="{FF2B5EF4-FFF2-40B4-BE49-F238E27FC236}">
                <a16:creationId xmlns:a16="http://schemas.microsoft.com/office/drawing/2014/main" id="{3E2A7363-7B0C-5EEF-4E6E-2AED75E9E70D}"/>
              </a:ext>
            </a:extLst>
          </p:cNvPr>
          <p:cNvSpPr txBox="1">
            <a:spLocks/>
          </p:cNvSpPr>
          <p:nvPr/>
        </p:nvSpPr>
        <p:spPr>
          <a:xfrm>
            <a:off x="1219808" y="2987226"/>
            <a:ext cx="10515600" cy="42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0E2841"/>
                </a:solidFill>
                <a:effectLst/>
                <a:uLnTx/>
                <a:uFillTx/>
                <a:latin typeface="Aptos" panose="02110004020202020204"/>
                <a:ea typeface="+mj-ea"/>
                <a:cs typeface="Aharoni" panose="02010803020104030203" pitchFamily="2" charset="-79"/>
              </a:rPr>
              <a:t>Innovate UK Future Cities Demonstrator</a:t>
            </a:r>
            <a:endParaRPr kumimoji="0" lang="en-GB" sz="2000" b="0" i="0" u="none" strike="noStrike" kern="1200" cap="none" spc="0" normalizeH="0" baseline="0" noProof="0" dirty="0">
              <a:ln>
                <a:noFill/>
              </a:ln>
              <a:solidFill>
                <a:srgbClr val="0E2841"/>
              </a:solidFill>
              <a:effectLst/>
              <a:uLnTx/>
              <a:uFillTx/>
              <a:latin typeface="Aptos" panose="02110004020202020204"/>
              <a:ea typeface="+mj-ea"/>
              <a:cs typeface="+mj-cs"/>
            </a:endParaRPr>
          </a:p>
        </p:txBody>
      </p:sp>
      <p:sp>
        <p:nvSpPr>
          <p:cNvPr id="10" name="Arrow: Pentagon 9">
            <a:extLst>
              <a:ext uri="{FF2B5EF4-FFF2-40B4-BE49-F238E27FC236}">
                <a16:creationId xmlns:a16="http://schemas.microsoft.com/office/drawing/2014/main" id="{E6028356-A419-3811-AC37-F6ADFD8B387A}"/>
              </a:ext>
            </a:extLst>
          </p:cNvPr>
          <p:cNvSpPr/>
          <p:nvPr/>
        </p:nvSpPr>
        <p:spPr>
          <a:xfrm>
            <a:off x="248754" y="3452779"/>
            <a:ext cx="5256806" cy="513892"/>
          </a:xfrm>
          <a:prstGeom prst="homePlate">
            <a:avLst/>
          </a:prstGeom>
          <a:solidFill>
            <a:srgbClr val="0069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7ABFDCE0-7794-85D0-E9DB-F015B001C0F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583131" y="405317"/>
            <a:ext cx="980874" cy="1675333"/>
          </a:xfrm>
          <a:prstGeom prst="rect">
            <a:avLst/>
          </a:prstGeom>
        </p:spPr>
      </p:pic>
      <p:sp>
        <p:nvSpPr>
          <p:cNvPr id="13" name="Title 1">
            <a:extLst>
              <a:ext uri="{FF2B5EF4-FFF2-40B4-BE49-F238E27FC236}">
                <a16:creationId xmlns:a16="http://schemas.microsoft.com/office/drawing/2014/main" id="{8FC9CD30-736C-83AC-451A-271576C52FD1}"/>
              </a:ext>
            </a:extLst>
          </p:cNvPr>
          <p:cNvSpPr txBox="1">
            <a:spLocks/>
          </p:cNvSpPr>
          <p:nvPr/>
        </p:nvSpPr>
        <p:spPr>
          <a:xfrm>
            <a:off x="257701" y="3495960"/>
            <a:ext cx="10515600" cy="42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ptos" panose="02110004020202020204"/>
                <a:ea typeface="+mj-ea"/>
                <a:cs typeface="Aharoni" panose="02010803020104030203" pitchFamily="2" charset="-79"/>
              </a:rPr>
              <a:t>Digital Glasgow Strategy 2013-2018</a:t>
            </a:r>
            <a:endParaRPr kumimoji="0" lang="en-GB" sz="2000" b="1" i="0" u="none" strike="noStrike" kern="1200" cap="none" spc="0" normalizeH="0" baseline="0" noProof="0" dirty="0">
              <a:ln>
                <a:noFill/>
              </a:ln>
              <a:solidFill>
                <a:prstClr val="white"/>
              </a:solidFill>
              <a:effectLst/>
              <a:uLnTx/>
              <a:uFillTx/>
              <a:latin typeface="Aptos" panose="02110004020202020204"/>
              <a:ea typeface="+mj-ea"/>
              <a:cs typeface="+mj-cs"/>
            </a:endParaRPr>
          </a:p>
        </p:txBody>
      </p:sp>
      <p:sp>
        <p:nvSpPr>
          <p:cNvPr id="14" name="Arrow: Pentagon 13">
            <a:extLst>
              <a:ext uri="{FF2B5EF4-FFF2-40B4-BE49-F238E27FC236}">
                <a16:creationId xmlns:a16="http://schemas.microsoft.com/office/drawing/2014/main" id="{28D0DC39-2831-D072-9B23-CB848C01B49E}"/>
              </a:ext>
            </a:extLst>
          </p:cNvPr>
          <p:cNvSpPr/>
          <p:nvPr/>
        </p:nvSpPr>
        <p:spPr>
          <a:xfrm>
            <a:off x="2305547" y="4563943"/>
            <a:ext cx="5884295" cy="491831"/>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itle 1">
            <a:extLst>
              <a:ext uri="{FF2B5EF4-FFF2-40B4-BE49-F238E27FC236}">
                <a16:creationId xmlns:a16="http://schemas.microsoft.com/office/drawing/2014/main" id="{AAD454AD-F748-86BD-96C7-E287F7CF3C62}"/>
              </a:ext>
            </a:extLst>
          </p:cNvPr>
          <p:cNvSpPr txBox="1">
            <a:spLocks/>
          </p:cNvSpPr>
          <p:nvPr/>
        </p:nvSpPr>
        <p:spPr>
          <a:xfrm>
            <a:off x="2405879" y="4611403"/>
            <a:ext cx="10515600" cy="42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ptos" panose="02110004020202020204"/>
                <a:ea typeface="+mj-ea"/>
                <a:cs typeface="Aharoni" panose="02010803020104030203" pitchFamily="2" charset="-79"/>
              </a:rPr>
              <a:t>EC H2020 RUGGEDISED Programme</a:t>
            </a:r>
            <a:endParaRPr kumimoji="0" lang="en-GB" sz="2000" b="0" i="0" u="none" strike="noStrike" kern="1200" cap="none" spc="0" normalizeH="0" baseline="0" noProof="0" dirty="0">
              <a:ln>
                <a:noFill/>
              </a:ln>
              <a:solidFill>
                <a:prstClr val="white"/>
              </a:solidFill>
              <a:effectLst/>
              <a:uLnTx/>
              <a:uFillTx/>
              <a:latin typeface="Aptos" panose="02110004020202020204"/>
              <a:ea typeface="+mj-ea"/>
              <a:cs typeface="+mj-cs"/>
            </a:endParaRPr>
          </a:p>
        </p:txBody>
      </p:sp>
      <p:sp>
        <p:nvSpPr>
          <p:cNvPr id="16" name="Arrow: Pentagon 15">
            <a:extLst>
              <a:ext uri="{FF2B5EF4-FFF2-40B4-BE49-F238E27FC236}">
                <a16:creationId xmlns:a16="http://schemas.microsoft.com/office/drawing/2014/main" id="{6D2946CF-A237-B680-5938-FE8FC793EB42}"/>
              </a:ext>
            </a:extLst>
          </p:cNvPr>
          <p:cNvSpPr/>
          <p:nvPr/>
        </p:nvSpPr>
        <p:spPr>
          <a:xfrm>
            <a:off x="5379000" y="5129009"/>
            <a:ext cx="5506335" cy="491830"/>
          </a:xfrm>
          <a:prstGeom prst="homePlate">
            <a:avLst/>
          </a:prstGeom>
          <a:solidFill>
            <a:srgbClr val="0069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8" name="Picture 4">
            <a:extLst>
              <a:ext uri="{FF2B5EF4-FFF2-40B4-BE49-F238E27FC236}">
                <a16:creationId xmlns:a16="http://schemas.microsoft.com/office/drawing/2014/main" id="{2FCD88F0-5C84-BDBE-5747-CC25607441C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04300" y="5784575"/>
            <a:ext cx="868905" cy="942230"/>
          </a:xfrm>
          <a:prstGeom prst="rect">
            <a:avLst/>
          </a:prstGeom>
          <a:solidFill>
            <a:schemeClr val="bg1"/>
          </a:solidFill>
        </p:spPr>
      </p:pic>
      <p:sp>
        <p:nvSpPr>
          <p:cNvPr id="18" name="Arrow: Pentagon 17">
            <a:extLst>
              <a:ext uri="{FF2B5EF4-FFF2-40B4-BE49-F238E27FC236}">
                <a16:creationId xmlns:a16="http://schemas.microsoft.com/office/drawing/2014/main" id="{CAD9DE88-8E61-6F7A-92B7-713FC650734C}"/>
              </a:ext>
            </a:extLst>
          </p:cNvPr>
          <p:cNvSpPr/>
          <p:nvPr/>
        </p:nvSpPr>
        <p:spPr>
          <a:xfrm>
            <a:off x="1284413" y="4020257"/>
            <a:ext cx="9600921" cy="491831"/>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Title 1">
            <a:extLst>
              <a:ext uri="{FF2B5EF4-FFF2-40B4-BE49-F238E27FC236}">
                <a16:creationId xmlns:a16="http://schemas.microsoft.com/office/drawing/2014/main" id="{FA86A1F6-FDBE-FE3E-D598-548EE87AB791}"/>
              </a:ext>
            </a:extLst>
          </p:cNvPr>
          <p:cNvSpPr txBox="1">
            <a:spLocks/>
          </p:cNvSpPr>
          <p:nvPr/>
        </p:nvSpPr>
        <p:spPr>
          <a:xfrm>
            <a:off x="1438467" y="4072112"/>
            <a:ext cx="10515600" cy="42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ptos" panose="02110004020202020204"/>
                <a:ea typeface="+mj-ea"/>
                <a:cs typeface="Aharoni" panose="02010803020104030203" pitchFamily="2" charset="-79"/>
              </a:rPr>
              <a:t>EC ERDF Scotland’s Smart Cities Programme</a:t>
            </a:r>
            <a:endParaRPr kumimoji="0" lang="en-GB" sz="2000" b="0" i="0" u="none" strike="noStrike" kern="1200" cap="none" spc="0" normalizeH="0" baseline="0" noProof="0" dirty="0">
              <a:ln>
                <a:noFill/>
              </a:ln>
              <a:solidFill>
                <a:prstClr val="white"/>
              </a:solidFill>
              <a:effectLst/>
              <a:uLnTx/>
              <a:uFillTx/>
              <a:latin typeface="Aptos" panose="02110004020202020204"/>
              <a:ea typeface="+mj-ea"/>
              <a:cs typeface="+mj-cs"/>
            </a:endParaRPr>
          </a:p>
        </p:txBody>
      </p:sp>
      <p:sp>
        <p:nvSpPr>
          <p:cNvPr id="20" name="Title 1">
            <a:extLst>
              <a:ext uri="{FF2B5EF4-FFF2-40B4-BE49-F238E27FC236}">
                <a16:creationId xmlns:a16="http://schemas.microsoft.com/office/drawing/2014/main" id="{CA51A4E3-01A1-CFB5-4862-699B2E227150}"/>
              </a:ext>
            </a:extLst>
          </p:cNvPr>
          <p:cNvSpPr txBox="1">
            <a:spLocks/>
          </p:cNvSpPr>
          <p:nvPr/>
        </p:nvSpPr>
        <p:spPr>
          <a:xfrm>
            <a:off x="5392253" y="5138972"/>
            <a:ext cx="10515600" cy="4918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ptos" panose="02110004020202020204"/>
                <a:ea typeface="+mj-ea"/>
                <a:cs typeface="Aharoni" panose="02010803020104030203" pitchFamily="2" charset="-79"/>
              </a:rPr>
              <a:t>Digital Glasgow Strategy 2018-2023</a:t>
            </a:r>
            <a:endParaRPr kumimoji="0" lang="en-GB" sz="2000" b="1" i="0" u="none" strike="noStrike" kern="1200" cap="none" spc="0" normalizeH="0" baseline="0" noProof="0" dirty="0">
              <a:ln>
                <a:noFill/>
              </a:ln>
              <a:solidFill>
                <a:prstClr val="white"/>
              </a:solidFill>
              <a:effectLst/>
              <a:uLnTx/>
              <a:uFillTx/>
              <a:latin typeface="Aptos" panose="02110004020202020204"/>
              <a:ea typeface="+mj-ea"/>
              <a:cs typeface="+mj-cs"/>
            </a:endParaRPr>
          </a:p>
        </p:txBody>
      </p:sp>
      <p:sp>
        <p:nvSpPr>
          <p:cNvPr id="22" name="Arrow: Pentagon 21">
            <a:extLst>
              <a:ext uri="{FF2B5EF4-FFF2-40B4-BE49-F238E27FC236}">
                <a16:creationId xmlns:a16="http://schemas.microsoft.com/office/drawing/2014/main" id="{3251B366-7B98-B181-9E1C-2588A12CC689}"/>
              </a:ext>
            </a:extLst>
          </p:cNvPr>
          <p:cNvSpPr/>
          <p:nvPr/>
        </p:nvSpPr>
        <p:spPr>
          <a:xfrm>
            <a:off x="11020508" y="5697166"/>
            <a:ext cx="1678390" cy="491831"/>
          </a:xfrm>
          <a:prstGeom prst="homePlat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Title 1">
            <a:extLst>
              <a:ext uri="{FF2B5EF4-FFF2-40B4-BE49-F238E27FC236}">
                <a16:creationId xmlns:a16="http://schemas.microsoft.com/office/drawing/2014/main" id="{3EA99C58-7CD2-2D29-C6EE-F19DA11FD70B}"/>
              </a:ext>
            </a:extLst>
          </p:cNvPr>
          <p:cNvSpPr txBox="1">
            <a:spLocks/>
          </p:cNvSpPr>
          <p:nvPr/>
        </p:nvSpPr>
        <p:spPr>
          <a:xfrm>
            <a:off x="7849814" y="5747286"/>
            <a:ext cx="3239549" cy="42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0E2841"/>
                </a:solidFill>
                <a:effectLst/>
                <a:uLnTx/>
                <a:uFillTx/>
                <a:latin typeface="Aptos" panose="02110004020202020204"/>
                <a:ea typeface="+mj-ea"/>
                <a:cs typeface="Aharoni" panose="02010803020104030203" pitchFamily="2" charset="-79"/>
              </a:rPr>
              <a:t>DSIT 5G Innovation Region</a:t>
            </a:r>
            <a:endParaRPr kumimoji="0" lang="en-GB" sz="2000" b="0" i="0" u="none" strike="noStrike" kern="1200" cap="none" spc="0" normalizeH="0" baseline="0" noProof="0" dirty="0">
              <a:ln>
                <a:noFill/>
              </a:ln>
              <a:solidFill>
                <a:srgbClr val="0E2841"/>
              </a:solidFill>
              <a:effectLst/>
              <a:uLnTx/>
              <a:uFillTx/>
              <a:latin typeface="Aptos" panose="02110004020202020204"/>
              <a:ea typeface="+mj-ea"/>
              <a:cs typeface="+mj-cs"/>
            </a:endParaRPr>
          </a:p>
        </p:txBody>
      </p:sp>
      <p:sp>
        <p:nvSpPr>
          <p:cNvPr id="24" name="Arrow: Pentagon 23">
            <a:extLst>
              <a:ext uri="{FF2B5EF4-FFF2-40B4-BE49-F238E27FC236}">
                <a16:creationId xmlns:a16="http://schemas.microsoft.com/office/drawing/2014/main" id="{CD117D3A-E927-163B-A1B7-775571260B33}"/>
              </a:ext>
            </a:extLst>
          </p:cNvPr>
          <p:cNvSpPr/>
          <p:nvPr/>
        </p:nvSpPr>
        <p:spPr>
          <a:xfrm>
            <a:off x="11020508" y="6248161"/>
            <a:ext cx="1678390" cy="491831"/>
          </a:xfrm>
          <a:prstGeom prst="homePlate">
            <a:avLst/>
          </a:prstGeom>
          <a:solidFill>
            <a:srgbClr val="0069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itle 1">
            <a:extLst>
              <a:ext uri="{FF2B5EF4-FFF2-40B4-BE49-F238E27FC236}">
                <a16:creationId xmlns:a16="http://schemas.microsoft.com/office/drawing/2014/main" id="{92B20701-143B-9986-ACEE-C1A591AEC1D0}"/>
              </a:ext>
            </a:extLst>
          </p:cNvPr>
          <p:cNvSpPr txBox="1">
            <a:spLocks/>
          </p:cNvSpPr>
          <p:nvPr/>
        </p:nvSpPr>
        <p:spPr>
          <a:xfrm>
            <a:off x="6696267" y="6315444"/>
            <a:ext cx="4393096" cy="42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6965"/>
                </a:solidFill>
                <a:effectLst/>
                <a:uLnTx/>
                <a:uFillTx/>
                <a:latin typeface="Aptos" panose="02110004020202020204"/>
                <a:ea typeface="+mj-ea"/>
                <a:cs typeface="Aharoni" panose="02010803020104030203" pitchFamily="2" charset="-79"/>
              </a:rPr>
              <a:t>Digital Glasgow Strategy 2024-2030</a:t>
            </a:r>
            <a:endParaRPr kumimoji="0" lang="en-GB" sz="2000" b="1" i="0" u="none" strike="noStrike" kern="1200" cap="none" spc="0" normalizeH="0" baseline="0" noProof="0" dirty="0">
              <a:ln>
                <a:noFill/>
              </a:ln>
              <a:solidFill>
                <a:srgbClr val="006965"/>
              </a:solidFill>
              <a:effectLst/>
              <a:uLnTx/>
              <a:uFillTx/>
              <a:latin typeface="Aptos" panose="02110004020202020204"/>
              <a:ea typeface="+mj-ea"/>
              <a:cs typeface="+mj-cs"/>
            </a:endParaRPr>
          </a:p>
        </p:txBody>
      </p:sp>
    </p:spTree>
    <p:extLst>
      <p:ext uri="{BB962C8B-B14F-4D97-AF65-F5344CB8AC3E}">
        <p14:creationId xmlns:p14="http://schemas.microsoft.com/office/powerpoint/2010/main" val="19614533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911CFCFB-DC1F-078E-D189-2B26F5CEAD92}"/>
              </a:ext>
            </a:extLst>
          </p:cNvPr>
          <p:cNvSpPr txBox="1"/>
          <p:nvPr/>
        </p:nvSpPr>
        <p:spPr>
          <a:xfrm>
            <a:off x="0" y="3178159"/>
            <a:ext cx="12192000" cy="1384995"/>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Connected Learning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ptos" panose="02110004020202020204"/>
                <a:ea typeface="+mn-ea"/>
                <a:cs typeface="+mn-cs"/>
              </a:rPr>
              <a:t>(85,000 iPads distributed to school children)</a:t>
            </a:r>
          </a:p>
        </p:txBody>
      </p:sp>
      <p:pic>
        <p:nvPicPr>
          <p:cNvPr id="12" name="Picture 11">
            <a:extLst>
              <a:ext uri="{FF2B5EF4-FFF2-40B4-BE49-F238E27FC236}">
                <a16:creationId xmlns:a16="http://schemas.microsoft.com/office/drawing/2014/main" id="{7ABFDCE0-7794-85D0-E9DB-F015B001C0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3131" y="405317"/>
            <a:ext cx="980874" cy="1675333"/>
          </a:xfrm>
          <a:prstGeom prst="rect">
            <a:avLst/>
          </a:prstGeom>
        </p:spPr>
      </p:pic>
      <p:sp>
        <p:nvSpPr>
          <p:cNvPr id="17" name="Title 1">
            <a:extLst>
              <a:ext uri="{FF2B5EF4-FFF2-40B4-BE49-F238E27FC236}">
                <a16:creationId xmlns:a16="http://schemas.microsoft.com/office/drawing/2014/main" id="{D454C169-4789-FA51-E1BB-9D5781EE2690}"/>
              </a:ext>
            </a:extLst>
          </p:cNvPr>
          <p:cNvSpPr>
            <a:spLocks noGrp="1"/>
          </p:cNvSpPr>
          <p:nvPr>
            <p:ph type="title"/>
          </p:nvPr>
        </p:nvSpPr>
        <p:spPr>
          <a:xfrm>
            <a:off x="247760" y="424562"/>
            <a:ext cx="10515600" cy="1325563"/>
          </a:xfrm>
        </p:spPr>
        <p:txBody>
          <a:bodyPr/>
          <a:lstStyle/>
          <a:p>
            <a:r>
              <a:rPr lang="en-GB" sz="3600" dirty="0">
                <a:solidFill>
                  <a:schemeClr val="tx1">
                    <a:lumMod val="95000"/>
                    <a:lumOff val="5000"/>
                  </a:schemeClr>
                </a:solidFill>
                <a:cs typeface="Aharoni" panose="02010803020104030203" pitchFamily="2" charset="-79"/>
              </a:rPr>
              <a:t>Achievements to date:</a:t>
            </a:r>
            <a:br>
              <a:rPr lang="en-GB" b="1" dirty="0">
                <a:solidFill>
                  <a:schemeClr val="tx1">
                    <a:lumMod val="95000"/>
                    <a:lumOff val="5000"/>
                  </a:schemeClr>
                </a:solidFill>
                <a:latin typeface="Aharoni" panose="02010803020104030203" pitchFamily="2" charset="-79"/>
                <a:cs typeface="Aharoni" panose="02010803020104030203" pitchFamily="2" charset="-79"/>
              </a:rPr>
            </a:br>
            <a:r>
              <a:rPr lang="en-GB" b="1" dirty="0">
                <a:solidFill>
                  <a:schemeClr val="tx1">
                    <a:lumMod val="95000"/>
                    <a:lumOff val="5000"/>
                  </a:schemeClr>
                </a:solidFill>
                <a:latin typeface="Aharoni" panose="02010803020104030203" pitchFamily="2" charset="-79"/>
                <a:cs typeface="Aharoni" panose="02010803020104030203" pitchFamily="2" charset="-79"/>
              </a:rPr>
              <a:t>THE ASSETS WE HAVE BUILT</a:t>
            </a:r>
            <a:endParaRPr lang="en-GB" dirty="0"/>
          </a:p>
        </p:txBody>
      </p:sp>
      <p:sp>
        <p:nvSpPr>
          <p:cNvPr id="29" name="TextBox 28">
            <a:extLst>
              <a:ext uri="{FF2B5EF4-FFF2-40B4-BE49-F238E27FC236}">
                <a16:creationId xmlns:a16="http://schemas.microsoft.com/office/drawing/2014/main" id="{AB004FB5-0367-4EDC-C443-A47089E22B70}"/>
              </a:ext>
            </a:extLst>
          </p:cNvPr>
          <p:cNvSpPr txBox="1"/>
          <p:nvPr/>
        </p:nvSpPr>
        <p:spPr>
          <a:xfrm>
            <a:off x="0" y="3003239"/>
            <a:ext cx="12192000" cy="1734834"/>
          </a:xfrm>
          <a:prstGeom prst="rect">
            <a:avLst/>
          </a:prstGeom>
          <a:solidFill>
            <a:schemeClr val="bg2"/>
          </a:solid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lumMod val="95000"/>
                    <a:lumOff val="5000"/>
                  </a:prstClr>
                </a:solidFill>
                <a:effectLst/>
                <a:uLnTx/>
                <a:uFillTx/>
                <a:latin typeface="Aharoni" panose="02010803020104030203" pitchFamily="2" charset="-79"/>
                <a:ea typeface="+mn-ea"/>
                <a:cs typeface="Aharoni" panose="02010803020104030203" pitchFamily="2" charset="-79"/>
              </a:rPr>
              <a:t>City-wide smart infrastructure </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lumMod val="95000"/>
                    <a:lumOff val="5000"/>
                  </a:prstClr>
                </a:solidFill>
                <a:effectLst/>
                <a:uLnTx/>
                <a:uFillTx/>
                <a:latin typeface="Aptos" panose="02110004020202020204"/>
                <a:ea typeface="+mn-ea"/>
                <a:cs typeface="Aharoni" panose="02010803020104030203" pitchFamily="2" charset="-79"/>
              </a:rPr>
              <a:t>(e.g. Intelligent Street Lighting)</a:t>
            </a:r>
            <a:endParaRPr kumimoji="0" lang="en-GB" sz="3600" b="0" i="0" u="none" strike="noStrike" kern="1200" cap="none" spc="0" normalizeH="0" baseline="0" noProof="0" dirty="0">
              <a:ln>
                <a:noFill/>
              </a:ln>
              <a:solidFill>
                <a:prstClr val="black">
                  <a:lumMod val="95000"/>
                  <a:lumOff val="5000"/>
                </a:prstClr>
              </a:solidFill>
              <a:effectLst/>
              <a:uLnTx/>
              <a:uFillTx/>
              <a:latin typeface="Aptos" panose="02110004020202020204"/>
              <a:ea typeface="+mn-ea"/>
              <a:cs typeface="Aharoni" panose="02010803020104030203" pitchFamily="2" charset="-79"/>
            </a:endParaRPr>
          </a:p>
        </p:txBody>
      </p:sp>
      <p:sp>
        <p:nvSpPr>
          <p:cNvPr id="32" name="TextBox 31">
            <a:extLst>
              <a:ext uri="{FF2B5EF4-FFF2-40B4-BE49-F238E27FC236}">
                <a16:creationId xmlns:a16="http://schemas.microsoft.com/office/drawing/2014/main" id="{7C8A7821-19D2-C1BC-3F77-16AB9B21BE75}"/>
              </a:ext>
            </a:extLst>
          </p:cNvPr>
          <p:cNvSpPr txBox="1"/>
          <p:nvPr/>
        </p:nvSpPr>
        <p:spPr>
          <a:xfrm>
            <a:off x="0" y="3178159"/>
            <a:ext cx="12192000" cy="1384995"/>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Glasgow Code 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ptos" panose="02110004020202020204"/>
                <a:ea typeface="+mn-ea"/>
                <a:cs typeface="+mn-cs"/>
              </a:rPr>
              <a:t>(Employability skills for digital roles)</a:t>
            </a:r>
          </a:p>
        </p:txBody>
      </p:sp>
      <p:sp>
        <p:nvSpPr>
          <p:cNvPr id="33" name="TextBox 32">
            <a:extLst>
              <a:ext uri="{FF2B5EF4-FFF2-40B4-BE49-F238E27FC236}">
                <a16:creationId xmlns:a16="http://schemas.microsoft.com/office/drawing/2014/main" id="{49B69271-15D0-7A1A-CDE8-8E2E99119E97}"/>
              </a:ext>
            </a:extLst>
          </p:cNvPr>
          <p:cNvSpPr txBox="1"/>
          <p:nvPr/>
        </p:nvSpPr>
        <p:spPr>
          <a:xfrm>
            <a:off x="0" y="3178159"/>
            <a:ext cx="12192000" cy="1384995"/>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Glasgow Operations Centre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ptos" panose="02110004020202020204"/>
                <a:ea typeface="+mn-ea"/>
                <a:cs typeface="+mn-cs"/>
              </a:rPr>
              <a:t>(Integrated operations centre for city services)</a:t>
            </a:r>
          </a:p>
        </p:txBody>
      </p:sp>
      <p:sp>
        <p:nvSpPr>
          <p:cNvPr id="34" name="TextBox 33">
            <a:extLst>
              <a:ext uri="{FF2B5EF4-FFF2-40B4-BE49-F238E27FC236}">
                <a16:creationId xmlns:a16="http://schemas.microsoft.com/office/drawing/2014/main" id="{8112E340-5CB2-D8B9-8FCF-DF4BC442A1F3}"/>
              </a:ext>
            </a:extLst>
          </p:cNvPr>
          <p:cNvSpPr txBox="1"/>
          <p:nvPr/>
        </p:nvSpPr>
        <p:spPr>
          <a:xfrm>
            <a:off x="0" y="2901160"/>
            <a:ext cx="12192000" cy="1938992"/>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Innovation Districts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GB" sz="3600" b="0" i="0" u="none" strike="noStrike" kern="1200" cap="none" spc="0" normalizeH="0" baseline="0" noProof="0" dirty="0">
                <a:ln>
                  <a:noFill/>
                </a:ln>
                <a:solidFill>
                  <a:prstClr val="black">
                    <a:lumMod val="95000"/>
                    <a:lumOff val="5000"/>
                  </a:prstClr>
                </a:solidFill>
                <a:effectLst/>
                <a:uLnTx/>
                <a:uFillTx/>
                <a:latin typeface="Aptos" panose="02110004020202020204"/>
                <a:ea typeface="+mn-ea"/>
                <a:cs typeface="Aharoni" panose="02010803020104030203" pitchFamily="2" charset="-79"/>
              </a:rPr>
              <a:t>Place-based approach to facilitating Glasgow’s innovation ecosystems</a:t>
            </a:r>
            <a:r>
              <a:rPr kumimoji="0" lang="en-GB" sz="36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35" name="TextBox 34">
            <a:extLst>
              <a:ext uri="{FF2B5EF4-FFF2-40B4-BE49-F238E27FC236}">
                <a16:creationId xmlns:a16="http://schemas.microsoft.com/office/drawing/2014/main" id="{01770729-C9B3-A6C7-B597-54FAA3D31961}"/>
              </a:ext>
            </a:extLst>
          </p:cNvPr>
          <p:cNvSpPr txBox="1"/>
          <p:nvPr/>
        </p:nvSpPr>
        <p:spPr>
          <a:xfrm>
            <a:off x="0" y="2839605"/>
            <a:ext cx="12192000" cy="2062103"/>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Centre for BI &amp; Data Analytics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Aptos" panose="02110004020202020204"/>
                <a:ea typeface="+mn-ea"/>
                <a:cs typeface="Aharoni" panose="02010803020104030203" pitchFamily="2" charset="-79"/>
              </a:rPr>
              <a:t>(centralised team for driving data-driven transformation)</a:t>
            </a:r>
          </a:p>
        </p:txBody>
      </p:sp>
      <p:sp>
        <p:nvSpPr>
          <p:cNvPr id="36" name="TextBox 35">
            <a:extLst>
              <a:ext uri="{FF2B5EF4-FFF2-40B4-BE49-F238E27FC236}">
                <a16:creationId xmlns:a16="http://schemas.microsoft.com/office/drawing/2014/main" id="{3F1FCF5F-5350-4AFB-5765-1512CE5FEA4F}"/>
              </a:ext>
            </a:extLst>
          </p:cNvPr>
          <p:cNvSpPr txBox="1"/>
          <p:nvPr/>
        </p:nvSpPr>
        <p:spPr>
          <a:xfrm>
            <a:off x="0" y="3178159"/>
            <a:ext cx="12192000" cy="1384995"/>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Centre for Civic Innovation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GB" sz="3600" b="0" i="0" u="none" strike="noStrike" kern="1200" cap="none" spc="0" normalizeH="0" baseline="0" noProof="0" dirty="0">
                <a:ln>
                  <a:noFill/>
                </a:ln>
                <a:solidFill>
                  <a:prstClr val="black">
                    <a:lumMod val="95000"/>
                    <a:lumOff val="5000"/>
                  </a:prstClr>
                </a:solidFill>
                <a:effectLst/>
                <a:uLnTx/>
                <a:uFillTx/>
                <a:latin typeface="Aptos" panose="02110004020202020204"/>
                <a:ea typeface="+mn-ea"/>
                <a:cs typeface="Aharoni" panose="02010803020104030203" pitchFamily="2" charset="-79"/>
              </a:rPr>
              <a:t>dedicated team to facilitate civic and open innovation</a:t>
            </a:r>
            <a:r>
              <a:rPr kumimoji="0" lang="en-GB" sz="36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37" name="TextBox 36">
            <a:extLst>
              <a:ext uri="{FF2B5EF4-FFF2-40B4-BE49-F238E27FC236}">
                <a16:creationId xmlns:a16="http://schemas.microsoft.com/office/drawing/2014/main" id="{76E60C8A-E6F8-CB4D-8253-7390EDEDE867}"/>
              </a:ext>
            </a:extLst>
          </p:cNvPr>
          <p:cNvSpPr txBox="1"/>
          <p:nvPr/>
        </p:nvSpPr>
        <p:spPr>
          <a:xfrm>
            <a:off x="0" y="3178159"/>
            <a:ext cx="12192000" cy="1384995"/>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data.Glasgow.gov.uk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GB" sz="3600" b="0" i="0" u="none" strike="noStrike" kern="1200" cap="none" spc="0" normalizeH="0" baseline="0" noProof="0" dirty="0">
                <a:ln>
                  <a:noFill/>
                </a:ln>
                <a:solidFill>
                  <a:prstClr val="black">
                    <a:lumMod val="95000"/>
                    <a:lumOff val="5000"/>
                  </a:prstClr>
                </a:solidFill>
                <a:effectLst/>
                <a:uLnTx/>
                <a:uFillTx/>
                <a:latin typeface="Aptos" panose="02110004020202020204"/>
                <a:ea typeface="+mn-ea"/>
                <a:cs typeface="Aharoni" panose="02010803020104030203" pitchFamily="2" charset="-79"/>
              </a:rPr>
              <a:t>open data, including a 3D urban model of the city</a:t>
            </a:r>
            <a:r>
              <a:rPr kumimoji="0" lang="en-GB" sz="36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38" name="TextBox 37">
            <a:extLst>
              <a:ext uri="{FF2B5EF4-FFF2-40B4-BE49-F238E27FC236}">
                <a16:creationId xmlns:a16="http://schemas.microsoft.com/office/drawing/2014/main" id="{64640AB7-1029-F045-2AEF-9AADE36D45F6}"/>
              </a:ext>
            </a:extLst>
          </p:cNvPr>
          <p:cNvSpPr txBox="1"/>
          <p:nvPr/>
        </p:nvSpPr>
        <p:spPr>
          <a:xfrm>
            <a:off x="-402390" y="3178159"/>
            <a:ext cx="12996780" cy="1384995"/>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Glasgow Tech Ecosystem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ptos" panose="02110004020202020204"/>
                <a:ea typeface="+mn-ea"/>
                <a:cs typeface="+mn-cs"/>
              </a:rPr>
              <a:t>(Online platform for matching startups, venture capital)</a:t>
            </a:r>
          </a:p>
        </p:txBody>
      </p:sp>
    </p:spTree>
    <p:extLst>
      <p:ext uri="{BB962C8B-B14F-4D97-AF65-F5344CB8AC3E}">
        <p14:creationId xmlns:p14="http://schemas.microsoft.com/office/powerpoint/2010/main" val="23130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subTnLst>
                                    <p:set>
                                      <p:cBhvr override="childStyle">
                                        <p:cTn dur="1" fill="hold" display="0" masterRel="nextClick" afterEffect="1"/>
                                        <p:tgtEl>
                                          <p:spTgt spid="37"/>
                                        </p:tgtEl>
                                        <p:attrNameLst>
                                          <p:attrName>style.visibility</p:attrName>
                                        </p:attrNameLst>
                                      </p:cBhvr>
                                      <p:to>
                                        <p:strVal val="hidden"/>
                                      </p:to>
                                    </p:set>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7" grpId="0"/>
      <p:bldP spid="29" grpId="0" animBg="1"/>
      <p:bldP spid="32" grpId="0" animBg="1"/>
      <p:bldP spid="33" grpId="0" animBg="1"/>
      <p:bldP spid="34" grpId="0" animBg="1"/>
      <p:bldP spid="35" grpId="0" animBg="1"/>
      <p:bldP spid="36" grpId="0" animBg="1"/>
      <p:bldP spid="37" grpId="0" animBg="1"/>
      <p:bldP spid="3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Pentagon 14">
            <a:extLst>
              <a:ext uri="{FF2B5EF4-FFF2-40B4-BE49-F238E27FC236}">
                <a16:creationId xmlns:a16="http://schemas.microsoft.com/office/drawing/2014/main" id="{A5B6E57D-4077-851A-8779-6D128DD0EC9B}"/>
              </a:ext>
            </a:extLst>
          </p:cNvPr>
          <p:cNvSpPr/>
          <p:nvPr/>
        </p:nvSpPr>
        <p:spPr>
          <a:xfrm>
            <a:off x="4827098" y="4737691"/>
            <a:ext cx="5361709" cy="1184564"/>
          </a:xfrm>
          <a:prstGeom prst="homePlate">
            <a:avLst>
              <a:gd name="adj" fmla="val 31502"/>
            </a:avLst>
          </a:prstGeom>
          <a:solidFill>
            <a:srgbClr val="0069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Arrow: Pentagon 12">
            <a:extLst>
              <a:ext uri="{FF2B5EF4-FFF2-40B4-BE49-F238E27FC236}">
                <a16:creationId xmlns:a16="http://schemas.microsoft.com/office/drawing/2014/main" id="{BC4996FB-3C59-B0EB-92A7-FF069093B4EC}"/>
              </a:ext>
            </a:extLst>
          </p:cNvPr>
          <p:cNvSpPr/>
          <p:nvPr/>
        </p:nvSpPr>
        <p:spPr>
          <a:xfrm>
            <a:off x="4834365" y="3372455"/>
            <a:ext cx="5361709" cy="1184564"/>
          </a:xfrm>
          <a:prstGeom prst="homePlate">
            <a:avLst>
              <a:gd name="adj" fmla="val 31502"/>
            </a:avLst>
          </a:prstGeom>
          <a:solidFill>
            <a:srgbClr val="0069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Arrow: Pentagon 7">
            <a:extLst>
              <a:ext uri="{FF2B5EF4-FFF2-40B4-BE49-F238E27FC236}">
                <a16:creationId xmlns:a16="http://schemas.microsoft.com/office/drawing/2014/main" id="{EC1E2C11-914C-AD07-0294-A1BFEA0B8ED2}"/>
              </a:ext>
            </a:extLst>
          </p:cNvPr>
          <p:cNvSpPr/>
          <p:nvPr/>
        </p:nvSpPr>
        <p:spPr>
          <a:xfrm>
            <a:off x="4834365" y="2022764"/>
            <a:ext cx="5361709" cy="1184564"/>
          </a:xfrm>
          <a:prstGeom prst="homePlate">
            <a:avLst>
              <a:gd name="adj" fmla="val 31502"/>
            </a:avLst>
          </a:prstGeom>
          <a:solidFill>
            <a:srgbClr val="0069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a:t>
            </a:r>
          </a:p>
        </p:txBody>
      </p:sp>
      <p:sp>
        <p:nvSpPr>
          <p:cNvPr id="18" name="Oval 17">
            <a:extLst>
              <a:ext uri="{FF2B5EF4-FFF2-40B4-BE49-F238E27FC236}">
                <a16:creationId xmlns:a16="http://schemas.microsoft.com/office/drawing/2014/main" id="{BCC83E74-B75A-0DA0-B492-F66AA6699DA3}"/>
              </a:ext>
            </a:extLst>
          </p:cNvPr>
          <p:cNvSpPr/>
          <p:nvPr/>
        </p:nvSpPr>
        <p:spPr>
          <a:xfrm>
            <a:off x="1503218" y="1620982"/>
            <a:ext cx="4932556" cy="4812456"/>
          </a:xfrm>
          <a:prstGeom prst="ellipse">
            <a:avLst/>
          </a:prstGeom>
          <a:solidFill>
            <a:srgbClr val="00696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0748A45E-C105-52F1-B95F-743414FA5A3A}"/>
              </a:ext>
            </a:extLst>
          </p:cNvPr>
          <p:cNvSpPr txBox="1"/>
          <p:nvPr/>
        </p:nvSpPr>
        <p:spPr>
          <a:xfrm>
            <a:off x="7190509" y="5124985"/>
            <a:ext cx="25490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ptos" panose="02110004020202020204"/>
                <a:ea typeface="+mn-ea"/>
                <a:cs typeface="+mn-cs"/>
              </a:rPr>
              <a:t>Economic Opportunity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ptos" panose="02110004020202020204"/>
                <a:ea typeface="+mn-ea"/>
                <a:cs typeface="+mn-cs"/>
              </a:rPr>
              <a:t>  </a:t>
            </a: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7ABFDCE0-7794-85D0-E9DB-F015B001C0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3131" y="405317"/>
            <a:ext cx="980874" cy="1675333"/>
          </a:xfrm>
          <a:prstGeom prst="rect">
            <a:avLst/>
          </a:prstGeom>
        </p:spPr>
      </p:pic>
      <p:sp>
        <p:nvSpPr>
          <p:cNvPr id="17" name="Title 1">
            <a:extLst>
              <a:ext uri="{FF2B5EF4-FFF2-40B4-BE49-F238E27FC236}">
                <a16:creationId xmlns:a16="http://schemas.microsoft.com/office/drawing/2014/main" id="{D454C169-4789-FA51-E1BB-9D5781EE2690}"/>
              </a:ext>
            </a:extLst>
          </p:cNvPr>
          <p:cNvSpPr>
            <a:spLocks noGrp="1"/>
          </p:cNvSpPr>
          <p:nvPr>
            <p:ph type="title"/>
          </p:nvPr>
        </p:nvSpPr>
        <p:spPr>
          <a:xfrm>
            <a:off x="247760" y="424562"/>
            <a:ext cx="10515600" cy="1325563"/>
          </a:xfrm>
        </p:spPr>
        <p:txBody>
          <a:bodyPr anchor="t"/>
          <a:lstStyle/>
          <a:p>
            <a:pPr>
              <a:lnSpc>
                <a:spcPct val="100000"/>
              </a:lnSpc>
            </a:pPr>
            <a:r>
              <a:rPr lang="en-GB" b="1" dirty="0">
                <a:solidFill>
                  <a:schemeClr val="tx1">
                    <a:lumMod val="95000"/>
                    <a:lumOff val="5000"/>
                  </a:schemeClr>
                </a:solidFill>
                <a:latin typeface="Aharoni" panose="02010803020104030203" pitchFamily="2" charset="-79"/>
                <a:cs typeface="Aharoni" panose="02010803020104030203" pitchFamily="2" charset="-79"/>
              </a:rPr>
              <a:t>WHAT WE HAVE LEARNED</a:t>
            </a:r>
            <a:endParaRPr lang="en-GB" dirty="0"/>
          </a:p>
        </p:txBody>
      </p:sp>
      <p:graphicFrame>
        <p:nvGraphicFramePr>
          <p:cNvPr id="4" name="Diagram 3">
            <a:extLst>
              <a:ext uri="{FF2B5EF4-FFF2-40B4-BE49-F238E27FC236}">
                <a16:creationId xmlns:a16="http://schemas.microsoft.com/office/drawing/2014/main" id="{A038AEE9-E2CB-5F37-0137-ED539C663578}"/>
              </a:ext>
            </a:extLst>
          </p:cNvPr>
          <p:cNvGraphicFramePr/>
          <p:nvPr/>
        </p:nvGraphicFramePr>
        <p:xfrm>
          <a:off x="-110836" y="1750125"/>
          <a:ext cx="8188035" cy="45165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14D2BFD-1902-193A-18C7-BD867E6DF93C}"/>
              </a:ext>
            </a:extLst>
          </p:cNvPr>
          <p:cNvSpPr txBox="1"/>
          <p:nvPr/>
        </p:nvSpPr>
        <p:spPr>
          <a:xfrm>
            <a:off x="6822831" y="2429357"/>
            <a:ext cx="289579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ptos" panose="02110004020202020204"/>
                <a:ea typeface="+mn-ea"/>
                <a:cs typeface="+mn-cs"/>
              </a:rPr>
              <a:t>Operational Effectiveness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ptos" panose="02110004020202020204"/>
                <a:ea typeface="+mn-ea"/>
                <a:cs typeface="+mn-cs"/>
              </a:rPr>
              <a:t>  </a:t>
            </a: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1CFA649A-21D1-1AE1-2A2F-C33876475E1E}"/>
              </a:ext>
            </a:extLst>
          </p:cNvPr>
          <p:cNvSpPr txBox="1"/>
          <p:nvPr/>
        </p:nvSpPr>
        <p:spPr>
          <a:xfrm>
            <a:off x="7395744" y="3754920"/>
            <a:ext cx="23228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ptos" panose="02110004020202020204"/>
                <a:ea typeface="+mn-ea"/>
                <a:cs typeface="+mn-cs"/>
              </a:rPr>
              <a:t>Improved Outcomes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ptos" panose="02110004020202020204"/>
                <a:ea typeface="+mn-ea"/>
                <a:cs typeface="+mn-cs"/>
              </a:rPr>
              <a:t>  </a:t>
            </a: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17322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B5B00-B1EF-F4DF-03A9-9202DC621922}"/>
              </a:ext>
            </a:extLst>
          </p:cNvPr>
          <p:cNvSpPr>
            <a:spLocks noGrp="1"/>
          </p:cNvSpPr>
          <p:nvPr>
            <p:ph type="ctrTitle"/>
          </p:nvPr>
        </p:nvSpPr>
        <p:spPr>
          <a:xfrm>
            <a:off x="516677" y="2374848"/>
            <a:ext cx="9144000" cy="2387600"/>
          </a:xfrm>
        </p:spPr>
        <p:txBody>
          <a:bodyPr>
            <a:normAutofit fontScale="90000"/>
          </a:bodyPr>
          <a:lstStyle/>
          <a:p>
            <a:pPr algn="l"/>
            <a:r>
              <a:rPr lang="en-GB" sz="5300" dirty="0">
                <a:latin typeface="+mn-lt"/>
                <a:cs typeface="Aharoni" panose="02010803020104030203" pitchFamily="2" charset="-79"/>
              </a:rPr>
              <a:t>Introducing the</a:t>
            </a:r>
            <a:br>
              <a:rPr lang="en-GB" dirty="0">
                <a:latin typeface="Aharoni" panose="02010803020104030203" pitchFamily="2" charset="-79"/>
                <a:cs typeface="Aharoni" panose="02010803020104030203" pitchFamily="2" charset="-79"/>
              </a:rPr>
            </a:br>
            <a:r>
              <a:rPr lang="en-GB" sz="6700" b="1" dirty="0">
                <a:latin typeface="Aharoni" panose="02010803020104030203" pitchFamily="2" charset="-79"/>
                <a:cs typeface="Aharoni" panose="02010803020104030203" pitchFamily="2" charset="-79"/>
              </a:rPr>
              <a:t>DIGITAL GLASGOW STRATEGY </a:t>
            </a:r>
            <a:br>
              <a:rPr lang="en-GB" sz="6700" b="1" dirty="0">
                <a:latin typeface="Aharoni" panose="02010803020104030203" pitchFamily="2" charset="-79"/>
                <a:cs typeface="Aharoni" panose="02010803020104030203" pitchFamily="2" charset="-79"/>
              </a:rPr>
            </a:br>
            <a:r>
              <a:rPr lang="en-GB" sz="4400" b="1" dirty="0">
                <a:latin typeface="+mn-lt"/>
                <a:cs typeface="Aharoni" panose="02010803020104030203" pitchFamily="2" charset="-79"/>
              </a:rPr>
              <a:t>2024-2030</a:t>
            </a:r>
            <a:endParaRPr lang="en-GB" b="1" dirty="0">
              <a:latin typeface="+mn-lt"/>
              <a:cs typeface="Aharoni" panose="02010803020104030203" pitchFamily="2" charset="-79"/>
            </a:endParaRPr>
          </a:p>
        </p:txBody>
      </p:sp>
      <p:pic>
        <p:nvPicPr>
          <p:cNvPr id="4" name="Picture 3">
            <a:extLst>
              <a:ext uri="{FF2B5EF4-FFF2-40B4-BE49-F238E27FC236}">
                <a16:creationId xmlns:a16="http://schemas.microsoft.com/office/drawing/2014/main" id="{E3F2CE80-625B-5B24-A307-6FD03EDD7F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3131" y="405317"/>
            <a:ext cx="980874" cy="1675333"/>
          </a:xfrm>
          <a:prstGeom prst="rect">
            <a:avLst/>
          </a:prstGeom>
        </p:spPr>
      </p:pic>
    </p:spTree>
    <p:extLst>
      <p:ext uri="{BB962C8B-B14F-4D97-AF65-F5344CB8AC3E}">
        <p14:creationId xmlns:p14="http://schemas.microsoft.com/office/powerpoint/2010/main" val="12813868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BFDCE0-7794-85D0-E9DB-F015B001C0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3131" y="405317"/>
            <a:ext cx="980874" cy="1675333"/>
          </a:xfrm>
          <a:prstGeom prst="rect">
            <a:avLst/>
          </a:prstGeom>
        </p:spPr>
      </p:pic>
      <p:sp>
        <p:nvSpPr>
          <p:cNvPr id="17" name="Title 1">
            <a:extLst>
              <a:ext uri="{FF2B5EF4-FFF2-40B4-BE49-F238E27FC236}">
                <a16:creationId xmlns:a16="http://schemas.microsoft.com/office/drawing/2014/main" id="{D454C169-4789-FA51-E1BB-9D5781EE2690}"/>
              </a:ext>
            </a:extLst>
          </p:cNvPr>
          <p:cNvSpPr>
            <a:spLocks noGrp="1"/>
          </p:cNvSpPr>
          <p:nvPr>
            <p:ph type="title"/>
          </p:nvPr>
        </p:nvSpPr>
        <p:spPr>
          <a:xfrm>
            <a:off x="271534" y="58699"/>
            <a:ext cx="9329666" cy="1325563"/>
          </a:xfrm>
        </p:spPr>
        <p:txBody>
          <a:bodyPr>
            <a:normAutofit fontScale="90000"/>
          </a:bodyPr>
          <a:lstStyle/>
          <a:p>
            <a:br>
              <a:rPr lang="en-GB" b="1" dirty="0">
                <a:solidFill>
                  <a:schemeClr val="tx1">
                    <a:lumMod val="95000"/>
                    <a:lumOff val="5000"/>
                  </a:schemeClr>
                </a:solidFill>
                <a:latin typeface="Aharoni" panose="02010803020104030203" pitchFamily="2" charset="-79"/>
                <a:cs typeface="Aharoni" panose="02010803020104030203" pitchFamily="2" charset="-79"/>
              </a:rPr>
            </a:br>
            <a:r>
              <a:rPr lang="en-GB" b="1" dirty="0">
                <a:solidFill>
                  <a:schemeClr val="tx1">
                    <a:lumMod val="95000"/>
                    <a:lumOff val="5000"/>
                  </a:schemeClr>
                </a:solidFill>
                <a:latin typeface="Aharoni" panose="02010803020104030203" pitchFamily="2" charset="-79"/>
                <a:cs typeface="Aharoni" panose="02010803020104030203" pitchFamily="2" charset="-79"/>
              </a:rPr>
              <a:t>PLACING RIGHTS AT THE HEART OF</a:t>
            </a:r>
            <a:br>
              <a:rPr lang="en-GB" b="1" dirty="0">
                <a:solidFill>
                  <a:schemeClr val="tx1">
                    <a:lumMod val="95000"/>
                    <a:lumOff val="5000"/>
                  </a:schemeClr>
                </a:solidFill>
                <a:latin typeface="Aharoni" panose="02010803020104030203" pitchFamily="2" charset="-79"/>
                <a:cs typeface="Aharoni" panose="02010803020104030203" pitchFamily="2" charset="-79"/>
              </a:rPr>
            </a:br>
            <a:r>
              <a:rPr lang="en-GB" b="1" dirty="0">
                <a:solidFill>
                  <a:schemeClr val="tx1">
                    <a:lumMod val="95000"/>
                    <a:lumOff val="5000"/>
                  </a:schemeClr>
                </a:solidFill>
                <a:latin typeface="Aharoni" panose="02010803020104030203" pitchFamily="2" charset="-79"/>
                <a:cs typeface="Aharoni" panose="02010803020104030203" pitchFamily="2" charset="-79"/>
              </a:rPr>
              <a:t>THE DIGITAL STRATEGY</a:t>
            </a:r>
            <a:endParaRPr lang="en-GB" dirty="0"/>
          </a:p>
        </p:txBody>
      </p:sp>
      <p:graphicFrame>
        <p:nvGraphicFramePr>
          <p:cNvPr id="2" name="Diagram 1">
            <a:extLst>
              <a:ext uri="{FF2B5EF4-FFF2-40B4-BE49-F238E27FC236}">
                <a16:creationId xmlns:a16="http://schemas.microsoft.com/office/drawing/2014/main" id="{30B3F2A5-786D-BA05-1B69-E3FDB14E690E}"/>
              </a:ext>
            </a:extLst>
          </p:cNvPr>
          <p:cNvGraphicFramePr/>
          <p:nvPr/>
        </p:nvGraphicFramePr>
        <p:xfrm>
          <a:off x="1084919" y="1310298"/>
          <a:ext cx="9834849" cy="54150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942941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BFDCE0-7794-85D0-E9DB-F015B001C0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3131" y="405317"/>
            <a:ext cx="980874" cy="1675333"/>
          </a:xfrm>
          <a:prstGeom prst="rect">
            <a:avLst/>
          </a:prstGeom>
        </p:spPr>
      </p:pic>
      <p:sp>
        <p:nvSpPr>
          <p:cNvPr id="17" name="Title 1">
            <a:extLst>
              <a:ext uri="{FF2B5EF4-FFF2-40B4-BE49-F238E27FC236}">
                <a16:creationId xmlns:a16="http://schemas.microsoft.com/office/drawing/2014/main" id="{D454C169-4789-FA51-E1BB-9D5781EE2690}"/>
              </a:ext>
            </a:extLst>
          </p:cNvPr>
          <p:cNvSpPr>
            <a:spLocks noGrp="1"/>
          </p:cNvSpPr>
          <p:nvPr>
            <p:ph type="title"/>
          </p:nvPr>
        </p:nvSpPr>
        <p:spPr>
          <a:xfrm>
            <a:off x="247760" y="424562"/>
            <a:ext cx="10515600" cy="1325563"/>
          </a:xfrm>
        </p:spPr>
        <p:txBody>
          <a:bodyPr/>
          <a:lstStyle/>
          <a:p>
            <a:r>
              <a:rPr lang="en-GB" b="1" dirty="0">
                <a:solidFill>
                  <a:schemeClr val="tx1">
                    <a:lumMod val="95000"/>
                    <a:lumOff val="5000"/>
                  </a:schemeClr>
                </a:solidFill>
                <a:latin typeface="Aharoni" panose="02010803020104030203" pitchFamily="2" charset="-79"/>
                <a:cs typeface="Aharoni" panose="02010803020104030203" pitchFamily="2" charset="-79"/>
              </a:rPr>
              <a:t>A MISSION-BASED STRATEGY</a:t>
            </a:r>
            <a:endParaRPr lang="en-GB" dirty="0"/>
          </a:p>
        </p:txBody>
      </p:sp>
      <p:graphicFrame>
        <p:nvGraphicFramePr>
          <p:cNvPr id="2" name="Diagram 1">
            <a:extLst>
              <a:ext uri="{FF2B5EF4-FFF2-40B4-BE49-F238E27FC236}">
                <a16:creationId xmlns:a16="http://schemas.microsoft.com/office/drawing/2014/main" id="{55F0DA8F-BB50-7250-5AB3-FD57B24FFA2C}"/>
              </a:ext>
            </a:extLst>
          </p:cNvPr>
          <p:cNvGraphicFramePr/>
          <p:nvPr/>
        </p:nvGraphicFramePr>
        <p:xfrm>
          <a:off x="-480611" y="2288351"/>
          <a:ext cx="4639144" cy="40170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5DC96633-F04B-E6BF-6A0C-6C36663ED01A}"/>
              </a:ext>
            </a:extLst>
          </p:cNvPr>
          <p:cNvSpPr txBox="1"/>
          <p:nvPr/>
        </p:nvSpPr>
        <p:spPr>
          <a:xfrm>
            <a:off x="4484418" y="2430799"/>
            <a:ext cx="11734856" cy="33547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lumMod val="95000"/>
                    <a:lumOff val="5000"/>
                  </a:prstClr>
                </a:solidFill>
                <a:effectLst/>
                <a:uLnTx/>
                <a:uFillTx/>
                <a:latin typeface="Aptos" panose="02110004020202020204"/>
                <a:ea typeface="+mn-ea"/>
                <a:cs typeface="Aharoni" panose="02010803020104030203" pitchFamily="2" charset="-79"/>
              </a:rPr>
              <a:t>Mission One: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lumMod val="95000"/>
                    <a:lumOff val="5000"/>
                  </a:prstClr>
                </a:solidFill>
                <a:effectLst/>
                <a:uLnTx/>
                <a:uFillTx/>
                <a:latin typeface="Aptos" panose="02110004020202020204"/>
                <a:ea typeface="+mn-ea"/>
                <a:cs typeface="Aharoni" panose="02010803020104030203" pitchFamily="2" charset="-79"/>
              </a:rPr>
              <a:t>A Fair and Equal Digital Society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black">
                  <a:lumMod val="95000"/>
                  <a:lumOff val="5000"/>
                </a:prstClr>
              </a:solidFill>
              <a:effectLst/>
              <a:uLnTx/>
              <a:uFillTx/>
              <a:latin typeface="Aptos" panose="02110004020202020204"/>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lumMod val="95000"/>
                    <a:lumOff val="5000"/>
                  </a:prstClr>
                </a:solidFill>
                <a:effectLst/>
                <a:uLnTx/>
                <a:uFillTx/>
                <a:latin typeface="Aptos" panose="02110004020202020204"/>
                <a:ea typeface="+mn-ea"/>
                <a:cs typeface="Aharoni" panose="02010803020104030203" pitchFamily="2" charset="-79"/>
              </a:rPr>
              <a:t>Mission Two: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lumMod val="95000"/>
                    <a:lumOff val="5000"/>
                  </a:prstClr>
                </a:solidFill>
                <a:effectLst/>
                <a:uLnTx/>
                <a:uFillTx/>
                <a:latin typeface="Aptos" panose="02110004020202020204"/>
                <a:ea typeface="+mn-ea"/>
                <a:cs typeface="Aharoni" panose="02010803020104030203" pitchFamily="2" charset="-79"/>
              </a:rPr>
              <a:t>An Inclusive Digital Economy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black">
                  <a:lumMod val="95000"/>
                  <a:lumOff val="5000"/>
                </a:prstClr>
              </a:solidFill>
              <a:effectLst/>
              <a:uLnTx/>
              <a:uFillTx/>
              <a:latin typeface="Aptos" panose="02110004020202020204"/>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lumMod val="95000"/>
                    <a:lumOff val="5000"/>
                  </a:prstClr>
                </a:solidFill>
                <a:effectLst/>
                <a:uLnTx/>
                <a:uFillTx/>
                <a:latin typeface="Aptos" panose="02110004020202020204"/>
                <a:ea typeface="+mn-ea"/>
                <a:cs typeface="Aharoni" panose="02010803020104030203" pitchFamily="2" charset="-79"/>
              </a:rPr>
              <a:t>Mission Three: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lumMod val="95000"/>
                    <a:lumOff val="5000"/>
                  </a:prstClr>
                </a:solidFill>
                <a:effectLst/>
                <a:uLnTx/>
                <a:uFillTx/>
                <a:latin typeface="Aptos" panose="02110004020202020204"/>
                <a:ea typeface="+mn-ea"/>
                <a:cs typeface="Aharoni" panose="02010803020104030203" pitchFamily="2" charset="-79"/>
              </a:rPr>
              <a:t>Sustainable and Innovative Digital Services</a:t>
            </a:r>
            <a:endParaRPr kumimoji="0" lang="en-GB" sz="2800" b="0" i="0" u="none" strike="noStrike" kern="1200" cap="none" spc="0" normalizeH="0" baseline="0" noProof="0" dirty="0">
              <a:ln>
                <a:noFill/>
              </a:ln>
              <a:solidFill>
                <a:prstClr val="black">
                  <a:lumMod val="95000"/>
                  <a:lumOff val="5000"/>
                </a:prstClr>
              </a:solidFill>
              <a:effectLst/>
              <a:uLnTx/>
              <a:uFillTx/>
              <a:latin typeface="Aptos" panose="02110004020202020204"/>
              <a:ea typeface="+mn-ea"/>
              <a:cs typeface="Aharoni" panose="02010803020104030203" pitchFamily="2" charset="-79"/>
            </a:endParaRPr>
          </a:p>
        </p:txBody>
      </p:sp>
    </p:spTree>
    <p:extLst>
      <p:ext uri="{BB962C8B-B14F-4D97-AF65-F5344CB8AC3E}">
        <p14:creationId xmlns:p14="http://schemas.microsoft.com/office/powerpoint/2010/main" val="29195484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BFDCE0-7794-85D0-E9DB-F015B001C0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3131" y="405317"/>
            <a:ext cx="980874" cy="1675333"/>
          </a:xfrm>
          <a:prstGeom prst="rect">
            <a:avLst/>
          </a:prstGeom>
        </p:spPr>
      </p:pic>
      <p:sp>
        <p:nvSpPr>
          <p:cNvPr id="17" name="Title 1">
            <a:extLst>
              <a:ext uri="{FF2B5EF4-FFF2-40B4-BE49-F238E27FC236}">
                <a16:creationId xmlns:a16="http://schemas.microsoft.com/office/drawing/2014/main" id="{D454C169-4789-FA51-E1BB-9D5781EE2690}"/>
              </a:ext>
            </a:extLst>
          </p:cNvPr>
          <p:cNvSpPr>
            <a:spLocks noGrp="1"/>
          </p:cNvSpPr>
          <p:nvPr>
            <p:ph type="title"/>
          </p:nvPr>
        </p:nvSpPr>
        <p:spPr>
          <a:xfrm>
            <a:off x="247760" y="424562"/>
            <a:ext cx="10515600" cy="1325563"/>
          </a:xfrm>
        </p:spPr>
        <p:txBody>
          <a:bodyPr/>
          <a:lstStyle/>
          <a:p>
            <a:r>
              <a:rPr lang="en-GB" b="1" dirty="0">
                <a:solidFill>
                  <a:schemeClr val="tx1">
                    <a:lumMod val="95000"/>
                    <a:lumOff val="5000"/>
                  </a:schemeClr>
                </a:solidFill>
                <a:latin typeface="Aharoni" panose="02010803020104030203" pitchFamily="2" charset="-79"/>
                <a:cs typeface="Aharoni" panose="02010803020104030203" pitchFamily="2" charset="-79"/>
              </a:rPr>
              <a:t>AN OUTCOME FOCUSED STRATEGY</a:t>
            </a:r>
            <a:endParaRPr lang="en-GB" dirty="0"/>
          </a:p>
        </p:txBody>
      </p:sp>
      <p:graphicFrame>
        <p:nvGraphicFramePr>
          <p:cNvPr id="2" name="Diagram 1">
            <a:extLst>
              <a:ext uri="{FF2B5EF4-FFF2-40B4-BE49-F238E27FC236}">
                <a16:creationId xmlns:a16="http://schemas.microsoft.com/office/drawing/2014/main" id="{69BD8753-01B8-A731-161D-DD8D7787A29A}"/>
              </a:ext>
            </a:extLst>
          </p:cNvPr>
          <p:cNvGraphicFramePr/>
          <p:nvPr/>
        </p:nvGraphicFramePr>
        <p:xfrm>
          <a:off x="805872" y="1659777"/>
          <a:ext cx="9210963" cy="47736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980634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BFDCE0-7794-85D0-E9DB-F015B001C0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3131" y="405317"/>
            <a:ext cx="980874" cy="1675333"/>
          </a:xfrm>
          <a:prstGeom prst="rect">
            <a:avLst/>
          </a:prstGeom>
        </p:spPr>
      </p:pic>
      <p:sp>
        <p:nvSpPr>
          <p:cNvPr id="17" name="Title 1">
            <a:extLst>
              <a:ext uri="{FF2B5EF4-FFF2-40B4-BE49-F238E27FC236}">
                <a16:creationId xmlns:a16="http://schemas.microsoft.com/office/drawing/2014/main" id="{D454C169-4789-FA51-E1BB-9D5781EE2690}"/>
              </a:ext>
            </a:extLst>
          </p:cNvPr>
          <p:cNvSpPr>
            <a:spLocks noGrp="1"/>
          </p:cNvSpPr>
          <p:nvPr>
            <p:ph type="title"/>
          </p:nvPr>
        </p:nvSpPr>
        <p:spPr>
          <a:xfrm>
            <a:off x="271534" y="58699"/>
            <a:ext cx="9329666" cy="1325563"/>
          </a:xfrm>
        </p:spPr>
        <p:txBody>
          <a:bodyPr>
            <a:normAutofit fontScale="90000"/>
          </a:bodyPr>
          <a:lstStyle/>
          <a:p>
            <a:br>
              <a:rPr lang="en-GB" b="1" dirty="0">
                <a:solidFill>
                  <a:schemeClr val="tx1">
                    <a:lumMod val="95000"/>
                    <a:lumOff val="5000"/>
                  </a:schemeClr>
                </a:solidFill>
                <a:latin typeface="Aharoni" panose="02010803020104030203" pitchFamily="2" charset="-79"/>
                <a:cs typeface="Aharoni" panose="02010803020104030203" pitchFamily="2" charset="-79"/>
              </a:rPr>
            </a:br>
            <a:r>
              <a:rPr lang="en-GB" b="1" dirty="0">
                <a:solidFill>
                  <a:schemeClr val="tx1">
                    <a:lumMod val="95000"/>
                    <a:lumOff val="5000"/>
                  </a:schemeClr>
                </a:solidFill>
                <a:latin typeface="Aharoni" panose="02010803020104030203" pitchFamily="2" charset="-79"/>
                <a:cs typeface="Aharoni" panose="02010803020104030203" pitchFamily="2" charset="-79"/>
              </a:rPr>
              <a:t>A FOUNDATIONAL AND ACTION-ORIENTED DIGITAL STRATEGY</a:t>
            </a:r>
            <a:endParaRPr lang="en-GB" dirty="0"/>
          </a:p>
        </p:txBody>
      </p:sp>
      <p:graphicFrame>
        <p:nvGraphicFramePr>
          <p:cNvPr id="2" name="Diagram 1">
            <a:extLst>
              <a:ext uri="{FF2B5EF4-FFF2-40B4-BE49-F238E27FC236}">
                <a16:creationId xmlns:a16="http://schemas.microsoft.com/office/drawing/2014/main" id="{30B3F2A5-786D-BA05-1B69-E3FDB14E690E}"/>
              </a:ext>
            </a:extLst>
          </p:cNvPr>
          <p:cNvGraphicFramePr/>
          <p:nvPr/>
        </p:nvGraphicFramePr>
        <p:xfrm>
          <a:off x="856457" y="2080650"/>
          <a:ext cx="10479086" cy="4161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882703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B5B00-B1EF-F4DF-03A9-9202DC621922}"/>
              </a:ext>
            </a:extLst>
          </p:cNvPr>
          <p:cNvSpPr>
            <a:spLocks noGrp="1"/>
          </p:cNvSpPr>
          <p:nvPr>
            <p:ph type="ctrTitle"/>
          </p:nvPr>
        </p:nvSpPr>
        <p:spPr>
          <a:xfrm>
            <a:off x="482300" y="3003001"/>
            <a:ext cx="11227400" cy="2387600"/>
          </a:xfrm>
        </p:spPr>
        <p:txBody>
          <a:bodyPr anchor="t">
            <a:normAutofit/>
          </a:bodyPr>
          <a:lstStyle/>
          <a:p>
            <a:pPr algn="l"/>
            <a:r>
              <a:rPr lang="en-GB" sz="5400" b="1" dirty="0">
                <a:latin typeface="Aharoni" panose="02010803020104030203" pitchFamily="2" charset="-79"/>
                <a:cs typeface="Aharoni" panose="02010803020104030203" pitchFamily="2" charset="-79"/>
              </a:rPr>
              <a:t>DIGITAL GLASGOW STRATEGY </a:t>
            </a:r>
            <a:br>
              <a:rPr lang="en-GB" sz="5400" b="1" dirty="0">
                <a:latin typeface="Aharoni" panose="02010803020104030203" pitchFamily="2" charset="-79"/>
                <a:cs typeface="Aharoni" panose="02010803020104030203" pitchFamily="2" charset="-79"/>
              </a:rPr>
            </a:br>
            <a:r>
              <a:rPr lang="en-GB" sz="4000" dirty="0">
                <a:latin typeface="+mn-lt"/>
                <a:cs typeface="Aharoni" panose="02010803020104030203" pitchFamily="2" charset="-79"/>
              </a:rPr>
              <a:t>The important role of the 5GIR Programme</a:t>
            </a:r>
            <a:endParaRPr lang="en-GB" b="1" dirty="0">
              <a:latin typeface="+mn-lt"/>
              <a:cs typeface="Aharoni" panose="02010803020104030203" pitchFamily="2" charset="-79"/>
            </a:endParaRPr>
          </a:p>
        </p:txBody>
      </p:sp>
      <p:pic>
        <p:nvPicPr>
          <p:cNvPr id="4" name="Picture 3">
            <a:extLst>
              <a:ext uri="{FF2B5EF4-FFF2-40B4-BE49-F238E27FC236}">
                <a16:creationId xmlns:a16="http://schemas.microsoft.com/office/drawing/2014/main" id="{E3F2CE80-625B-5B24-A307-6FD03EDD7F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3131" y="405317"/>
            <a:ext cx="980874" cy="1675333"/>
          </a:xfrm>
          <a:prstGeom prst="rect">
            <a:avLst/>
          </a:prstGeom>
        </p:spPr>
      </p:pic>
    </p:spTree>
    <p:extLst>
      <p:ext uri="{BB962C8B-B14F-4D97-AF65-F5344CB8AC3E}">
        <p14:creationId xmlns:p14="http://schemas.microsoft.com/office/powerpoint/2010/main" val="41025220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BFDCE0-7794-85D0-E9DB-F015B001C0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3131" y="405317"/>
            <a:ext cx="980874" cy="1675333"/>
          </a:xfrm>
          <a:prstGeom prst="rect">
            <a:avLst/>
          </a:prstGeom>
        </p:spPr>
      </p:pic>
      <p:sp>
        <p:nvSpPr>
          <p:cNvPr id="17" name="Title 1">
            <a:extLst>
              <a:ext uri="{FF2B5EF4-FFF2-40B4-BE49-F238E27FC236}">
                <a16:creationId xmlns:a16="http://schemas.microsoft.com/office/drawing/2014/main" id="{D454C169-4789-FA51-E1BB-9D5781EE2690}"/>
              </a:ext>
            </a:extLst>
          </p:cNvPr>
          <p:cNvSpPr>
            <a:spLocks noGrp="1"/>
          </p:cNvSpPr>
          <p:nvPr>
            <p:ph type="title"/>
          </p:nvPr>
        </p:nvSpPr>
        <p:spPr>
          <a:xfrm>
            <a:off x="247760" y="424562"/>
            <a:ext cx="10515600" cy="1325563"/>
          </a:xfrm>
        </p:spPr>
        <p:txBody>
          <a:bodyPr/>
          <a:lstStyle/>
          <a:p>
            <a:r>
              <a:rPr lang="en-GB" sz="4400" dirty="0">
                <a:latin typeface="Aharoni" panose="02010803020104030203" pitchFamily="2" charset="-79"/>
                <a:cs typeface="Aharoni" panose="02010803020104030203" pitchFamily="2" charset="-79"/>
              </a:rPr>
              <a:t>The important role of the 5GIR Programme</a:t>
            </a:r>
            <a:endParaRPr lang="en-GB" dirty="0">
              <a:latin typeface="Aharoni" panose="02010803020104030203" pitchFamily="2" charset="-79"/>
              <a:cs typeface="Aharoni" panose="02010803020104030203" pitchFamily="2" charset="-79"/>
            </a:endParaRPr>
          </a:p>
        </p:txBody>
      </p:sp>
      <p:graphicFrame>
        <p:nvGraphicFramePr>
          <p:cNvPr id="2" name="Diagram 1">
            <a:extLst>
              <a:ext uri="{FF2B5EF4-FFF2-40B4-BE49-F238E27FC236}">
                <a16:creationId xmlns:a16="http://schemas.microsoft.com/office/drawing/2014/main" id="{69BD8753-01B8-A731-161D-DD8D7787A29A}"/>
              </a:ext>
            </a:extLst>
          </p:cNvPr>
          <p:cNvGraphicFramePr/>
          <p:nvPr/>
        </p:nvGraphicFramePr>
        <p:xfrm>
          <a:off x="927139" y="2080651"/>
          <a:ext cx="8976614" cy="32741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a:extLst>
              <a:ext uri="{FF2B5EF4-FFF2-40B4-BE49-F238E27FC236}">
                <a16:creationId xmlns:a16="http://schemas.microsoft.com/office/drawing/2014/main" id="{C6F0820E-2695-7488-DA68-9C7AD3F6B724}"/>
              </a:ext>
            </a:extLst>
          </p:cNvPr>
          <p:cNvGrpSpPr/>
          <p:nvPr/>
        </p:nvGrpSpPr>
        <p:grpSpPr>
          <a:xfrm>
            <a:off x="1201808" y="5448800"/>
            <a:ext cx="8454809" cy="771891"/>
            <a:chOff x="6411397" y="2466909"/>
            <a:chExt cx="2279218" cy="643235"/>
          </a:xfrm>
        </p:grpSpPr>
        <p:sp>
          <p:nvSpPr>
            <p:cNvPr id="4" name="Rectangle: Rounded Corners 3">
              <a:extLst>
                <a:ext uri="{FF2B5EF4-FFF2-40B4-BE49-F238E27FC236}">
                  <a16:creationId xmlns:a16="http://schemas.microsoft.com/office/drawing/2014/main" id="{368DE5A2-12B1-4449-F99C-FA66E832CAC2}"/>
                </a:ext>
              </a:extLst>
            </p:cNvPr>
            <p:cNvSpPr/>
            <p:nvPr/>
          </p:nvSpPr>
          <p:spPr>
            <a:xfrm>
              <a:off x="6411397" y="2466909"/>
              <a:ext cx="2279218" cy="643235"/>
            </a:xfrm>
            <a:prstGeom prst="roundRect">
              <a:avLst>
                <a:gd name="adj" fmla="val 10000"/>
              </a:avLst>
            </a:prstGeom>
            <a:solidFill>
              <a:srgbClr val="00696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a16="http://schemas.microsoft.com/office/drawing/2014/main" id="{084C2904-F116-0FDC-6E69-F8459E42737F}"/>
                </a:ext>
              </a:extLst>
            </p:cNvPr>
            <p:cNvSpPr txBox="1"/>
            <p:nvPr/>
          </p:nvSpPr>
          <p:spPr>
            <a:xfrm>
              <a:off x="6426526" y="2591073"/>
              <a:ext cx="2241538" cy="3949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40005" rIns="53340" bIns="40005"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ptos" panose="02110004020202020204"/>
                  <a:ea typeface="+mn-ea"/>
                  <a:cs typeface="+mn-cs"/>
                </a:rPr>
                <a:t>Innovation / Open Innovation</a:t>
              </a:r>
            </a:p>
          </p:txBody>
        </p:sp>
      </p:grpSp>
      <p:sp>
        <p:nvSpPr>
          <p:cNvPr id="6" name="Rectangle: Rounded Corners 5">
            <a:extLst>
              <a:ext uri="{FF2B5EF4-FFF2-40B4-BE49-F238E27FC236}">
                <a16:creationId xmlns:a16="http://schemas.microsoft.com/office/drawing/2014/main" id="{1589E9E7-2273-9067-CAB5-6215ECD59B0E}"/>
              </a:ext>
            </a:extLst>
          </p:cNvPr>
          <p:cNvSpPr/>
          <p:nvPr/>
        </p:nvSpPr>
        <p:spPr>
          <a:xfrm>
            <a:off x="1039091" y="2944091"/>
            <a:ext cx="8783782" cy="3415145"/>
          </a:xfrm>
          <a:prstGeom prst="roundRect">
            <a:avLst>
              <a:gd name="adj" fmla="val 7134"/>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DBA30A4-D015-4573-CCA2-3C68CE9A36A3}"/>
              </a:ext>
            </a:extLst>
          </p:cNvPr>
          <p:cNvSpPr txBox="1"/>
          <p:nvPr/>
        </p:nvSpPr>
        <p:spPr>
          <a:xfrm>
            <a:off x="9903753" y="3071386"/>
            <a:ext cx="205774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97132"/>
                </a:solidFill>
                <a:effectLst/>
                <a:uLnTx/>
                <a:uFillTx/>
                <a:latin typeface="Aptos" panose="02110004020202020204"/>
                <a:ea typeface="+mn-ea"/>
                <a:cs typeface="+mn-cs"/>
              </a:rPr>
              <a:t>Impact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97132"/>
                </a:solidFill>
                <a:effectLst/>
                <a:uLnTx/>
                <a:uFillTx/>
                <a:latin typeface="Aptos" panose="02110004020202020204"/>
                <a:ea typeface="+mn-ea"/>
                <a:cs typeface="+mn-cs"/>
              </a:rPr>
              <a:t>5GIR Programme</a:t>
            </a:r>
          </a:p>
        </p:txBody>
      </p:sp>
    </p:spTree>
    <p:extLst>
      <p:ext uri="{BB962C8B-B14F-4D97-AF65-F5344CB8AC3E}">
        <p14:creationId xmlns:p14="http://schemas.microsoft.com/office/powerpoint/2010/main" val="3540493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Wireless with solid fill">
            <a:extLst>
              <a:ext uri="{FF2B5EF4-FFF2-40B4-BE49-F238E27FC236}">
                <a16:creationId xmlns:a16="http://schemas.microsoft.com/office/drawing/2014/main" id="{3F9E8A3C-191E-DBCF-1E6E-88E4B0FA84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1290" y="2966871"/>
            <a:ext cx="914400" cy="914400"/>
          </a:xfrm>
          <a:prstGeom prst="rect">
            <a:avLst/>
          </a:prstGeom>
        </p:spPr>
      </p:pic>
      <p:pic>
        <p:nvPicPr>
          <p:cNvPr id="12" name="Graphic 11" descr="Classroom with solid fill">
            <a:extLst>
              <a:ext uri="{FF2B5EF4-FFF2-40B4-BE49-F238E27FC236}">
                <a16:creationId xmlns:a16="http://schemas.microsoft.com/office/drawing/2014/main" id="{8245A8DF-B4FF-EBDD-D0A5-D44252C7CE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41290" y="4643729"/>
            <a:ext cx="914400" cy="914400"/>
          </a:xfrm>
          <a:prstGeom prst="rect">
            <a:avLst/>
          </a:prstGeom>
        </p:spPr>
      </p:pic>
      <p:pic>
        <p:nvPicPr>
          <p:cNvPr id="14" name="Graphic 13" descr="Check In with solid fill">
            <a:extLst>
              <a:ext uri="{FF2B5EF4-FFF2-40B4-BE49-F238E27FC236}">
                <a16:creationId xmlns:a16="http://schemas.microsoft.com/office/drawing/2014/main" id="{CD906B9A-4CE2-30CA-E75A-262D3CD88A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290" y="1290013"/>
            <a:ext cx="914400" cy="914400"/>
          </a:xfrm>
          <a:prstGeom prst="rect">
            <a:avLst/>
          </a:prstGeom>
        </p:spPr>
      </p:pic>
      <p:sp>
        <p:nvSpPr>
          <p:cNvPr id="16" name="Rectangle 15">
            <a:extLst>
              <a:ext uri="{FF2B5EF4-FFF2-40B4-BE49-F238E27FC236}">
                <a16:creationId xmlns:a16="http://schemas.microsoft.com/office/drawing/2014/main" id="{E1334B32-9E12-6124-D97D-2FD23550676A}"/>
              </a:ext>
            </a:extLst>
          </p:cNvPr>
          <p:cNvSpPr/>
          <p:nvPr/>
        </p:nvSpPr>
        <p:spPr>
          <a:xfrm>
            <a:off x="2895600" y="1054900"/>
            <a:ext cx="7555111" cy="138462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2000" dirty="0">
                <a:solidFill>
                  <a:prstClr val="black"/>
                </a:solidFill>
                <a:latin typeface="Calibri"/>
              </a:rPr>
              <a:t>Drive economic growth across the UK by supporting places to adopt advanced wireless technologies for services based around local opportunities for growth</a:t>
            </a:r>
          </a:p>
        </p:txBody>
      </p:sp>
      <p:sp>
        <p:nvSpPr>
          <p:cNvPr id="18" name="Rectangle 17">
            <a:extLst>
              <a:ext uri="{FF2B5EF4-FFF2-40B4-BE49-F238E27FC236}">
                <a16:creationId xmlns:a16="http://schemas.microsoft.com/office/drawing/2014/main" id="{A25AD371-9BAC-1719-2DBA-7BB788B3833B}"/>
              </a:ext>
            </a:extLst>
          </p:cNvPr>
          <p:cNvSpPr/>
          <p:nvPr/>
        </p:nvSpPr>
        <p:spPr>
          <a:xfrm>
            <a:off x="2895599" y="2731758"/>
            <a:ext cx="7555111" cy="138462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2000" dirty="0">
                <a:solidFill>
                  <a:prstClr val="black"/>
                </a:solidFill>
                <a:latin typeface="Calibri"/>
              </a:rPr>
              <a:t>Accelerate commercial investment in 5G and other advanced wireless technologies by aggregating and demonstrating demand</a:t>
            </a:r>
          </a:p>
        </p:txBody>
      </p:sp>
      <p:sp>
        <p:nvSpPr>
          <p:cNvPr id="19" name="Rectangle 18">
            <a:extLst>
              <a:ext uri="{FF2B5EF4-FFF2-40B4-BE49-F238E27FC236}">
                <a16:creationId xmlns:a16="http://schemas.microsoft.com/office/drawing/2014/main" id="{72DA6249-1DD9-8462-0C2F-DEC0EE353DD6}"/>
              </a:ext>
            </a:extLst>
          </p:cNvPr>
          <p:cNvSpPr/>
          <p:nvPr/>
        </p:nvSpPr>
        <p:spPr>
          <a:xfrm>
            <a:off x="2895599" y="4408616"/>
            <a:ext cx="7555111" cy="1384626"/>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GB" sz="2000" dirty="0">
                <a:solidFill>
                  <a:prstClr val="black"/>
                </a:solidFill>
                <a:latin typeface="Calibri"/>
              </a:rPr>
              <a:t>Foster the 5G ecosystem enabling “learning by doing”</a:t>
            </a:r>
          </a:p>
        </p:txBody>
      </p:sp>
      <p:sp>
        <p:nvSpPr>
          <p:cNvPr id="22" name="TextBox 21">
            <a:extLst>
              <a:ext uri="{FF2B5EF4-FFF2-40B4-BE49-F238E27FC236}">
                <a16:creationId xmlns:a16="http://schemas.microsoft.com/office/drawing/2014/main" id="{6832D081-B5F6-3CAA-4695-92F1CC5D236F}"/>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dirty="0">
                <a:solidFill>
                  <a:srgbClr val="7030A0"/>
                </a:solidFill>
                <a:latin typeface="Calibri"/>
                <a:ea typeface="Tahoma" panose="020B0604030504040204" pitchFamily="34" charset="0"/>
                <a:cs typeface="Tahoma" panose="020B0604030504040204" pitchFamily="34" charset="0"/>
              </a:rPr>
              <a:t>DSIT 5G Innovation Region Programme Objectives</a:t>
            </a:r>
            <a:endParaRPr lang="en-GB" sz="2400" dirty="0">
              <a:solidFill>
                <a:srgbClr val="4F81BD">
                  <a:lumMod val="75000"/>
                </a:srgbClr>
              </a:solidFill>
              <a:latin typeface="Calibri"/>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27178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B5B00-B1EF-F4DF-03A9-9202DC621922}"/>
              </a:ext>
            </a:extLst>
          </p:cNvPr>
          <p:cNvSpPr>
            <a:spLocks noGrp="1"/>
          </p:cNvSpPr>
          <p:nvPr>
            <p:ph type="ctrTitle"/>
          </p:nvPr>
        </p:nvSpPr>
        <p:spPr>
          <a:xfrm>
            <a:off x="512821" y="3148534"/>
            <a:ext cx="9144000" cy="2387600"/>
          </a:xfrm>
        </p:spPr>
        <p:txBody>
          <a:bodyPr>
            <a:normAutofit fontScale="90000"/>
          </a:bodyPr>
          <a:lstStyle/>
          <a:p>
            <a:pPr algn="l"/>
            <a:br>
              <a:rPr lang="en-GB" dirty="0">
                <a:latin typeface="Aharoni" panose="02010803020104030203" pitchFamily="2" charset="-79"/>
                <a:cs typeface="Aharoni" panose="02010803020104030203" pitchFamily="2" charset="-79"/>
              </a:rPr>
            </a:br>
            <a:r>
              <a:rPr lang="en-GB" b="1" dirty="0">
                <a:latin typeface="Aharoni" panose="02010803020104030203" pitchFamily="2" charset="-79"/>
                <a:cs typeface="Aharoni" panose="02010803020104030203" pitchFamily="2" charset="-79"/>
              </a:rPr>
              <a:t>THANK YOU</a:t>
            </a:r>
            <a:br>
              <a:rPr lang="en-GB" b="1" dirty="0">
                <a:solidFill>
                  <a:schemeClr val="tx1">
                    <a:lumMod val="95000"/>
                    <a:lumOff val="5000"/>
                  </a:schemeClr>
                </a:solidFill>
                <a:latin typeface="Aharoni" panose="02010803020104030203" pitchFamily="2" charset="-79"/>
                <a:cs typeface="Aharoni" panose="02010803020104030203" pitchFamily="2" charset="-79"/>
              </a:rPr>
            </a:br>
            <a:br>
              <a:rPr lang="en-GB" dirty="0">
                <a:solidFill>
                  <a:schemeClr val="tx1">
                    <a:lumMod val="95000"/>
                    <a:lumOff val="5000"/>
                  </a:schemeClr>
                </a:solidFill>
                <a:latin typeface="Aharoni" panose="02010803020104030203" pitchFamily="2" charset="-79"/>
                <a:cs typeface="Aharoni" panose="02010803020104030203" pitchFamily="2" charset="-79"/>
              </a:rPr>
            </a:br>
            <a:endParaRPr lang="en-GB" dirty="0">
              <a:latin typeface="+mn-lt"/>
              <a:cs typeface="Aharoni" panose="02010803020104030203" pitchFamily="2" charset="-79"/>
            </a:endParaRPr>
          </a:p>
        </p:txBody>
      </p:sp>
      <p:pic>
        <p:nvPicPr>
          <p:cNvPr id="4" name="Picture 3">
            <a:extLst>
              <a:ext uri="{FF2B5EF4-FFF2-40B4-BE49-F238E27FC236}">
                <a16:creationId xmlns:a16="http://schemas.microsoft.com/office/drawing/2014/main" id="{E3F2CE80-625B-5B24-A307-6FD03EDD7F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3131" y="405317"/>
            <a:ext cx="980874" cy="1675333"/>
          </a:xfrm>
          <a:prstGeom prst="rect">
            <a:avLst/>
          </a:prstGeom>
        </p:spPr>
      </p:pic>
    </p:spTree>
    <p:extLst>
      <p:ext uri="{BB962C8B-B14F-4D97-AF65-F5344CB8AC3E}">
        <p14:creationId xmlns:p14="http://schemas.microsoft.com/office/powerpoint/2010/main" val="30018449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035B-BA4E-6632-FBF4-04B1195C3588}"/>
              </a:ext>
            </a:extLst>
          </p:cNvPr>
          <p:cNvSpPr>
            <a:spLocks noGrp="1"/>
          </p:cNvSpPr>
          <p:nvPr>
            <p:ph type="title"/>
          </p:nvPr>
        </p:nvSpPr>
        <p:spPr>
          <a:xfrm>
            <a:off x="1981200" y="1897955"/>
            <a:ext cx="8229600" cy="1143000"/>
          </a:xfrm>
        </p:spPr>
        <p:txBody>
          <a:bodyPr>
            <a:normAutofit fontScale="90000"/>
          </a:bodyPr>
          <a:lstStyle/>
          <a:p>
            <a:br>
              <a:rPr lang="en-GB" dirty="0"/>
            </a:br>
            <a:br>
              <a:rPr lang="en-GB" dirty="0"/>
            </a:br>
            <a:r>
              <a:rPr lang="en-GB" dirty="0"/>
              <a:t>Susanne Millar</a:t>
            </a:r>
            <a:br>
              <a:rPr lang="en-GB" dirty="0"/>
            </a:br>
            <a:br>
              <a:rPr lang="en-GB" dirty="0"/>
            </a:br>
            <a:r>
              <a:rPr lang="en-GB" dirty="0"/>
              <a:t>Chief Executive</a:t>
            </a:r>
            <a:br>
              <a:rPr lang="en-GB" dirty="0"/>
            </a:br>
            <a:r>
              <a:rPr lang="en-GB" dirty="0"/>
              <a:t>Glasgow City Council</a:t>
            </a:r>
            <a:br>
              <a:rPr lang="en-GB" sz="1800" dirty="0">
                <a:effectLst/>
                <a:latin typeface="Aptos" panose="020B0004020202020204" pitchFamily="34" charset="0"/>
                <a:ea typeface="Calibri" panose="020F0502020204030204" pitchFamily="34" charset="0"/>
                <a:cs typeface="Aptos" panose="020B0004020202020204" pitchFamily="34" charset="0"/>
              </a:rPr>
            </a:br>
            <a:endParaRPr lang="en-GB" b="1" dirty="0"/>
          </a:p>
        </p:txBody>
      </p:sp>
      <p:pic>
        <p:nvPicPr>
          <p:cNvPr id="3" name="Picture 2">
            <a:extLst>
              <a:ext uri="{FF2B5EF4-FFF2-40B4-BE49-F238E27FC236}">
                <a16:creationId xmlns:a16="http://schemas.microsoft.com/office/drawing/2014/main" id="{52CE8CBD-3BF4-3F9F-6C16-A7CD29A3BC9B}"/>
              </a:ext>
            </a:extLst>
          </p:cNvPr>
          <p:cNvPicPr>
            <a:picLocks noChangeAspect="1"/>
          </p:cNvPicPr>
          <p:nvPr/>
        </p:nvPicPr>
        <p:blipFill>
          <a:blip r:embed="rId3"/>
          <a:stretch>
            <a:fillRect/>
          </a:stretch>
        </p:blipFill>
        <p:spPr>
          <a:xfrm>
            <a:off x="506480" y="829168"/>
            <a:ext cx="2875698" cy="4911693"/>
          </a:xfrm>
          <a:prstGeom prst="rect">
            <a:avLst/>
          </a:prstGeom>
        </p:spPr>
      </p:pic>
    </p:spTree>
    <p:extLst>
      <p:ext uri="{BB962C8B-B14F-4D97-AF65-F5344CB8AC3E}">
        <p14:creationId xmlns:p14="http://schemas.microsoft.com/office/powerpoint/2010/main" val="18789997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CFA88-94C1-428A-7F01-86520C73A393}"/>
              </a:ext>
            </a:extLst>
          </p:cNvPr>
          <p:cNvSpPr>
            <a:spLocks noGrp="1"/>
          </p:cNvSpPr>
          <p:nvPr>
            <p:ph type="title"/>
          </p:nvPr>
        </p:nvSpPr>
        <p:spPr/>
        <p:txBody>
          <a:bodyPr/>
          <a:lstStyle/>
          <a:p>
            <a:r>
              <a:rPr lang="en-GB" dirty="0"/>
              <a:t>Networking Lunch</a:t>
            </a:r>
          </a:p>
        </p:txBody>
      </p:sp>
    </p:spTree>
    <p:extLst>
      <p:ext uri="{BB962C8B-B14F-4D97-AF65-F5344CB8AC3E}">
        <p14:creationId xmlns:p14="http://schemas.microsoft.com/office/powerpoint/2010/main" val="16889348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0514B6-CAD0-7A6F-FAF6-7690D7472AA5}"/>
              </a:ext>
            </a:extLst>
          </p:cNvPr>
          <p:cNvSpPr txBox="1">
            <a:spLocks/>
          </p:cNvSpPr>
          <p:nvPr/>
        </p:nvSpPr>
        <p:spPr>
          <a:xfrm>
            <a:off x="720937" y="484734"/>
            <a:ext cx="8198619" cy="345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141414"/>
                </a:solidFill>
                <a:latin typeface="Calibri"/>
                <a:cs typeface="Sakkal Majalla" panose="02000000000000000000" pitchFamily="2" charset="-78"/>
              </a:rPr>
              <a:t>Agenda - Afternoon</a:t>
            </a:r>
            <a:endParaRPr lang="en-GB" sz="2400" b="1" dirty="0">
              <a:solidFill>
                <a:prstClr val="black"/>
              </a:solidFill>
              <a:latin typeface="Calibri"/>
              <a:cs typeface="Sakkal Majalla" panose="02000000000000000000" pitchFamily="2" charset="-78"/>
            </a:endParaRPr>
          </a:p>
        </p:txBody>
      </p:sp>
      <p:sp>
        <p:nvSpPr>
          <p:cNvPr id="13" name="Title 1">
            <a:extLst>
              <a:ext uri="{FF2B5EF4-FFF2-40B4-BE49-F238E27FC236}">
                <a16:creationId xmlns:a16="http://schemas.microsoft.com/office/drawing/2014/main" id="{9156BDE6-3021-ED0E-9296-F175E034DC82}"/>
              </a:ext>
            </a:extLst>
          </p:cNvPr>
          <p:cNvSpPr txBox="1">
            <a:spLocks/>
          </p:cNvSpPr>
          <p:nvPr/>
        </p:nvSpPr>
        <p:spPr>
          <a:xfrm>
            <a:off x="875173" y="2309546"/>
            <a:ext cx="543745" cy="468177"/>
          </a:xfrm>
          <a:prstGeom prst="rect">
            <a:avLst/>
          </a:prstGeom>
          <a:solidFill>
            <a:srgbClr val="016278"/>
          </a:solidFill>
          <a:ln w="3175">
            <a:solidFill>
              <a:schemeClr val="tx1">
                <a:lumMod val="50000"/>
                <a:lumOff val="50000"/>
              </a:schemeClr>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1200" b="1" i="1" dirty="0">
              <a:solidFill>
                <a:prstClr val="white"/>
              </a:solidFill>
              <a:latin typeface="Calibri"/>
            </a:endParaRPr>
          </a:p>
        </p:txBody>
      </p:sp>
      <p:sp>
        <p:nvSpPr>
          <p:cNvPr id="4" name="TextBox 3">
            <a:extLst>
              <a:ext uri="{FF2B5EF4-FFF2-40B4-BE49-F238E27FC236}">
                <a16:creationId xmlns:a16="http://schemas.microsoft.com/office/drawing/2014/main" id="{02D6B24D-BEE2-14AD-6D41-64CE7657C385}"/>
              </a:ext>
            </a:extLst>
          </p:cNvPr>
          <p:cNvSpPr txBox="1"/>
          <p:nvPr/>
        </p:nvSpPr>
        <p:spPr>
          <a:xfrm>
            <a:off x="1915005" y="1553461"/>
            <a:ext cx="6097836" cy="369332"/>
          </a:xfrm>
          <a:prstGeom prst="rect">
            <a:avLst/>
          </a:prstGeom>
          <a:noFill/>
        </p:spPr>
        <p:txBody>
          <a:bodyPr wrap="square">
            <a:spAutoFit/>
          </a:bodyPr>
          <a:lstStyle/>
          <a:p>
            <a:pPr algn="l"/>
            <a:r>
              <a:rPr lang="en-GB" sz="1800" b="1" dirty="0">
                <a:solidFill>
                  <a:srgbClr val="0A0A0A"/>
                </a:solidFill>
                <a:latin typeface="Calibri"/>
              </a:rPr>
              <a:t>Glasgow City Region Innovation Districts</a:t>
            </a:r>
          </a:p>
        </p:txBody>
      </p:sp>
      <p:sp>
        <p:nvSpPr>
          <p:cNvPr id="14" name="TextBox 13">
            <a:extLst>
              <a:ext uri="{FF2B5EF4-FFF2-40B4-BE49-F238E27FC236}">
                <a16:creationId xmlns:a16="http://schemas.microsoft.com/office/drawing/2014/main" id="{7B056F26-69BA-B386-D187-F3E6F9438817}"/>
              </a:ext>
            </a:extLst>
          </p:cNvPr>
          <p:cNvSpPr txBox="1"/>
          <p:nvPr/>
        </p:nvSpPr>
        <p:spPr>
          <a:xfrm>
            <a:off x="1915005" y="2394533"/>
            <a:ext cx="6097836" cy="369332"/>
          </a:xfrm>
          <a:prstGeom prst="rect">
            <a:avLst/>
          </a:prstGeom>
          <a:noFill/>
        </p:spPr>
        <p:txBody>
          <a:bodyPr wrap="square">
            <a:spAutoFit/>
          </a:bodyPr>
          <a:lstStyle/>
          <a:p>
            <a:r>
              <a:rPr lang="en-GB" sz="1800" b="1" dirty="0">
                <a:solidFill>
                  <a:srgbClr val="0A0A0A"/>
                </a:solidFill>
                <a:latin typeface="Calibri"/>
              </a:rPr>
              <a:t>Ayrshire 5G Innovation Region</a:t>
            </a:r>
            <a:endParaRPr lang="en-GB" dirty="0"/>
          </a:p>
        </p:txBody>
      </p:sp>
      <p:sp>
        <p:nvSpPr>
          <p:cNvPr id="15" name="Title 1">
            <a:extLst>
              <a:ext uri="{FF2B5EF4-FFF2-40B4-BE49-F238E27FC236}">
                <a16:creationId xmlns:a16="http://schemas.microsoft.com/office/drawing/2014/main" id="{AADE18F1-0902-E1BC-A39E-709EF4BA8AA1}"/>
              </a:ext>
            </a:extLst>
          </p:cNvPr>
          <p:cNvSpPr txBox="1">
            <a:spLocks/>
          </p:cNvSpPr>
          <p:nvPr/>
        </p:nvSpPr>
        <p:spPr>
          <a:xfrm>
            <a:off x="875173" y="3100612"/>
            <a:ext cx="543745" cy="468177"/>
          </a:xfrm>
          <a:prstGeom prst="rect">
            <a:avLst/>
          </a:prstGeom>
          <a:solidFill>
            <a:srgbClr val="016278"/>
          </a:solidFill>
          <a:ln w="3175">
            <a:solidFill>
              <a:schemeClr val="tx1">
                <a:lumMod val="50000"/>
                <a:lumOff val="50000"/>
              </a:schemeClr>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1200" b="1" i="1" dirty="0">
              <a:solidFill>
                <a:prstClr val="white"/>
              </a:solidFill>
              <a:latin typeface="Calibri"/>
            </a:endParaRPr>
          </a:p>
        </p:txBody>
      </p:sp>
      <p:sp>
        <p:nvSpPr>
          <p:cNvPr id="16" name="TextBox 15">
            <a:extLst>
              <a:ext uri="{FF2B5EF4-FFF2-40B4-BE49-F238E27FC236}">
                <a16:creationId xmlns:a16="http://schemas.microsoft.com/office/drawing/2014/main" id="{61CE519C-250E-5A76-66D1-36E24B1B8BE5}"/>
              </a:ext>
            </a:extLst>
          </p:cNvPr>
          <p:cNvSpPr txBox="1"/>
          <p:nvPr/>
        </p:nvSpPr>
        <p:spPr>
          <a:xfrm>
            <a:off x="1915005" y="3138850"/>
            <a:ext cx="6097836" cy="369332"/>
          </a:xfrm>
          <a:prstGeom prst="rect">
            <a:avLst/>
          </a:prstGeom>
          <a:noFill/>
        </p:spPr>
        <p:txBody>
          <a:bodyPr wrap="square">
            <a:spAutoFit/>
          </a:bodyPr>
          <a:lstStyle/>
          <a:p>
            <a:r>
              <a:rPr lang="en-GB" b="1" dirty="0">
                <a:solidFill>
                  <a:srgbClr val="0A0A0A"/>
                </a:solidFill>
                <a:latin typeface="Calibri"/>
              </a:rPr>
              <a:t>Borderlands 5G Innovation Region</a:t>
            </a:r>
            <a:endParaRPr lang="en-GB" dirty="0"/>
          </a:p>
        </p:txBody>
      </p:sp>
      <p:sp>
        <p:nvSpPr>
          <p:cNvPr id="17" name="Title 1">
            <a:extLst>
              <a:ext uri="{FF2B5EF4-FFF2-40B4-BE49-F238E27FC236}">
                <a16:creationId xmlns:a16="http://schemas.microsoft.com/office/drawing/2014/main" id="{D76EEBC3-1D28-E832-EAF5-9001D98EE034}"/>
              </a:ext>
            </a:extLst>
          </p:cNvPr>
          <p:cNvSpPr txBox="1">
            <a:spLocks/>
          </p:cNvSpPr>
          <p:nvPr/>
        </p:nvSpPr>
        <p:spPr>
          <a:xfrm>
            <a:off x="875170" y="3891678"/>
            <a:ext cx="543745" cy="468177"/>
          </a:xfrm>
          <a:prstGeom prst="rect">
            <a:avLst/>
          </a:prstGeom>
          <a:solidFill>
            <a:srgbClr val="016278"/>
          </a:solidFill>
          <a:ln w="3175">
            <a:solidFill>
              <a:schemeClr val="tx1">
                <a:lumMod val="50000"/>
                <a:lumOff val="50000"/>
              </a:schemeClr>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1200" b="1" i="1" dirty="0">
              <a:solidFill>
                <a:prstClr val="white"/>
              </a:solidFill>
              <a:latin typeface="Calibri"/>
            </a:endParaRPr>
          </a:p>
        </p:txBody>
      </p:sp>
      <p:sp>
        <p:nvSpPr>
          <p:cNvPr id="19" name="TextBox 18">
            <a:extLst>
              <a:ext uri="{FF2B5EF4-FFF2-40B4-BE49-F238E27FC236}">
                <a16:creationId xmlns:a16="http://schemas.microsoft.com/office/drawing/2014/main" id="{203EEF54-B70D-C3F3-C835-9AD7FA2EB2CA}"/>
              </a:ext>
            </a:extLst>
          </p:cNvPr>
          <p:cNvSpPr txBox="1"/>
          <p:nvPr/>
        </p:nvSpPr>
        <p:spPr>
          <a:xfrm>
            <a:off x="1915005" y="3941100"/>
            <a:ext cx="6097836" cy="369332"/>
          </a:xfrm>
          <a:prstGeom prst="rect">
            <a:avLst/>
          </a:prstGeom>
          <a:noFill/>
        </p:spPr>
        <p:txBody>
          <a:bodyPr wrap="square">
            <a:spAutoFit/>
          </a:bodyPr>
          <a:lstStyle/>
          <a:p>
            <a:r>
              <a:rPr lang="en-GB" b="1" dirty="0">
                <a:solidFill>
                  <a:srgbClr val="0A0A0A"/>
                </a:solidFill>
                <a:latin typeface="Calibri"/>
              </a:rPr>
              <a:t>SCONDA Programme</a:t>
            </a:r>
            <a:endParaRPr lang="en-GB" dirty="0"/>
          </a:p>
        </p:txBody>
      </p:sp>
      <p:sp>
        <p:nvSpPr>
          <p:cNvPr id="20" name="Title 1">
            <a:extLst>
              <a:ext uri="{FF2B5EF4-FFF2-40B4-BE49-F238E27FC236}">
                <a16:creationId xmlns:a16="http://schemas.microsoft.com/office/drawing/2014/main" id="{B99928B9-0454-BD45-011F-BFEE24379939}"/>
              </a:ext>
            </a:extLst>
          </p:cNvPr>
          <p:cNvSpPr txBox="1">
            <a:spLocks/>
          </p:cNvSpPr>
          <p:nvPr/>
        </p:nvSpPr>
        <p:spPr>
          <a:xfrm>
            <a:off x="875171" y="4795050"/>
            <a:ext cx="543745" cy="468177"/>
          </a:xfrm>
          <a:prstGeom prst="rect">
            <a:avLst/>
          </a:prstGeom>
          <a:solidFill>
            <a:srgbClr val="016278"/>
          </a:solidFill>
          <a:ln w="3175">
            <a:solidFill>
              <a:schemeClr val="tx1">
                <a:lumMod val="50000"/>
                <a:lumOff val="50000"/>
              </a:schemeClr>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1200" b="1" i="1" dirty="0">
              <a:solidFill>
                <a:prstClr val="white"/>
              </a:solidFill>
              <a:latin typeface="Calibri"/>
            </a:endParaRPr>
          </a:p>
        </p:txBody>
      </p:sp>
      <p:sp>
        <p:nvSpPr>
          <p:cNvPr id="22" name="TextBox 21">
            <a:extLst>
              <a:ext uri="{FF2B5EF4-FFF2-40B4-BE49-F238E27FC236}">
                <a16:creationId xmlns:a16="http://schemas.microsoft.com/office/drawing/2014/main" id="{0E8B6878-0FE2-7B25-C2C9-A09CE9BA8753}"/>
              </a:ext>
            </a:extLst>
          </p:cNvPr>
          <p:cNvSpPr txBox="1"/>
          <p:nvPr/>
        </p:nvSpPr>
        <p:spPr>
          <a:xfrm>
            <a:off x="1915005" y="4669026"/>
            <a:ext cx="9674740" cy="646331"/>
          </a:xfrm>
          <a:prstGeom prst="rect">
            <a:avLst/>
          </a:prstGeom>
          <a:noFill/>
        </p:spPr>
        <p:txBody>
          <a:bodyPr wrap="square">
            <a:spAutoFit/>
          </a:bodyPr>
          <a:lstStyle/>
          <a:p>
            <a:r>
              <a:rPr lang="en-GB" b="1" dirty="0">
                <a:solidFill>
                  <a:srgbClr val="0A0A0A"/>
                </a:solidFill>
                <a:latin typeface="Calibri"/>
              </a:rPr>
              <a:t>Paul Clegg - Portfolio Lead, 5G Innovation Regions  - Department for Science, Innovation and Technology  - UK Government</a:t>
            </a:r>
          </a:p>
        </p:txBody>
      </p:sp>
      <p:sp>
        <p:nvSpPr>
          <p:cNvPr id="5" name="Title 1">
            <a:extLst>
              <a:ext uri="{FF2B5EF4-FFF2-40B4-BE49-F238E27FC236}">
                <a16:creationId xmlns:a16="http://schemas.microsoft.com/office/drawing/2014/main" id="{A6EB993E-36F1-5160-76E2-C8D41C9E689C}"/>
              </a:ext>
            </a:extLst>
          </p:cNvPr>
          <p:cNvSpPr txBox="1">
            <a:spLocks/>
          </p:cNvSpPr>
          <p:nvPr/>
        </p:nvSpPr>
        <p:spPr>
          <a:xfrm>
            <a:off x="875172" y="1499674"/>
            <a:ext cx="543745" cy="468177"/>
          </a:xfrm>
          <a:prstGeom prst="rect">
            <a:avLst/>
          </a:prstGeom>
          <a:solidFill>
            <a:srgbClr val="016278"/>
          </a:solidFill>
          <a:ln w="3175">
            <a:solidFill>
              <a:schemeClr val="tx1">
                <a:lumMod val="50000"/>
                <a:lumOff val="50000"/>
              </a:schemeClr>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1200" b="1" i="1" dirty="0">
              <a:solidFill>
                <a:prstClr val="white"/>
              </a:solidFill>
              <a:latin typeface="Calibri"/>
            </a:endParaRPr>
          </a:p>
        </p:txBody>
      </p:sp>
    </p:spTree>
    <p:extLst>
      <p:ext uri="{BB962C8B-B14F-4D97-AF65-F5344CB8AC3E}">
        <p14:creationId xmlns:p14="http://schemas.microsoft.com/office/powerpoint/2010/main" val="2788349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476D9E6B-A597-3543-BF1D-CC6AD4675B1C}"/>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6" name="Rectangle 5"/>
          <p:cNvSpPr/>
          <p:nvPr/>
        </p:nvSpPr>
        <p:spPr>
          <a:xfrm>
            <a:off x="1" y="0"/>
            <a:ext cx="12191999" cy="6858000"/>
          </a:xfrm>
          <a:prstGeom prst="rect">
            <a:avLst/>
          </a:prstGeom>
          <a:solidFill>
            <a:srgbClr val="562583">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7" name="Straight Connector 6"/>
          <p:cNvCxnSpPr/>
          <p:nvPr/>
        </p:nvCxnSpPr>
        <p:spPr>
          <a:xfrm>
            <a:off x="986110" y="0"/>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0" name="Title 2"/>
          <p:cNvSpPr txBox="1">
            <a:spLocks/>
          </p:cNvSpPr>
          <p:nvPr/>
        </p:nvSpPr>
        <p:spPr>
          <a:xfrm>
            <a:off x="2423633" y="836341"/>
            <a:ext cx="8782251" cy="2932972"/>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6600" b="0" i="0" u="none" strike="noStrike" kern="1200" cap="none" spc="300" normalizeH="0" baseline="0" noProof="0" dirty="0">
                <a:ln>
                  <a:noFill/>
                </a:ln>
                <a:solidFill>
                  <a:srgbClr val="FFFFFF"/>
                </a:solidFill>
                <a:effectLst/>
                <a:uLnTx/>
                <a:uFillTx/>
                <a:latin typeface="Arial Black" panose="020B0A04020102020204" pitchFamily="34" charset="0"/>
                <a:ea typeface="+mj-ea"/>
                <a:cs typeface="+mj-cs"/>
              </a:rPr>
              <a:t>GLASGOW </a:t>
            </a:r>
          </a:p>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6600" b="0" i="0" u="none" strike="noStrike" kern="1200" cap="none" spc="300" normalizeH="0" baseline="0" noProof="0" dirty="0">
                <a:ln>
                  <a:noFill/>
                </a:ln>
                <a:solidFill>
                  <a:srgbClr val="FFFFFF"/>
                </a:solidFill>
                <a:effectLst/>
                <a:uLnTx/>
                <a:uFillTx/>
                <a:latin typeface="Arial Black" panose="020B0A04020102020204" pitchFamily="34" charset="0"/>
                <a:ea typeface="+mj-ea"/>
                <a:cs typeface="+mj-cs"/>
              </a:rPr>
              <a:t>CITY REGION</a:t>
            </a:r>
          </a:p>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6600" b="0" i="0" u="none" strike="noStrike" kern="1200" cap="none" spc="300" normalizeH="0" baseline="0" noProof="0" dirty="0">
                <a:ln>
                  <a:noFill/>
                </a:ln>
                <a:solidFill>
                  <a:srgbClr val="FFFFFF"/>
                </a:solidFill>
                <a:effectLst/>
                <a:uLnTx/>
                <a:uFillTx/>
                <a:latin typeface="Arial Black" panose="020B0A04020102020204" pitchFamily="34" charset="0"/>
                <a:ea typeface="+mj-ea"/>
                <a:cs typeface="+mj-cs"/>
              </a:rPr>
              <a:t>INNOVATION</a:t>
            </a:r>
          </a:p>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6600" b="0" i="0" u="none" strike="noStrike" kern="1200" cap="none" spc="300" normalizeH="0" baseline="0" noProof="0" dirty="0">
                <a:ln>
                  <a:noFill/>
                </a:ln>
                <a:solidFill>
                  <a:srgbClr val="FFFFFF"/>
                </a:solidFill>
                <a:effectLst/>
                <a:uLnTx/>
                <a:uFillTx/>
                <a:latin typeface="Arial Black" panose="020B0A04020102020204" pitchFamily="34" charset="0"/>
                <a:ea typeface="+mj-ea"/>
                <a:cs typeface="+mj-cs"/>
              </a:rPr>
              <a:t>DISTRICTS</a:t>
            </a:r>
          </a:p>
          <a:p>
            <a:pPr marL="0" marR="0" lvl="0" indent="0" algn="l" defTabSz="914318" rtl="0" eaLnBrk="1" fontAlgn="auto" latinLnBrk="0" hangingPunct="1">
              <a:lnSpc>
                <a:spcPct val="8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pitchFamily="2" charset="77"/>
              <a:ea typeface="Open Sans" panose="020B0606030504020204" pitchFamily="34" charset="0"/>
              <a:cs typeface="Open Sans" panose="020B0606030504020204" pitchFamily="34" charset="0"/>
            </a:endParaRPr>
          </a:p>
          <a:p>
            <a:pPr marL="0" marR="0" lvl="0" indent="0" algn="l" defTabSz="914318" rtl="0" eaLnBrk="1" fontAlgn="auto" latinLnBrk="0" hangingPunct="1">
              <a:lnSpc>
                <a:spcPct val="80000"/>
              </a:lnSpc>
              <a:spcBef>
                <a:spcPct val="0"/>
              </a:spcBef>
              <a:spcAft>
                <a:spcPts val="0"/>
              </a:spcAft>
              <a:buClrTx/>
              <a:buSzTx/>
              <a:buFontTx/>
              <a:buNone/>
              <a:tabLst/>
              <a:defRPr/>
            </a:pPr>
            <a:endParaRPr kumimoji="0" lang="en-US" sz="2800" b="0" i="1"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l" defTabSz="914318" rtl="0" eaLnBrk="1" fontAlgn="auto" latinLnBrk="0" hangingPunct="1">
              <a:lnSpc>
                <a:spcPct val="80000"/>
              </a:lnSpc>
              <a:spcBef>
                <a:spcPct val="0"/>
              </a:spcBef>
              <a:spcAft>
                <a:spcPts val="0"/>
              </a:spcAft>
              <a:buClrTx/>
              <a:buSzTx/>
              <a:buFontTx/>
              <a:buNone/>
              <a:tabLst/>
              <a:defRPr/>
            </a:pPr>
            <a:endParaRPr kumimoji="0" lang="en-US" sz="3200" b="0" i="1"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Alisdair Gunn – Director GCID</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l" defTabSz="914318" rtl="0" eaLnBrk="1" fontAlgn="auto" latinLnBrk="0" hangingPunct="1">
              <a:lnSpc>
                <a:spcPct val="8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l" defTabSz="914318" rtl="0" eaLnBrk="1" fontAlgn="auto" latinLnBrk="0" hangingPunct="1">
              <a:lnSpc>
                <a:spcPct val="8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126385C-432A-3144-9F69-E71B7958A415}"/>
              </a:ext>
            </a:extLst>
          </p:cNvPr>
          <p:cNvSpPr txBox="1"/>
          <p:nvPr/>
        </p:nvSpPr>
        <p:spPr>
          <a:xfrm rot="5400000">
            <a:off x="-2107580" y="3290500"/>
            <a:ext cx="5185317" cy="276999"/>
          </a:xfrm>
          <a:prstGeom prst="rect">
            <a:avLst/>
          </a:prstGeom>
          <a:no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dirty="0">
                <a:ln>
                  <a:noFill/>
                </a:ln>
                <a:solidFill>
                  <a:srgbClr val="FFFFFF"/>
                </a:solidFill>
                <a:effectLst/>
                <a:uLnTx/>
                <a:uFillTx/>
                <a:latin typeface="Open Sans"/>
                <a:ea typeface="+mn-ea"/>
                <a:cs typeface="+mn-cs"/>
              </a:rPr>
              <a:t>GLASGOW CITY INNOVATION DISTRICT</a:t>
            </a:r>
          </a:p>
        </p:txBody>
      </p:sp>
      <p:pic>
        <p:nvPicPr>
          <p:cNvPr id="29" name="Picture 28">
            <a:extLst>
              <a:ext uri="{FF2B5EF4-FFF2-40B4-BE49-F238E27FC236}">
                <a16:creationId xmlns:a16="http://schemas.microsoft.com/office/drawing/2014/main" id="{6B6D6E5B-DA50-4B43-94B9-FDA258715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1167" y="378738"/>
            <a:ext cx="262411" cy="234580"/>
          </a:xfrm>
          <a:prstGeom prst="rect">
            <a:avLst/>
          </a:prstGeom>
        </p:spPr>
      </p:pic>
    </p:spTree>
    <p:extLst>
      <p:ext uri="{BB962C8B-B14F-4D97-AF65-F5344CB8AC3E}">
        <p14:creationId xmlns:p14="http://schemas.microsoft.com/office/powerpoint/2010/main" val="41202927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8C07B-4166-8E44-B33A-31807058E7F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6" name="Rectangle 5">
            <a:extLst>
              <a:ext uri="{FF2B5EF4-FFF2-40B4-BE49-F238E27FC236}">
                <a16:creationId xmlns:a16="http://schemas.microsoft.com/office/drawing/2014/main" id="{E352EADB-6AEF-AA4D-93A7-8C1C7B6840B5}"/>
              </a:ext>
            </a:extLst>
          </p:cNvPr>
          <p:cNvSpPr/>
          <p:nvPr/>
        </p:nvSpPr>
        <p:spPr bwMode="auto">
          <a:xfrm rot="10800000">
            <a:off x="0" y="0"/>
            <a:ext cx="12192000" cy="6858000"/>
          </a:xfrm>
          <a:prstGeom prst="rect">
            <a:avLst/>
          </a:prstGeom>
          <a:gradFill flip="none" rotWithShape="1">
            <a:gsLst>
              <a:gs pos="66000">
                <a:schemeClr val="tx2">
                  <a:lumMod val="0"/>
                  <a:alpha val="66000"/>
                </a:schemeClr>
              </a:gs>
              <a:gs pos="100000">
                <a:schemeClr val="tx2">
                  <a:alpha val="0"/>
                  <a:lumMod val="0"/>
                </a:schemeClr>
              </a:gs>
            </a:gsLst>
            <a:lin ang="10800000" scaled="1"/>
            <a:tileRect/>
          </a:gradFill>
          <a:ln w="19050" cap="flat" cmpd="sng" algn="ctr">
            <a:noFill/>
            <a:prstDash val="solid"/>
            <a:round/>
            <a:headEnd type="none" w="med" len="med"/>
            <a:tailEnd type="none" w="med" len="med"/>
          </a:ln>
          <a:effectLst/>
        </p:spPr>
        <p:txBody>
          <a:bodyPr vert="horz" wrap="none" lIns="59132" tIns="30749" rIns="59132" bIns="30749" numCol="1" rtlCol="0" anchor="ctr" anchorCtr="0" compatLnSpc="1">
            <a:prstTxWarp prst="textNoShape">
              <a:avLst/>
            </a:prstTxWarp>
          </a:bodyPr>
          <a:lstStyle/>
          <a:p>
            <a:pPr marL="0" marR="0" lvl="0" indent="0" algn="ctr" defTabSz="600785" rtl="0" eaLnBrk="0" fontAlgn="base" latinLnBrk="0" hangingPunct="0">
              <a:lnSpc>
                <a:spcPct val="100000"/>
              </a:lnSpc>
              <a:spcBef>
                <a:spcPct val="50000"/>
              </a:spcBef>
              <a:spcAft>
                <a:spcPct val="0"/>
              </a:spcAft>
              <a:buClr>
                <a:srgbClr val="293947"/>
              </a:buClr>
              <a:buSzTx/>
              <a:buFont typeface="Symbol" pitchFamily="18" charset="2"/>
              <a:buNone/>
              <a:tabLst/>
              <a:defRPr/>
            </a:pPr>
            <a:endParaRPr kumimoji="0" lang="en-US" sz="675"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 name="Text Placeholder 2">
            <a:extLst>
              <a:ext uri="{FF2B5EF4-FFF2-40B4-BE49-F238E27FC236}">
                <a16:creationId xmlns:a16="http://schemas.microsoft.com/office/drawing/2014/main" id="{6B56710F-F916-FC4F-AC72-A638F839B64C}"/>
              </a:ext>
            </a:extLst>
          </p:cNvPr>
          <p:cNvSpPr txBox="1">
            <a:spLocks/>
          </p:cNvSpPr>
          <p:nvPr/>
        </p:nvSpPr>
        <p:spPr>
          <a:xfrm>
            <a:off x="209107" y="88555"/>
            <a:ext cx="9163493" cy="707553"/>
          </a:xfrm>
          <a:prstGeom prst="rect">
            <a:avLst/>
          </a:prstGeom>
          <a:solidFill>
            <a:srgbClr val="3876BE">
              <a:lumMod val="50000"/>
              <a:alpha val="62000"/>
            </a:srgbClr>
          </a:solidFill>
        </p:spPr>
        <p:txBody>
          <a:bodyPr lIns="720000" rIns="720000" anchor="ct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Knowledge Driving Innovation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 Placeholder 2">
            <a:extLst>
              <a:ext uri="{FF2B5EF4-FFF2-40B4-BE49-F238E27FC236}">
                <a16:creationId xmlns:a16="http://schemas.microsoft.com/office/drawing/2014/main" id="{CD5B6B3D-EBB4-1B47-8BA0-2F179C169A94}"/>
              </a:ext>
            </a:extLst>
          </p:cNvPr>
          <p:cNvSpPr txBox="1">
            <a:spLocks/>
          </p:cNvSpPr>
          <p:nvPr/>
        </p:nvSpPr>
        <p:spPr>
          <a:xfrm>
            <a:off x="2367250" y="1467599"/>
            <a:ext cx="2549374" cy="2609567"/>
          </a:xfrm>
          <a:prstGeom prst="rect">
            <a:avLst/>
          </a:prstGeom>
          <a:solidFill>
            <a:srgbClr val="3876BE">
              <a:lumMod val="50000"/>
              <a:alpha val="62000"/>
            </a:srgbClr>
          </a:solidFill>
        </p:spPr>
        <p:txBody>
          <a:bodyPr lIns="251999" rIns="251999" anchor="t" anchorCtr="0"/>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FFFFFF"/>
                </a:solidFill>
                <a:effectLst/>
                <a:uLnTx/>
                <a:uFillTx/>
                <a:latin typeface="Open Sans"/>
                <a:ea typeface="+mn-ea"/>
                <a:cs typeface="+mn-cs"/>
              </a:rPr>
              <a:t>   Scotland’s National Strategy for Economic Transformation – NSET</a:t>
            </a:r>
            <a:endParaRPr kumimoji="0" lang="en-GB" sz="1200" b="0" i="1" u="none" strike="noStrike" kern="1200" cap="none" spc="0" normalizeH="0" baseline="0" noProof="0" dirty="0">
              <a:ln>
                <a:noFill/>
              </a:ln>
              <a:solidFill>
                <a:srgbClr val="FFFF00"/>
              </a:solidFill>
              <a:effectLst/>
              <a:uLnTx/>
              <a:uFillTx/>
              <a:latin typeface="Open Sans"/>
              <a:ea typeface="+mn-ea"/>
              <a:cs typeface="+mn-cs"/>
            </a:endParaRPr>
          </a:p>
        </p:txBody>
      </p:sp>
      <p:sp>
        <p:nvSpPr>
          <p:cNvPr id="22" name="Text Placeholder 2">
            <a:extLst>
              <a:ext uri="{FF2B5EF4-FFF2-40B4-BE49-F238E27FC236}">
                <a16:creationId xmlns:a16="http://schemas.microsoft.com/office/drawing/2014/main" id="{57B3241F-BC67-0C47-97AB-78DC41E6ED9A}"/>
              </a:ext>
            </a:extLst>
          </p:cNvPr>
          <p:cNvSpPr txBox="1">
            <a:spLocks/>
          </p:cNvSpPr>
          <p:nvPr/>
        </p:nvSpPr>
        <p:spPr>
          <a:xfrm>
            <a:off x="2393968" y="4168996"/>
            <a:ext cx="2549373" cy="2589174"/>
          </a:xfrm>
          <a:prstGeom prst="rect">
            <a:avLst/>
          </a:prstGeom>
          <a:solidFill>
            <a:srgbClr val="3876BE">
              <a:lumMod val="50000"/>
              <a:alpha val="62000"/>
            </a:srgbClr>
          </a:solidFill>
        </p:spPr>
        <p:txBody>
          <a:bodyPr lIns="251999" rIns="251999" anchor="t" anchorCtr="0"/>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FFFFFF"/>
                </a:solidFill>
                <a:effectLst/>
                <a:uLnTx/>
                <a:uFillTx/>
                <a:latin typeface="Open Sans"/>
                <a:ea typeface="+mn-ea"/>
                <a:cs typeface="+mn-cs"/>
              </a:rPr>
              <a:t>   Scotland’s Tech Sector Strategy - STER</a:t>
            </a:r>
            <a:endParaRPr kumimoji="0" lang="en-GB" sz="1100" b="0" i="1" u="none" strike="noStrike" kern="1200" cap="none" spc="0" normalizeH="0" baseline="0" noProof="0" dirty="0">
              <a:ln>
                <a:noFill/>
              </a:ln>
              <a:solidFill>
                <a:srgbClr val="FFFFFF"/>
              </a:solidFill>
              <a:effectLst/>
              <a:uLnTx/>
              <a:uFillTx/>
              <a:latin typeface="Open Sans"/>
              <a:ea typeface="+mn-ea"/>
              <a:cs typeface="+mn-cs"/>
            </a:endParaRPr>
          </a:p>
        </p:txBody>
      </p:sp>
      <p:pic>
        <p:nvPicPr>
          <p:cNvPr id="23" name="Picture 22" descr="A screenshot of a video game&#10;&#10;Description automatically generated with medium confidence">
            <a:extLst>
              <a:ext uri="{FF2B5EF4-FFF2-40B4-BE49-F238E27FC236}">
                <a16:creationId xmlns:a16="http://schemas.microsoft.com/office/drawing/2014/main" id="{75992CCA-9493-7E4B-88FD-588C16F83E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3187" y="4748657"/>
            <a:ext cx="1337500" cy="1826982"/>
          </a:xfrm>
          <a:prstGeom prst="rect">
            <a:avLst/>
          </a:prstGeom>
        </p:spPr>
      </p:pic>
      <p:sp>
        <p:nvSpPr>
          <p:cNvPr id="26" name="Text Placeholder 2">
            <a:extLst>
              <a:ext uri="{FF2B5EF4-FFF2-40B4-BE49-F238E27FC236}">
                <a16:creationId xmlns:a16="http://schemas.microsoft.com/office/drawing/2014/main" id="{47D7F918-EC70-0049-9DF5-F10A5E8478B8}"/>
              </a:ext>
            </a:extLst>
          </p:cNvPr>
          <p:cNvSpPr txBox="1">
            <a:spLocks/>
          </p:cNvSpPr>
          <p:nvPr/>
        </p:nvSpPr>
        <p:spPr>
          <a:xfrm>
            <a:off x="5233037" y="1451414"/>
            <a:ext cx="2094968" cy="2609567"/>
          </a:xfrm>
          <a:prstGeom prst="rect">
            <a:avLst/>
          </a:prstGeom>
          <a:solidFill>
            <a:srgbClr val="3876BE">
              <a:lumMod val="50000"/>
              <a:alpha val="62000"/>
            </a:srgbClr>
          </a:solidFill>
        </p:spPr>
        <p:txBody>
          <a:bodyPr lIns="251999" rIns="251999" anchor="t" anchorCtr="0"/>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FFFFFF"/>
                </a:solidFill>
                <a:effectLst/>
                <a:uLnTx/>
                <a:uFillTx/>
                <a:latin typeface="Open Sans"/>
                <a:ea typeface="+mn-ea"/>
                <a:cs typeface="+mn-cs"/>
              </a:rPr>
              <a:t>   Scotland’s Innovation Strategy</a:t>
            </a:r>
            <a:endParaRPr kumimoji="0" lang="en-GB" sz="1200" b="0" i="1" u="none" strike="noStrike" kern="1200" cap="none" spc="0" normalizeH="0" baseline="0" noProof="0" dirty="0">
              <a:ln>
                <a:noFill/>
              </a:ln>
              <a:solidFill>
                <a:srgbClr val="FFFF00"/>
              </a:solidFill>
              <a:effectLst/>
              <a:uLnTx/>
              <a:uFillTx/>
              <a:latin typeface="Open Sans"/>
              <a:ea typeface="+mn-ea"/>
              <a:cs typeface="+mn-cs"/>
            </a:endParaRPr>
          </a:p>
          <a:p>
            <a:pPr marL="9715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100" b="0" i="1" u="none" strike="noStrike" kern="1200" cap="none" spc="0" normalizeH="0" baseline="0" noProof="0" dirty="0">
              <a:ln>
                <a:noFill/>
              </a:ln>
              <a:solidFill>
                <a:srgbClr val="FFFFFF"/>
              </a:solidFill>
              <a:effectLst/>
              <a:uLnTx/>
              <a:uFillTx/>
              <a:latin typeface="Open Sans"/>
              <a:ea typeface="+mn-ea"/>
              <a:cs typeface="+mn-cs"/>
            </a:endParaRPr>
          </a:p>
        </p:txBody>
      </p:sp>
      <p:pic>
        <p:nvPicPr>
          <p:cNvPr id="5" name="Picture 4" descr="Website&#10;&#10;Description automatically generated">
            <a:extLst>
              <a:ext uri="{FF2B5EF4-FFF2-40B4-BE49-F238E27FC236}">
                <a16:creationId xmlns:a16="http://schemas.microsoft.com/office/drawing/2014/main" id="{F4BD8F71-CF4F-BCF3-4387-1EE3FBF705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16518" y="2231550"/>
            <a:ext cx="1219338" cy="1730981"/>
          </a:xfrm>
          <a:prstGeom prst="rect">
            <a:avLst/>
          </a:prstGeom>
        </p:spPr>
      </p:pic>
      <p:sp>
        <p:nvSpPr>
          <p:cNvPr id="8" name="Text Placeholder 2">
            <a:extLst>
              <a:ext uri="{FF2B5EF4-FFF2-40B4-BE49-F238E27FC236}">
                <a16:creationId xmlns:a16="http://schemas.microsoft.com/office/drawing/2014/main" id="{ABEFFBB7-7441-B409-CE5F-7320B72F5FB2}"/>
              </a:ext>
            </a:extLst>
          </p:cNvPr>
          <p:cNvSpPr txBox="1">
            <a:spLocks/>
          </p:cNvSpPr>
          <p:nvPr/>
        </p:nvSpPr>
        <p:spPr>
          <a:xfrm>
            <a:off x="181662" y="1477221"/>
            <a:ext cx="2036234" cy="2641938"/>
          </a:xfrm>
          <a:prstGeom prst="rect">
            <a:avLst/>
          </a:prstGeom>
          <a:solidFill>
            <a:srgbClr val="3876BE">
              <a:lumMod val="50000"/>
              <a:alpha val="62000"/>
            </a:srgbClr>
          </a:solidFill>
        </p:spPr>
        <p:txBody>
          <a:bodyPr lIns="251999" rIns="251999" anchor="t" anchorCtr="0"/>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UK Industrial Strategy</a:t>
            </a:r>
            <a:endParaRPr kumimoji="0" lang="en-GB" sz="1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Text Placeholder 2">
            <a:extLst>
              <a:ext uri="{FF2B5EF4-FFF2-40B4-BE49-F238E27FC236}">
                <a16:creationId xmlns:a16="http://schemas.microsoft.com/office/drawing/2014/main" id="{81685541-463C-8976-3B6F-1D11B59CC5A7}"/>
              </a:ext>
            </a:extLst>
          </p:cNvPr>
          <p:cNvSpPr txBox="1">
            <a:spLocks/>
          </p:cNvSpPr>
          <p:nvPr/>
        </p:nvSpPr>
        <p:spPr>
          <a:xfrm>
            <a:off x="7619064" y="1477221"/>
            <a:ext cx="2094968" cy="2583760"/>
          </a:xfrm>
          <a:prstGeom prst="rect">
            <a:avLst/>
          </a:prstGeom>
          <a:solidFill>
            <a:srgbClr val="3876BE">
              <a:lumMod val="50000"/>
              <a:alpha val="62000"/>
            </a:srgbClr>
          </a:solidFill>
        </p:spPr>
        <p:txBody>
          <a:bodyPr lIns="251999" rIns="251999" anchor="t" anchorCtr="0"/>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FFFFFF"/>
                </a:solidFill>
                <a:effectLst/>
                <a:uLnTx/>
                <a:uFillTx/>
                <a:latin typeface="Open Sans"/>
                <a:ea typeface="+mn-ea"/>
                <a:cs typeface="+mn-cs"/>
              </a:rPr>
              <a:t>Glasgow City Region Economic Strategy</a:t>
            </a:r>
            <a:endParaRPr kumimoji="0" lang="en-GB" sz="1100" b="0" i="1" u="none" strike="noStrike" kern="1200" cap="none" spc="0" normalizeH="0" baseline="0" noProof="0" dirty="0">
              <a:ln>
                <a:noFill/>
              </a:ln>
              <a:solidFill>
                <a:srgbClr val="FFFFFF"/>
              </a:solidFill>
              <a:effectLst/>
              <a:uLnTx/>
              <a:uFillTx/>
              <a:latin typeface="Open Sans"/>
              <a:ea typeface="+mn-ea"/>
              <a:cs typeface="+mn-cs"/>
            </a:endParaRPr>
          </a:p>
        </p:txBody>
      </p:sp>
      <p:pic>
        <p:nvPicPr>
          <p:cNvPr id="17" name="Picture 16">
            <a:extLst>
              <a:ext uri="{FF2B5EF4-FFF2-40B4-BE49-F238E27FC236}">
                <a16:creationId xmlns:a16="http://schemas.microsoft.com/office/drawing/2014/main" id="{5D440A6E-A9C4-EBAF-79B1-0FDDA426C6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63156" y="2282955"/>
            <a:ext cx="1206783" cy="1601044"/>
          </a:xfrm>
          <a:prstGeom prst="rect">
            <a:avLst/>
          </a:prstGeom>
        </p:spPr>
      </p:pic>
      <p:sp>
        <p:nvSpPr>
          <p:cNvPr id="20" name="Text Placeholder 2">
            <a:extLst>
              <a:ext uri="{FF2B5EF4-FFF2-40B4-BE49-F238E27FC236}">
                <a16:creationId xmlns:a16="http://schemas.microsoft.com/office/drawing/2014/main" id="{027BB382-80D6-446D-CC17-64097CD097F2}"/>
              </a:ext>
            </a:extLst>
          </p:cNvPr>
          <p:cNvSpPr txBox="1">
            <a:spLocks/>
          </p:cNvSpPr>
          <p:nvPr/>
        </p:nvSpPr>
        <p:spPr>
          <a:xfrm>
            <a:off x="7608863" y="4116232"/>
            <a:ext cx="2094968" cy="2641938"/>
          </a:xfrm>
          <a:prstGeom prst="rect">
            <a:avLst/>
          </a:prstGeom>
          <a:solidFill>
            <a:srgbClr val="3876BE">
              <a:lumMod val="50000"/>
              <a:alpha val="62000"/>
            </a:srgbClr>
          </a:solidFill>
        </p:spPr>
        <p:txBody>
          <a:bodyPr lIns="251999" rIns="251999" anchor="t" anchorCtr="0"/>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FFFFFF"/>
                </a:solidFill>
                <a:effectLst/>
                <a:uLnTx/>
                <a:uFillTx/>
                <a:latin typeface="Open Sans"/>
                <a:ea typeface="+mn-ea"/>
                <a:cs typeface="+mn-cs"/>
              </a:rPr>
              <a:t>Glasgow City Centre Strategy</a:t>
            </a:r>
            <a:endParaRPr kumimoji="0" lang="en-GB" sz="1100" b="0" i="1" u="none" strike="noStrike" kern="1200" cap="none" spc="0" normalizeH="0" baseline="0" noProof="0" dirty="0">
              <a:ln>
                <a:noFill/>
              </a:ln>
              <a:solidFill>
                <a:srgbClr val="FFFFFF"/>
              </a:solidFill>
              <a:effectLst/>
              <a:uLnTx/>
              <a:uFillTx/>
              <a:latin typeface="Open Sans"/>
              <a:ea typeface="+mn-ea"/>
              <a:cs typeface="+mn-cs"/>
            </a:endParaRPr>
          </a:p>
        </p:txBody>
      </p:sp>
      <p:sp>
        <p:nvSpPr>
          <p:cNvPr id="9" name="Text Placeholder 2">
            <a:extLst>
              <a:ext uri="{FF2B5EF4-FFF2-40B4-BE49-F238E27FC236}">
                <a16:creationId xmlns:a16="http://schemas.microsoft.com/office/drawing/2014/main" id="{C049561A-19C4-41F3-7694-19651CBAE32A}"/>
              </a:ext>
            </a:extLst>
          </p:cNvPr>
          <p:cNvSpPr txBox="1">
            <a:spLocks/>
          </p:cNvSpPr>
          <p:nvPr/>
        </p:nvSpPr>
        <p:spPr>
          <a:xfrm>
            <a:off x="5224199" y="4125984"/>
            <a:ext cx="2103806" cy="2609567"/>
          </a:xfrm>
          <a:prstGeom prst="rect">
            <a:avLst/>
          </a:prstGeom>
          <a:solidFill>
            <a:srgbClr val="3876BE">
              <a:lumMod val="50000"/>
              <a:alpha val="62000"/>
            </a:srgbClr>
          </a:solidFill>
        </p:spPr>
        <p:txBody>
          <a:bodyPr lIns="251999" rIns="251999" anchor="t" anchorCtr="0"/>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FFFFFF"/>
                </a:solidFill>
                <a:effectLst/>
                <a:uLnTx/>
                <a:uFillTx/>
                <a:latin typeface="Open Sans"/>
                <a:ea typeface="+mn-ea"/>
                <a:cs typeface="+mn-cs"/>
              </a:rPr>
              <a:t>   Pathways: A New Approach for Women in Entrepreneurship</a:t>
            </a:r>
            <a:endParaRPr kumimoji="0" lang="en-GB" sz="1200" b="0" i="1" u="none" strike="noStrike" kern="1200" cap="none" spc="0" normalizeH="0" baseline="0" noProof="0" dirty="0">
              <a:ln>
                <a:noFill/>
              </a:ln>
              <a:solidFill>
                <a:srgbClr val="FFFF00"/>
              </a:solidFill>
              <a:effectLst/>
              <a:uLnTx/>
              <a:uFillTx/>
              <a:latin typeface="Open Sans"/>
              <a:ea typeface="+mn-ea"/>
              <a:cs typeface="+mn-cs"/>
            </a:endParaRPr>
          </a:p>
        </p:txBody>
      </p:sp>
      <p:pic>
        <p:nvPicPr>
          <p:cNvPr id="13" name="Picture 12" descr="A picture containing website&#10;&#10;Description automatically generated">
            <a:extLst>
              <a:ext uri="{FF2B5EF4-FFF2-40B4-BE49-F238E27FC236}">
                <a16:creationId xmlns:a16="http://schemas.microsoft.com/office/drawing/2014/main" id="{93975A51-0A65-96A7-E853-986F3268326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03603" y="5155412"/>
            <a:ext cx="1388742" cy="1534160"/>
          </a:xfrm>
          <a:prstGeom prst="rect">
            <a:avLst/>
          </a:prstGeom>
        </p:spPr>
      </p:pic>
      <p:sp>
        <p:nvSpPr>
          <p:cNvPr id="14" name="Text Placeholder 2">
            <a:extLst>
              <a:ext uri="{FF2B5EF4-FFF2-40B4-BE49-F238E27FC236}">
                <a16:creationId xmlns:a16="http://schemas.microsoft.com/office/drawing/2014/main" id="{28DAAAA5-3276-AC5E-E93A-2EF9F4973573}"/>
              </a:ext>
            </a:extLst>
          </p:cNvPr>
          <p:cNvSpPr txBox="1">
            <a:spLocks/>
          </p:cNvSpPr>
          <p:nvPr/>
        </p:nvSpPr>
        <p:spPr>
          <a:xfrm>
            <a:off x="171581" y="4159878"/>
            <a:ext cx="2046315" cy="2609567"/>
          </a:xfrm>
          <a:prstGeom prst="rect">
            <a:avLst/>
          </a:prstGeom>
          <a:solidFill>
            <a:srgbClr val="3876BE">
              <a:lumMod val="50000"/>
              <a:alpha val="62000"/>
            </a:srgbClr>
          </a:solidFill>
        </p:spPr>
        <p:txBody>
          <a:bodyPr lIns="251999" rIns="251999" anchor="t" anchorCtr="0"/>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FFFFFF"/>
                </a:solidFill>
                <a:effectLst/>
                <a:uLnTx/>
                <a:uFillTx/>
                <a:latin typeface="Open Sans"/>
                <a:ea typeface="+mn-ea"/>
                <a:cs typeface="+mn-cs"/>
              </a:rPr>
              <a:t>   </a:t>
            </a:r>
            <a:r>
              <a:rPr kumimoji="0" lang="en-GB" sz="16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UK Innovation Accelerator</a:t>
            </a:r>
            <a:endParaRPr kumimoji="0" lang="en-GB" sz="1200" b="0"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9715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1100" b="0" i="1" u="none" strike="noStrike" kern="1200" cap="none" spc="0" normalizeH="0" baseline="0" noProof="0" dirty="0">
              <a:ln>
                <a:noFill/>
              </a:ln>
              <a:solidFill>
                <a:srgbClr val="FFFFFF"/>
              </a:solidFill>
              <a:effectLst/>
              <a:uLnTx/>
              <a:uFillTx/>
              <a:latin typeface="Open Sans"/>
              <a:ea typeface="+mn-ea"/>
              <a:cs typeface="+mn-cs"/>
            </a:endParaRPr>
          </a:p>
        </p:txBody>
      </p:sp>
      <p:pic>
        <p:nvPicPr>
          <p:cNvPr id="2050" name="Picture 2" descr="Decorative graphic">
            <a:extLst>
              <a:ext uri="{FF2B5EF4-FFF2-40B4-BE49-F238E27FC236}">
                <a16:creationId xmlns:a16="http://schemas.microsoft.com/office/drawing/2014/main" id="{9B8D7FB0-742D-87D1-07E7-33E48981668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8255" y="4899480"/>
            <a:ext cx="1772646" cy="9984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over of a book with a mountain and northern lights&#10;&#10;Description automatically generated with low confidence">
            <a:extLst>
              <a:ext uri="{FF2B5EF4-FFF2-40B4-BE49-F238E27FC236}">
                <a16:creationId xmlns:a16="http://schemas.microsoft.com/office/drawing/2014/main" id="{8F39DC64-A771-9277-7987-F3E8376079A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25892" y="2282955"/>
            <a:ext cx="1154506" cy="1647339"/>
          </a:xfrm>
          <a:prstGeom prst="rect">
            <a:avLst/>
          </a:prstGeom>
        </p:spPr>
      </p:pic>
      <p:sp>
        <p:nvSpPr>
          <p:cNvPr id="2" name="Text Placeholder 2">
            <a:extLst>
              <a:ext uri="{FF2B5EF4-FFF2-40B4-BE49-F238E27FC236}">
                <a16:creationId xmlns:a16="http://schemas.microsoft.com/office/drawing/2014/main" id="{8DC8C22D-7D68-36E5-BBF9-8FD0565200A9}"/>
              </a:ext>
            </a:extLst>
          </p:cNvPr>
          <p:cNvSpPr txBox="1">
            <a:spLocks/>
          </p:cNvSpPr>
          <p:nvPr/>
        </p:nvSpPr>
        <p:spPr>
          <a:xfrm>
            <a:off x="9840565" y="1480502"/>
            <a:ext cx="2169773" cy="2583760"/>
          </a:xfrm>
          <a:prstGeom prst="rect">
            <a:avLst/>
          </a:prstGeom>
          <a:solidFill>
            <a:srgbClr val="3876BE">
              <a:lumMod val="50000"/>
              <a:alpha val="62000"/>
            </a:srgbClr>
          </a:solidFill>
        </p:spPr>
        <p:txBody>
          <a:bodyPr lIns="251999" rIns="251999" anchor="t" anchorCtr="0"/>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FFFFFF"/>
                </a:solidFill>
                <a:effectLst/>
                <a:uLnTx/>
                <a:uFillTx/>
                <a:latin typeface="Open Sans"/>
                <a:ea typeface="+mn-ea"/>
                <a:cs typeface="+mn-cs"/>
              </a:rPr>
              <a:t>Glasgow City Region Investment Zone</a:t>
            </a:r>
            <a:endParaRPr kumimoji="0" lang="en-GB" sz="1100" b="0" i="1" u="none" strike="noStrike" kern="1200" cap="none" spc="0" normalizeH="0" baseline="0" noProof="0" dirty="0">
              <a:ln>
                <a:noFill/>
              </a:ln>
              <a:solidFill>
                <a:srgbClr val="FFFFFF"/>
              </a:solidFill>
              <a:effectLst/>
              <a:uLnTx/>
              <a:uFillTx/>
              <a:latin typeface="Open Sans"/>
              <a:ea typeface="+mn-ea"/>
              <a:cs typeface="+mn-cs"/>
            </a:endParaRPr>
          </a:p>
        </p:txBody>
      </p:sp>
      <p:pic>
        <p:nvPicPr>
          <p:cNvPr id="15" name="Picture 14" descr="A purple and white cover with white text&#10;&#10;Description automatically generated">
            <a:extLst>
              <a:ext uri="{FF2B5EF4-FFF2-40B4-BE49-F238E27FC236}">
                <a16:creationId xmlns:a16="http://schemas.microsoft.com/office/drawing/2014/main" id="{AE4B36B4-BA28-D06C-458C-FCA41B06087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143271" y="2308036"/>
            <a:ext cx="1564360" cy="1681103"/>
          </a:xfrm>
          <a:prstGeom prst="rect">
            <a:avLst/>
          </a:prstGeom>
        </p:spPr>
      </p:pic>
      <p:pic>
        <p:nvPicPr>
          <p:cNvPr id="24" name="Picture 23" descr="A cityscape with many squares&#10;&#10;Description automatically generated with medium confidence">
            <a:extLst>
              <a:ext uri="{FF2B5EF4-FFF2-40B4-BE49-F238E27FC236}">
                <a16:creationId xmlns:a16="http://schemas.microsoft.com/office/drawing/2014/main" id="{EA36988E-27A8-76DC-6364-9852FB4E8E2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880661" y="4738255"/>
            <a:ext cx="1389278" cy="1786916"/>
          </a:xfrm>
          <a:prstGeom prst="rect">
            <a:avLst/>
          </a:prstGeom>
        </p:spPr>
      </p:pic>
      <p:sp>
        <p:nvSpPr>
          <p:cNvPr id="28" name="Text Placeholder 2">
            <a:extLst>
              <a:ext uri="{FF2B5EF4-FFF2-40B4-BE49-F238E27FC236}">
                <a16:creationId xmlns:a16="http://schemas.microsoft.com/office/drawing/2014/main" id="{633762E1-AF02-B3D5-1CB6-752251927B4C}"/>
              </a:ext>
            </a:extLst>
          </p:cNvPr>
          <p:cNvSpPr txBox="1">
            <a:spLocks/>
          </p:cNvSpPr>
          <p:nvPr/>
        </p:nvSpPr>
        <p:spPr>
          <a:xfrm>
            <a:off x="9863029" y="4112247"/>
            <a:ext cx="2169773" cy="2622646"/>
          </a:xfrm>
          <a:prstGeom prst="rect">
            <a:avLst/>
          </a:prstGeom>
          <a:solidFill>
            <a:srgbClr val="3876BE">
              <a:lumMod val="50000"/>
              <a:alpha val="62000"/>
            </a:srgbClr>
          </a:solidFill>
        </p:spPr>
        <p:txBody>
          <a:bodyPr lIns="251999" rIns="251999" anchor="t" anchorCtr="0"/>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FFFFFF"/>
                </a:solidFill>
                <a:effectLst/>
                <a:uLnTx/>
                <a:uFillTx/>
                <a:latin typeface="Open Sans"/>
                <a:ea typeface="+mn-ea"/>
                <a:cs typeface="+mn-cs"/>
              </a:rPr>
              <a:t>Glasgow City Region Innovation Action Plan</a:t>
            </a:r>
            <a:endParaRPr kumimoji="0" lang="en-GB" sz="1100" b="0" i="1" u="none" strike="noStrike" kern="1200" cap="none" spc="0" normalizeH="0" baseline="0" noProof="0" dirty="0">
              <a:ln>
                <a:noFill/>
              </a:ln>
              <a:solidFill>
                <a:srgbClr val="FFFFFF"/>
              </a:solidFill>
              <a:effectLst/>
              <a:uLnTx/>
              <a:uFillTx/>
              <a:latin typeface="Open Sans"/>
              <a:ea typeface="+mn-ea"/>
              <a:cs typeface="+mn-cs"/>
            </a:endParaRPr>
          </a:p>
        </p:txBody>
      </p:sp>
      <p:pic>
        <p:nvPicPr>
          <p:cNvPr id="16" name="Picture 15" descr="A cover of a magazine&#10;&#10;Description automatically generated">
            <a:extLst>
              <a:ext uri="{FF2B5EF4-FFF2-40B4-BE49-F238E27FC236}">
                <a16:creationId xmlns:a16="http://schemas.microsoft.com/office/drawing/2014/main" id="{493D0CCB-CEDD-5501-B299-BC24CB2719B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315913" y="4885661"/>
            <a:ext cx="1364239" cy="1789911"/>
          </a:xfrm>
          <a:prstGeom prst="rect">
            <a:avLst/>
          </a:prstGeom>
        </p:spPr>
      </p:pic>
      <p:sp>
        <p:nvSpPr>
          <p:cNvPr id="29" name="Rounded Rectangle 28">
            <a:extLst>
              <a:ext uri="{FF2B5EF4-FFF2-40B4-BE49-F238E27FC236}">
                <a16:creationId xmlns:a16="http://schemas.microsoft.com/office/drawing/2014/main" id="{B5B7D59C-2240-F1A1-2D90-87CBD60262E1}"/>
              </a:ext>
            </a:extLst>
          </p:cNvPr>
          <p:cNvSpPr/>
          <p:nvPr/>
        </p:nvSpPr>
        <p:spPr>
          <a:xfrm>
            <a:off x="171580" y="920637"/>
            <a:ext cx="2036233" cy="46577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National</a:t>
            </a:r>
            <a:r>
              <a:rPr kumimoji="0" lang="en-GB" sz="1400" b="1" i="1" u="none" strike="noStrike" kern="1200" cap="none" spc="0" normalizeH="0" baseline="0" noProof="0" dirty="0">
                <a:ln>
                  <a:noFill/>
                </a:ln>
                <a:solidFill>
                  <a:srgbClr val="FFFFFF"/>
                </a:solidFill>
                <a:effectLst/>
                <a:uLnTx/>
                <a:uFillTx/>
                <a:latin typeface="Open Sans"/>
                <a:ea typeface="+mn-ea"/>
                <a:cs typeface="+mn-cs"/>
              </a:rPr>
              <a:t> Policy (UK)</a:t>
            </a:r>
          </a:p>
        </p:txBody>
      </p:sp>
      <p:sp>
        <p:nvSpPr>
          <p:cNvPr id="30" name="Rounded Rectangle 29">
            <a:extLst>
              <a:ext uri="{FF2B5EF4-FFF2-40B4-BE49-F238E27FC236}">
                <a16:creationId xmlns:a16="http://schemas.microsoft.com/office/drawing/2014/main" id="{55B2BF60-311A-27B4-5452-BB5FDEE56D22}"/>
              </a:ext>
            </a:extLst>
          </p:cNvPr>
          <p:cNvSpPr/>
          <p:nvPr/>
        </p:nvSpPr>
        <p:spPr>
          <a:xfrm>
            <a:off x="3668654" y="922412"/>
            <a:ext cx="2589964" cy="46577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National</a:t>
            </a:r>
            <a:r>
              <a:rPr kumimoji="0" lang="en-GB" sz="1400" b="1" i="1" u="none" strike="noStrike" kern="1200" cap="none" spc="0" normalizeH="0" baseline="0" noProof="0" dirty="0">
                <a:ln>
                  <a:noFill/>
                </a:ln>
                <a:solidFill>
                  <a:srgbClr val="FFFFFF"/>
                </a:solidFill>
                <a:effectLst/>
                <a:uLnTx/>
                <a:uFillTx/>
                <a:latin typeface="Open Sans"/>
                <a:ea typeface="+mn-ea"/>
                <a:cs typeface="+mn-cs"/>
              </a:rPr>
              <a:t> Policy (Scotland)</a:t>
            </a:r>
          </a:p>
        </p:txBody>
      </p:sp>
      <p:sp>
        <p:nvSpPr>
          <p:cNvPr id="31" name="Rounded Rectangle 30">
            <a:extLst>
              <a:ext uri="{FF2B5EF4-FFF2-40B4-BE49-F238E27FC236}">
                <a16:creationId xmlns:a16="http://schemas.microsoft.com/office/drawing/2014/main" id="{986FAF37-5AD3-3109-B1AA-5F105D20FF6B}"/>
              </a:ext>
            </a:extLst>
          </p:cNvPr>
          <p:cNvSpPr/>
          <p:nvPr/>
        </p:nvSpPr>
        <p:spPr>
          <a:xfrm>
            <a:off x="7928543" y="911618"/>
            <a:ext cx="3824044" cy="46577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Regional &amp; City </a:t>
            </a:r>
            <a:r>
              <a:rPr kumimoji="0" lang="en-GB" sz="1400" b="1" i="1" u="none" strike="noStrike" kern="1200" cap="none" spc="0" normalizeH="0" baseline="0" noProof="0" dirty="0">
                <a:ln>
                  <a:noFill/>
                </a:ln>
                <a:solidFill>
                  <a:srgbClr val="FFFFFF"/>
                </a:solidFill>
                <a:effectLst/>
                <a:uLnTx/>
                <a:uFillTx/>
                <a:latin typeface="Open Sans"/>
                <a:ea typeface="+mn-ea"/>
                <a:cs typeface="+mn-cs"/>
              </a:rPr>
              <a:t>Policy (Glasgow City)</a:t>
            </a:r>
          </a:p>
        </p:txBody>
      </p:sp>
      <p:pic>
        <p:nvPicPr>
          <p:cNvPr id="19" name="Picture 18" descr="A cover of a magazine&#10;&#10;Description automatically generated">
            <a:extLst>
              <a:ext uri="{FF2B5EF4-FFF2-40B4-BE49-F238E27FC236}">
                <a16:creationId xmlns:a16="http://schemas.microsoft.com/office/drawing/2014/main" id="{26331D2A-5F25-11C5-F7C9-4B91CA8B141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57849" y="2106031"/>
            <a:ext cx="1382314" cy="1921901"/>
          </a:xfrm>
          <a:prstGeom prst="rect">
            <a:avLst/>
          </a:prstGeom>
        </p:spPr>
      </p:pic>
    </p:spTree>
    <p:extLst>
      <p:ext uri="{BB962C8B-B14F-4D97-AF65-F5344CB8AC3E}">
        <p14:creationId xmlns:p14="http://schemas.microsoft.com/office/powerpoint/2010/main" val="31338647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76</a:t>
            </a:fld>
            <a:endParaRPr kumimoji="0" lang="en-US" sz="1000" b="1" i="0" u="none" strike="noStrike" kern="1200" cap="none" spc="0" normalizeH="0" baseline="0" noProof="0" dirty="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0" name="TextBox 9"/>
          <p:cNvSpPr txBox="1"/>
          <p:nvPr/>
        </p:nvSpPr>
        <p:spPr>
          <a:xfrm>
            <a:off x="6678544" y="1569901"/>
            <a:ext cx="4684654" cy="3718197"/>
          </a:xfrm>
          <a:prstGeom prst="rect">
            <a:avLst/>
          </a:prstGeom>
          <a:noFill/>
        </p:spPr>
        <p:txBody>
          <a:bodyPr wrap="square" lIns="0" rIns="0" rtlCol="0">
            <a:spAutoFit/>
          </a:bodyPr>
          <a:lstStyle/>
          <a:p>
            <a:pPr marL="0" marR="0" lvl="0" indent="0" algn="l" defTabSz="914330" rtl="0" eaLnBrk="1" fontAlgn="auto" latinLnBrk="0" hangingPunct="1">
              <a:lnSpc>
                <a:spcPct val="12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2020"/>
                </a:solidFill>
                <a:effectLst/>
                <a:uLnTx/>
                <a:uFillTx/>
                <a:latin typeface="Arial" panose="020B0604020202020204" pitchFamily="34" charset="0"/>
                <a:ea typeface="+mn-ea"/>
                <a:cs typeface="Arial" panose="020B0604020202020204" pitchFamily="34" charset="0"/>
              </a:rPr>
              <a:t>Scotland’s global hub for entrepreneurship, innovation, collaboration and deep tech. Anchored by the University of Strathclyde and centred on Glasgow’s thriving Merchant City.  </a:t>
            </a:r>
          </a:p>
          <a:p>
            <a:pPr marL="0" marR="0" lvl="0" indent="0" algn="l" defTabSz="914330" rtl="0" eaLnBrk="1" fontAlgn="auto" latinLnBrk="0" hangingPunct="1">
              <a:lnSpc>
                <a:spcPct val="12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02020"/>
              </a:solidFill>
              <a:effectLst/>
              <a:uLnTx/>
              <a:uFillTx/>
              <a:latin typeface="Arial" panose="020B0604020202020204" pitchFamily="34" charset="0"/>
              <a:ea typeface="+mn-ea"/>
              <a:cs typeface="Arial" panose="020B0604020202020204" pitchFamily="34" charset="0"/>
            </a:endParaRPr>
          </a:p>
          <a:p>
            <a:pPr marL="0" marR="0" lvl="0" indent="0" algn="l" defTabSz="914330" rtl="0" eaLnBrk="1" fontAlgn="auto" latinLnBrk="0" hangingPunct="1">
              <a:lnSpc>
                <a:spcPct val="12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2020"/>
                </a:solidFill>
                <a:effectLst/>
                <a:uLnTx/>
                <a:uFillTx/>
                <a:latin typeface="Arial" panose="020B0604020202020204" pitchFamily="34" charset="0"/>
                <a:ea typeface="+mn-ea"/>
                <a:cs typeface="Arial" panose="020B0604020202020204" pitchFamily="34" charset="0"/>
              </a:rPr>
              <a:t>The District is home to innovative companies and organisations, who locate here to nurture and accelerate inclusive growth, improve productivity and develop world-class talent, research and technology within a vibrant </a:t>
            </a:r>
            <a:r>
              <a:rPr kumimoji="0" lang="en-GB" sz="1800" b="1" i="1" u="none" strike="noStrike" kern="1200" cap="none" spc="0" normalizeH="0" baseline="0" noProof="0" dirty="0">
                <a:ln>
                  <a:noFill/>
                </a:ln>
                <a:solidFill>
                  <a:srgbClr val="202020"/>
                </a:solidFill>
                <a:effectLst/>
                <a:uLnTx/>
                <a:uFillTx/>
                <a:latin typeface="Arial" panose="020B0604020202020204" pitchFamily="34" charset="0"/>
                <a:ea typeface="+mn-ea"/>
                <a:cs typeface="Arial" panose="020B0604020202020204" pitchFamily="34" charset="0"/>
              </a:rPr>
              <a:t>‘live, work, play and innovate’</a:t>
            </a:r>
            <a:r>
              <a:rPr kumimoji="0" lang="en-GB" sz="1800" b="0" i="0" u="none" strike="noStrike" kern="1200" cap="none" spc="0" normalizeH="0" baseline="0" noProof="0" dirty="0">
                <a:ln>
                  <a:noFill/>
                </a:ln>
                <a:solidFill>
                  <a:srgbClr val="202020"/>
                </a:solidFill>
                <a:effectLst/>
                <a:uLnTx/>
                <a:uFillTx/>
                <a:latin typeface="Arial" panose="020B0604020202020204" pitchFamily="34" charset="0"/>
                <a:ea typeface="+mn-ea"/>
                <a:cs typeface="Arial" panose="020B0604020202020204" pitchFamily="34" charset="0"/>
              </a:rPr>
              <a:t> environment.</a:t>
            </a:r>
            <a:endParaRPr kumimoji="0" lang="en-US" sz="1800" b="0" i="0" u="none" strike="noStrike" kern="1200" cap="none" spc="0" normalizeH="0" baseline="0" noProof="0" dirty="0">
              <a:ln>
                <a:noFill/>
              </a:ln>
              <a:solidFill>
                <a:srgbClr val="202020"/>
              </a:solidFill>
              <a:effectLst/>
              <a:uLnTx/>
              <a:uFillTx/>
              <a:latin typeface="Arial" panose="020B0604020202020204" pitchFamily="34" charset="0"/>
              <a:ea typeface="+mn-ea"/>
              <a:cs typeface="Arial" panose="020B0604020202020204" pitchFamily="34" charset="0"/>
            </a:endParaRPr>
          </a:p>
        </p:txBody>
      </p:sp>
      <p:sp>
        <p:nvSpPr>
          <p:cNvPr id="6" name="Title 5"/>
          <p:cNvSpPr>
            <a:spLocks noGrp="1"/>
          </p:cNvSpPr>
          <p:nvPr>
            <p:ph type="title"/>
          </p:nvPr>
        </p:nvSpPr>
        <p:spPr>
          <a:xfrm>
            <a:off x="6646251" y="149983"/>
            <a:ext cx="3637618" cy="1964667"/>
          </a:xfrm>
        </p:spPr>
        <p:txBody>
          <a:bodyPr/>
          <a:lstStyle/>
          <a:p>
            <a:r>
              <a:rPr lang="en-GB" sz="3200" spc="0" dirty="0">
                <a:solidFill>
                  <a:srgbClr val="562583"/>
                </a:solidFill>
                <a:latin typeface="Arial Black" panose="020B0A04020102020204" pitchFamily="34" charset="0"/>
              </a:rPr>
              <a:t>GLASGOW CITY INNOVATION DISTRICT</a:t>
            </a:r>
            <a:endParaRPr lang="en-US" sz="3200" dirty="0">
              <a:solidFill>
                <a:srgbClr val="562583"/>
              </a:solidFill>
              <a:latin typeface="Arial Black" panose="020B0A04020102020204" pitchFamily="34" charset="0"/>
            </a:endParaRPr>
          </a:p>
        </p:txBody>
      </p:sp>
      <p:grpSp>
        <p:nvGrpSpPr>
          <p:cNvPr id="7" name="Group 6">
            <a:extLst>
              <a:ext uri="{FF2B5EF4-FFF2-40B4-BE49-F238E27FC236}">
                <a16:creationId xmlns:a16="http://schemas.microsoft.com/office/drawing/2014/main" id="{A8D053D7-057B-8F44-1649-5C08C5FF7E4B}"/>
              </a:ext>
            </a:extLst>
          </p:cNvPr>
          <p:cNvGrpSpPr>
            <a:grpSpLocks noChangeAspect="1"/>
          </p:cNvGrpSpPr>
          <p:nvPr/>
        </p:nvGrpSpPr>
        <p:grpSpPr>
          <a:xfrm>
            <a:off x="6598841" y="5832847"/>
            <a:ext cx="5357286" cy="875170"/>
            <a:chOff x="223150" y="3027683"/>
            <a:chExt cx="8961886" cy="1455758"/>
          </a:xfrm>
        </p:grpSpPr>
        <p:pic>
          <p:nvPicPr>
            <p:cNvPr id="8" name="Picture 7">
              <a:extLst>
                <a:ext uri="{FF2B5EF4-FFF2-40B4-BE49-F238E27FC236}">
                  <a16:creationId xmlns:a16="http://schemas.microsoft.com/office/drawing/2014/main" id="{BAAAD50B-D973-4CFF-3FEC-8B5178B3D3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150" y="3049265"/>
              <a:ext cx="1433744" cy="1433743"/>
            </a:xfrm>
            <a:prstGeom prst="rect">
              <a:avLst/>
            </a:prstGeom>
          </p:spPr>
        </p:pic>
        <p:pic>
          <p:nvPicPr>
            <p:cNvPr id="9" name="Picture 8">
              <a:extLst>
                <a:ext uri="{FF2B5EF4-FFF2-40B4-BE49-F238E27FC236}">
                  <a16:creationId xmlns:a16="http://schemas.microsoft.com/office/drawing/2014/main" id="{F56BFD5E-563E-C9B3-4066-F411540542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56163" y="3049265"/>
              <a:ext cx="1793989" cy="1434176"/>
            </a:xfrm>
            <a:prstGeom prst="rect">
              <a:avLst/>
            </a:prstGeom>
          </p:spPr>
        </p:pic>
        <p:pic>
          <p:nvPicPr>
            <p:cNvPr id="11" name="Picture 10">
              <a:extLst>
                <a:ext uri="{FF2B5EF4-FFF2-40B4-BE49-F238E27FC236}">
                  <a16:creationId xmlns:a16="http://schemas.microsoft.com/office/drawing/2014/main" id="{457E065D-0AFF-DB21-5C2F-F27947BF77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72119" y="3027683"/>
              <a:ext cx="1434392" cy="1434393"/>
            </a:xfrm>
            <a:prstGeom prst="rect">
              <a:avLst/>
            </a:prstGeom>
          </p:spPr>
        </p:pic>
        <p:pic>
          <p:nvPicPr>
            <p:cNvPr id="13" name="Picture 12">
              <a:extLst>
                <a:ext uri="{FF2B5EF4-FFF2-40B4-BE49-F238E27FC236}">
                  <a16:creationId xmlns:a16="http://schemas.microsoft.com/office/drawing/2014/main" id="{4100B185-53B2-312A-4169-556E7C4739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00453" y="3688592"/>
              <a:ext cx="2008372" cy="701083"/>
            </a:xfrm>
            <a:prstGeom prst="rect">
              <a:avLst/>
            </a:prstGeom>
          </p:spPr>
        </p:pic>
        <p:pic>
          <p:nvPicPr>
            <p:cNvPr id="14" name="Picture 13">
              <a:extLst>
                <a:ext uri="{FF2B5EF4-FFF2-40B4-BE49-F238E27FC236}">
                  <a16:creationId xmlns:a16="http://schemas.microsoft.com/office/drawing/2014/main" id="{E560E12C-4DFD-A309-9D7D-E906673D4A1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01285" y="3744557"/>
              <a:ext cx="1983751" cy="701084"/>
            </a:xfrm>
            <a:prstGeom prst="rect">
              <a:avLst/>
            </a:prstGeom>
          </p:spPr>
        </p:pic>
      </p:grpSp>
      <p:pic>
        <p:nvPicPr>
          <p:cNvPr id="3" name="Picture 2">
            <a:extLst>
              <a:ext uri="{FF2B5EF4-FFF2-40B4-BE49-F238E27FC236}">
                <a16:creationId xmlns:a16="http://schemas.microsoft.com/office/drawing/2014/main" id="{654A929A-18E9-FAED-D3D7-2F60B066E35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85652" y="0"/>
            <a:ext cx="5429802" cy="6858000"/>
          </a:xfrm>
          <a:prstGeom prst="rect">
            <a:avLst/>
          </a:prstGeom>
        </p:spPr>
      </p:pic>
      <p:pic>
        <p:nvPicPr>
          <p:cNvPr id="2050" name="Picture 2" descr="Glasgow City Innovation District ...">
            <a:extLst>
              <a:ext uri="{FF2B5EF4-FFF2-40B4-BE49-F238E27FC236}">
                <a16:creationId xmlns:a16="http://schemas.microsoft.com/office/drawing/2014/main" id="{C19A0C8A-D018-E7FD-6E7E-9D4C82F49D47}"/>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514666" y="96099"/>
            <a:ext cx="1483423" cy="996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2947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77</a:t>
            </a:fld>
            <a:endParaRPr kumimoji="0" lang="en-US" sz="1000" b="1" i="0" u="none" strike="noStrike" kern="1200" cap="none" spc="0" normalizeH="0" baseline="0" noProof="0" dirty="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0" name="TextBox 9"/>
          <p:cNvSpPr txBox="1"/>
          <p:nvPr/>
        </p:nvSpPr>
        <p:spPr>
          <a:xfrm>
            <a:off x="6678544" y="1915988"/>
            <a:ext cx="5157856" cy="4050532"/>
          </a:xfrm>
          <a:prstGeom prst="rect">
            <a:avLst/>
          </a:prstGeom>
          <a:noFill/>
        </p:spPr>
        <p:txBody>
          <a:bodyPr wrap="square" lIns="0" rIns="0" rtlCol="0">
            <a:spAutoFit/>
          </a:bodyPr>
          <a:lstStyle/>
          <a:p>
            <a:pPr marL="0" marR="0" lvl="0" indent="0" algn="l" defTabSz="914330" rtl="0" eaLnBrk="1" fontAlgn="auto" latinLnBrk="0" hangingPunct="1">
              <a:lnSpc>
                <a:spcPct val="12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Glasgow Riverside Innovation District (GRID) is an ambitious partnership between the University of Glasgow, Glasgow City Council and Scottish Enterprise to accelerate an inclusive approach to innovation.</a:t>
            </a:r>
          </a:p>
          <a:p>
            <a:pPr marL="0" marR="0" lvl="0" indent="0" algn="l" defTabSz="914330" rtl="0" eaLnBrk="1" fontAlgn="auto" latinLnBrk="0" hangingPunct="1">
              <a:lnSpc>
                <a:spcPct val="12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endParaRPr>
          </a:p>
          <a:p>
            <a:pPr marL="0" marR="0" lvl="0" indent="0" algn="l" defTabSz="914330" rtl="0" eaLnBrk="1" fontAlgn="auto" latinLnBrk="0" hangingPunct="1">
              <a:lnSpc>
                <a:spcPct val="12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GRID’s key anchor institution is the University of Glasgow a recognised leader in life sciences, quantum, artificial intelligence (AI), extended and virtual reality (XR/VR), semiconductors, creative/cultural economies and energy.</a:t>
            </a:r>
          </a:p>
          <a:p>
            <a:pPr marL="0" marR="0" lvl="0" indent="0" algn="l" defTabSz="91433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endParaRPr>
          </a:p>
        </p:txBody>
      </p:sp>
      <p:sp>
        <p:nvSpPr>
          <p:cNvPr id="6" name="Title 5"/>
          <p:cNvSpPr>
            <a:spLocks noGrp="1"/>
          </p:cNvSpPr>
          <p:nvPr>
            <p:ph type="title"/>
          </p:nvPr>
        </p:nvSpPr>
        <p:spPr>
          <a:xfrm>
            <a:off x="6646251" y="149983"/>
            <a:ext cx="3637618" cy="1964667"/>
          </a:xfrm>
        </p:spPr>
        <p:txBody>
          <a:bodyPr/>
          <a:lstStyle/>
          <a:p>
            <a:r>
              <a:rPr lang="en-GB" sz="3200" spc="0" dirty="0">
                <a:solidFill>
                  <a:srgbClr val="562583"/>
                </a:solidFill>
                <a:latin typeface="Arial Black" panose="020B0A04020102020204" pitchFamily="34" charset="0"/>
              </a:rPr>
              <a:t>GLASGOW RIVERSIDE  INNOVATION DISTRICT</a:t>
            </a:r>
            <a:endParaRPr lang="en-US" sz="3200" dirty="0">
              <a:solidFill>
                <a:srgbClr val="562583"/>
              </a:solidFill>
              <a:latin typeface="Arial Black" panose="020B0A04020102020204" pitchFamily="34" charset="0"/>
            </a:endParaRPr>
          </a:p>
        </p:txBody>
      </p:sp>
      <p:grpSp>
        <p:nvGrpSpPr>
          <p:cNvPr id="7" name="Group 6">
            <a:extLst>
              <a:ext uri="{FF2B5EF4-FFF2-40B4-BE49-F238E27FC236}">
                <a16:creationId xmlns:a16="http://schemas.microsoft.com/office/drawing/2014/main" id="{A8D053D7-057B-8F44-1649-5C08C5FF7E4B}"/>
              </a:ext>
            </a:extLst>
          </p:cNvPr>
          <p:cNvGrpSpPr>
            <a:grpSpLocks noChangeAspect="1"/>
          </p:cNvGrpSpPr>
          <p:nvPr/>
        </p:nvGrpSpPr>
        <p:grpSpPr>
          <a:xfrm>
            <a:off x="8829176" y="5722086"/>
            <a:ext cx="1959561" cy="875170"/>
            <a:chOff x="1772119" y="3027683"/>
            <a:chExt cx="3278033" cy="1455758"/>
          </a:xfrm>
        </p:grpSpPr>
        <p:pic>
          <p:nvPicPr>
            <p:cNvPr id="9" name="Picture 8">
              <a:extLst>
                <a:ext uri="{FF2B5EF4-FFF2-40B4-BE49-F238E27FC236}">
                  <a16:creationId xmlns:a16="http://schemas.microsoft.com/office/drawing/2014/main" id="{F56BFD5E-563E-C9B3-4066-F411540542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6163" y="3049265"/>
              <a:ext cx="1793989" cy="1434176"/>
            </a:xfrm>
            <a:prstGeom prst="rect">
              <a:avLst/>
            </a:prstGeom>
          </p:spPr>
        </p:pic>
        <p:pic>
          <p:nvPicPr>
            <p:cNvPr id="11" name="Picture 10">
              <a:extLst>
                <a:ext uri="{FF2B5EF4-FFF2-40B4-BE49-F238E27FC236}">
                  <a16:creationId xmlns:a16="http://schemas.microsoft.com/office/drawing/2014/main" id="{457E065D-0AFF-DB21-5C2F-F27947BF77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2119" y="3027683"/>
              <a:ext cx="1434392" cy="1434393"/>
            </a:xfrm>
            <a:prstGeom prst="rect">
              <a:avLst/>
            </a:prstGeom>
          </p:spPr>
        </p:pic>
      </p:grpSp>
      <p:pic>
        <p:nvPicPr>
          <p:cNvPr id="12" name="Picture 11" descr="A blue and white logo&#10;&#10;Description automatically generated">
            <a:extLst>
              <a:ext uri="{FF2B5EF4-FFF2-40B4-BE49-F238E27FC236}">
                <a16:creationId xmlns:a16="http://schemas.microsoft.com/office/drawing/2014/main" id="{463830BB-259A-8BD8-E4C2-6703CC55F3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42660" y="5929855"/>
            <a:ext cx="1422400" cy="482600"/>
          </a:xfrm>
          <a:prstGeom prst="rect">
            <a:avLst/>
          </a:prstGeom>
        </p:spPr>
      </p:pic>
      <p:pic>
        <p:nvPicPr>
          <p:cNvPr id="18" name="Picture 17" descr="Blue and white text on a white background&#10;&#10;Description automatically generated">
            <a:extLst>
              <a:ext uri="{FF2B5EF4-FFF2-40B4-BE49-F238E27FC236}">
                <a16:creationId xmlns:a16="http://schemas.microsoft.com/office/drawing/2014/main" id="{D63880CA-EB06-217C-3642-75207180334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44067" y="242838"/>
            <a:ext cx="1280897" cy="757714"/>
          </a:xfrm>
          <a:prstGeom prst="rect">
            <a:avLst/>
          </a:prstGeom>
        </p:spPr>
      </p:pic>
      <p:pic>
        <p:nvPicPr>
          <p:cNvPr id="20" name="Picture 19" descr="A building with many windows&#10;&#10;Description automatically generated">
            <a:extLst>
              <a:ext uri="{FF2B5EF4-FFF2-40B4-BE49-F238E27FC236}">
                <a16:creationId xmlns:a16="http://schemas.microsoft.com/office/drawing/2014/main" id="{B33FF9FD-36E0-C5CC-4EAC-9C047A83DF9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76400" y="427088"/>
            <a:ext cx="4140200" cy="2578100"/>
          </a:xfrm>
          <a:prstGeom prst="rect">
            <a:avLst/>
          </a:prstGeom>
        </p:spPr>
      </p:pic>
      <p:pic>
        <p:nvPicPr>
          <p:cNvPr id="26" name="Picture 25">
            <a:extLst>
              <a:ext uri="{FF2B5EF4-FFF2-40B4-BE49-F238E27FC236}">
                <a16:creationId xmlns:a16="http://schemas.microsoft.com/office/drawing/2014/main" id="{A38AF59E-C4ED-29A2-5928-4D7BB97069D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76400" y="3128546"/>
            <a:ext cx="4127500" cy="2624421"/>
          </a:xfrm>
          <a:prstGeom prst="rect">
            <a:avLst/>
          </a:prstGeom>
        </p:spPr>
      </p:pic>
    </p:spTree>
    <p:extLst>
      <p:ext uri="{BB962C8B-B14F-4D97-AF65-F5344CB8AC3E}">
        <p14:creationId xmlns:p14="http://schemas.microsoft.com/office/powerpoint/2010/main" val="3998942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78</a:t>
            </a:fld>
            <a:endParaRPr kumimoji="0" lang="en-US" sz="1000" b="1" i="0" u="none" strike="noStrike" kern="1200" cap="none" spc="0" normalizeH="0" baseline="0" noProof="0" dirty="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6" name="Title 5"/>
          <p:cNvSpPr>
            <a:spLocks noGrp="1"/>
          </p:cNvSpPr>
          <p:nvPr>
            <p:ph type="title"/>
          </p:nvPr>
        </p:nvSpPr>
        <p:spPr>
          <a:xfrm>
            <a:off x="6244684" y="40116"/>
            <a:ext cx="4626570" cy="1964667"/>
          </a:xfrm>
        </p:spPr>
        <p:txBody>
          <a:bodyPr/>
          <a:lstStyle/>
          <a:p>
            <a:r>
              <a:rPr lang="en-GB" sz="2500" spc="0" dirty="0">
                <a:solidFill>
                  <a:srgbClr val="562583"/>
                </a:solidFill>
                <a:latin typeface="Arial Black" panose="020B0A04020102020204" pitchFamily="34" charset="0"/>
              </a:rPr>
              <a:t>ADVANCED MANUFACTURING INNOVATION DISTRICT SCOTLAND</a:t>
            </a:r>
            <a:endParaRPr lang="en-US" sz="2500" dirty="0">
              <a:solidFill>
                <a:srgbClr val="562583"/>
              </a:solidFill>
              <a:latin typeface="Arial Black" panose="020B0A04020102020204" pitchFamily="34" charset="0"/>
            </a:endParaRPr>
          </a:p>
        </p:txBody>
      </p:sp>
      <p:grpSp>
        <p:nvGrpSpPr>
          <p:cNvPr id="7" name="Group 6">
            <a:extLst>
              <a:ext uri="{FF2B5EF4-FFF2-40B4-BE49-F238E27FC236}">
                <a16:creationId xmlns:a16="http://schemas.microsoft.com/office/drawing/2014/main" id="{A8D053D7-057B-8F44-1649-5C08C5FF7E4B}"/>
              </a:ext>
            </a:extLst>
          </p:cNvPr>
          <p:cNvGrpSpPr>
            <a:grpSpLocks noChangeAspect="1"/>
          </p:cNvGrpSpPr>
          <p:nvPr/>
        </p:nvGrpSpPr>
        <p:grpSpPr>
          <a:xfrm>
            <a:off x="5926010" y="5729012"/>
            <a:ext cx="2707004" cy="898068"/>
            <a:chOff x="223150" y="2989161"/>
            <a:chExt cx="4528386" cy="1493847"/>
          </a:xfrm>
        </p:grpSpPr>
        <p:pic>
          <p:nvPicPr>
            <p:cNvPr id="8" name="Picture 7">
              <a:extLst>
                <a:ext uri="{FF2B5EF4-FFF2-40B4-BE49-F238E27FC236}">
                  <a16:creationId xmlns:a16="http://schemas.microsoft.com/office/drawing/2014/main" id="{BAAAD50B-D973-4CFF-3FEC-8B5178B3D3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150" y="3049265"/>
              <a:ext cx="1433744" cy="1433743"/>
            </a:xfrm>
            <a:prstGeom prst="rect">
              <a:avLst/>
            </a:prstGeom>
          </p:spPr>
        </p:pic>
        <p:pic>
          <p:nvPicPr>
            <p:cNvPr id="9" name="Picture 8">
              <a:extLst>
                <a:ext uri="{FF2B5EF4-FFF2-40B4-BE49-F238E27FC236}">
                  <a16:creationId xmlns:a16="http://schemas.microsoft.com/office/drawing/2014/main" id="{F56BFD5E-563E-C9B3-4066-F411540542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57547" y="2989161"/>
              <a:ext cx="1793989" cy="1434176"/>
            </a:xfrm>
            <a:prstGeom prst="rect">
              <a:avLst/>
            </a:prstGeom>
          </p:spPr>
        </p:pic>
      </p:grpSp>
      <p:sp>
        <p:nvSpPr>
          <p:cNvPr id="3" name="TextBox 2">
            <a:extLst>
              <a:ext uri="{FF2B5EF4-FFF2-40B4-BE49-F238E27FC236}">
                <a16:creationId xmlns:a16="http://schemas.microsoft.com/office/drawing/2014/main" id="{BE553F04-122E-7E29-6FFF-56A622F337B2}"/>
              </a:ext>
            </a:extLst>
          </p:cNvPr>
          <p:cNvSpPr txBox="1"/>
          <p:nvPr/>
        </p:nvSpPr>
        <p:spPr>
          <a:xfrm>
            <a:off x="6147787" y="1519847"/>
            <a:ext cx="5263375" cy="4600618"/>
          </a:xfrm>
          <a:prstGeom prst="rect">
            <a:avLst/>
          </a:prstGeom>
          <a:no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1F1F1F"/>
                </a:solidFill>
                <a:effectLst/>
                <a:uLnTx/>
                <a:uFillTx/>
                <a:latin typeface="Open Sans"/>
                <a:ea typeface="Times New Roman" panose="02020603050405020304" pitchFamily="18" charset="0"/>
                <a:cs typeface="Times New Roman" panose="02020603050405020304" pitchFamily="18" charset="0"/>
              </a:rPr>
              <a:t>AMIDS</a:t>
            </a:r>
          </a:p>
          <a:p>
            <a:pPr marL="0" marR="0" lvl="0" indent="0" algn="l" defTabSz="91433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1F1F1F"/>
                </a:solidFill>
                <a:effectLst/>
                <a:uLnTx/>
                <a:uFillTx/>
                <a:latin typeface="Open Sans"/>
                <a:ea typeface="Times New Roman" panose="02020603050405020304" pitchFamily="18" charset="0"/>
                <a:cs typeface="Times New Roman" panose="02020603050405020304" pitchFamily="18" charset="0"/>
              </a:rPr>
              <a:t>The Advanced Manufacturing Innovation District Scotland (AMIDS) is an internationally recognised centre for innovation, research and manufacturing. AMIDS is led by Renfrewshire Council in partnership with Scottish Enterprise and Scottish Government (with high levels of IUK funding providing underpinning through HVM Catapult). </a:t>
            </a:r>
            <a:endParaRPr kumimoji="0" lang="en-GB" sz="1100" b="0" i="0" u="none" strike="noStrike" kern="1200" cap="none" spc="0" normalizeH="0" baseline="0" noProof="0" dirty="0">
              <a:ln>
                <a:noFill/>
              </a:ln>
              <a:solidFill>
                <a:srgbClr val="1F1F1F"/>
              </a:solidFill>
              <a:effectLst/>
              <a:uLnTx/>
              <a:uFillTx/>
              <a:latin typeface="Open Sans"/>
              <a:ea typeface="Calibri" panose="020F0502020204030204" pitchFamily="34" charset="0"/>
              <a:cs typeface="Times New Roman" panose="02020603050405020304" pitchFamily="18" charset="0"/>
            </a:endParaRP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srgbClr val="1F1F1F"/>
              </a:solidFill>
              <a:effectLst/>
              <a:uLnTx/>
              <a:uFillTx/>
              <a:latin typeface="Open Sans"/>
              <a:ea typeface="+mn-ea"/>
              <a:cs typeface="+mn-cs"/>
            </a:endParaRPr>
          </a:p>
          <a:p>
            <a:pPr marL="0" marR="0" lvl="0" indent="0" algn="l" defTabSz="91433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1F1F1F"/>
                </a:solidFill>
                <a:effectLst/>
                <a:uLnTx/>
                <a:uFillTx/>
                <a:latin typeface="Open Sans"/>
                <a:ea typeface="+mn-ea"/>
                <a:cs typeface="+mn-cs"/>
              </a:rPr>
              <a:t>NMIS</a:t>
            </a:r>
          </a:p>
          <a:p>
            <a:pPr marL="0" marR="0" lvl="0" indent="0" algn="l" defTabSz="91433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1F1F1F"/>
                </a:solidFill>
                <a:effectLst/>
                <a:uLnTx/>
                <a:uFillTx/>
                <a:latin typeface="Open Sans"/>
                <a:ea typeface="+mn-ea"/>
                <a:cs typeface="+mn-cs"/>
              </a:rPr>
              <a:t>The new £65M National Manufacturing Institute Scotland (NMIS) is located at AMIDS, a place where industry, academia and the public sector work together on ground-breaking manufacturing research to transform productivity, make companies more competitive and boost the skills of the country’s current and future workforces.</a:t>
            </a: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1F1F1F"/>
              </a:solidFill>
              <a:effectLst/>
              <a:uLnTx/>
              <a:uFillTx/>
              <a:latin typeface="Open Sans"/>
              <a:ea typeface="+mn-ea"/>
              <a:cs typeface="+mn-cs"/>
            </a:endParaRPr>
          </a:p>
          <a:p>
            <a:pPr marL="0" marR="0" lvl="0" indent="0" algn="l" defTabSz="91433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1F1F1F"/>
                </a:solidFill>
                <a:effectLst/>
                <a:uLnTx/>
                <a:uFillTx/>
                <a:latin typeface="Open Sans"/>
                <a:ea typeface="+mn-ea"/>
                <a:cs typeface="+mn-cs"/>
              </a:rPr>
              <a:t>Long-standing industrial co-investment partners include Rolls-Royce, Boeing, </a:t>
            </a:r>
            <a:r>
              <a:rPr kumimoji="0" lang="en-GB" sz="1100" b="0" i="0" u="none" strike="noStrike" kern="1200" cap="none" spc="0" normalizeH="0" baseline="0" noProof="0" dirty="0" err="1">
                <a:ln>
                  <a:noFill/>
                </a:ln>
                <a:solidFill>
                  <a:srgbClr val="1F1F1F"/>
                </a:solidFill>
                <a:effectLst/>
                <a:uLnTx/>
                <a:uFillTx/>
                <a:latin typeface="Open Sans"/>
                <a:ea typeface="+mn-ea"/>
                <a:cs typeface="+mn-cs"/>
              </a:rPr>
              <a:t>Timet</a:t>
            </a:r>
            <a:r>
              <a:rPr kumimoji="0" lang="en-GB" sz="1100" b="0" i="0" u="none" strike="noStrike" kern="1200" cap="none" spc="0" normalizeH="0" baseline="0" noProof="0" dirty="0">
                <a:ln>
                  <a:noFill/>
                </a:ln>
                <a:solidFill>
                  <a:srgbClr val="1F1F1F"/>
                </a:solidFill>
                <a:effectLst/>
                <a:uLnTx/>
                <a:uFillTx/>
                <a:latin typeface="Open Sans"/>
                <a:ea typeface="+mn-ea"/>
                <a:cs typeface="+mn-cs"/>
              </a:rPr>
              <a:t>, Aubert-Duvall, Siemens and other OEMS and supply chain partners.</a:t>
            </a: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1F1F1F"/>
              </a:solidFill>
              <a:effectLst/>
              <a:uLnTx/>
              <a:uFillTx/>
              <a:latin typeface="Open Sans"/>
              <a:ea typeface="+mn-ea"/>
              <a:cs typeface="+mn-cs"/>
            </a:endParaRPr>
          </a:p>
          <a:p>
            <a:pPr marL="0" marR="0" lvl="0" indent="0" algn="l" defTabSz="91433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1F1F1F"/>
                </a:solidFill>
                <a:effectLst/>
                <a:uLnTx/>
                <a:uFillTx/>
                <a:latin typeface="Open Sans"/>
                <a:ea typeface="+mn-ea"/>
                <a:cs typeface="+mn-cs"/>
              </a:rPr>
              <a:t>MMIC</a:t>
            </a:r>
          </a:p>
          <a:p>
            <a:pPr marL="0" marR="0" lvl="0" indent="0" algn="l" defTabSz="91433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dirty="0">
                <a:ln>
                  <a:noFill/>
                </a:ln>
                <a:solidFill>
                  <a:srgbClr val="1F1F1F"/>
                </a:solidFill>
                <a:effectLst/>
                <a:uLnTx/>
                <a:uFillTx/>
                <a:latin typeface="Open Sans"/>
                <a:ea typeface="Times New Roman" panose="02020603050405020304" pitchFamily="18" charset="0"/>
                <a:cs typeface="Times New Roman" panose="02020603050405020304" pitchFamily="18" charset="0"/>
              </a:rPr>
              <a:t>Pharmaceutical industry partners have chosen AMIDS as the location of the new industry-led £56M </a:t>
            </a:r>
            <a:r>
              <a:rPr kumimoji="0" lang="en-GB" sz="1100" b="0" i="1" u="none" strike="noStrike" kern="1200" cap="none" spc="0" normalizeH="0" baseline="0" noProof="0" dirty="0">
                <a:ln>
                  <a:noFill/>
                </a:ln>
                <a:solidFill>
                  <a:srgbClr val="1F1F1F"/>
                </a:solidFill>
                <a:effectLst/>
                <a:uLnTx/>
                <a:uFillTx/>
                <a:latin typeface="Open Sans"/>
                <a:ea typeface="Times New Roman" panose="02020603050405020304" pitchFamily="18" charset="0"/>
                <a:cs typeface="Times New Roman" panose="02020603050405020304" pitchFamily="18" charset="0"/>
              </a:rPr>
              <a:t>Medicines Manufacturing Innovation Centre</a:t>
            </a:r>
            <a:r>
              <a:rPr kumimoji="0" lang="en-GB" sz="1100" b="0" i="0" u="none" strike="noStrike" kern="1200" cap="none" spc="0" normalizeH="0" baseline="0" noProof="0" dirty="0">
                <a:ln>
                  <a:noFill/>
                </a:ln>
                <a:solidFill>
                  <a:srgbClr val="1F1F1F"/>
                </a:solidFill>
                <a:effectLst/>
                <a:uLnTx/>
                <a:uFillTx/>
                <a:latin typeface="Open Sans"/>
                <a:ea typeface="Times New Roman" panose="02020603050405020304" pitchFamily="18" charset="0"/>
                <a:cs typeface="Times New Roman" panose="02020603050405020304" pitchFamily="18" charset="0"/>
              </a:rPr>
              <a:t>. </a:t>
            </a:r>
          </a:p>
          <a:p>
            <a:pPr marL="0" marR="0" lvl="0" indent="0" algn="l" defTabSz="91433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dirty="0">
                <a:ln>
                  <a:noFill/>
                </a:ln>
                <a:solidFill>
                  <a:srgbClr val="1F1F1F"/>
                </a:solidFill>
                <a:effectLst/>
                <a:uLnTx/>
                <a:uFillTx/>
                <a:latin typeface="Open Sans"/>
                <a:ea typeface="Times New Roman" panose="02020603050405020304" pitchFamily="18" charset="0"/>
                <a:cs typeface="Times New Roman" panose="02020603050405020304" pitchFamily="18" charset="0"/>
              </a:rPr>
              <a:t>The Medicines Manufacturing Innovation Centre was established by a collaboration between CPI, the University of Strathclyde, UK Research and Innovation, Scottish Enterprise and founding industry partners, AstraZeneca and GSK. </a:t>
            </a:r>
            <a:endParaRPr kumimoji="0" lang="en-GB" sz="1100" b="0" i="0" u="none" strike="noStrike" kern="1200" cap="none" spc="0" normalizeH="0" baseline="0" noProof="0" dirty="0">
              <a:ln>
                <a:noFill/>
              </a:ln>
              <a:solidFill>
                <a:srgbClr val="1F1F1F"/>
              </a:solidFill>
              <a:effectLst/>
              <a:uLnTx/>
              <a:uFillTx/>
              <a:latin typeface="Open Sans"/>
              <a:ea typeface="Calibri" panose="020F0502020204030204" pitchFamily="34" charset="0"/>
              <a:cs typeface="Times New Roman" panose="02020603050405020304" pitchFamily="18" charset="0"/>
            </a:endParaRP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1F1F1F"/>
              </a:solidFill>
              <a:effectLst/>
              <a:uLnTx/>
              <a:uFillTx/>
              <a:latin typeface="Open Sans"/>
              <a:ea typeface="+mn-ea"/>
              <a:cs typeface="+mn-cs"/>
            </a:endParaRPr>
          </a:p>
        </p:txBody>
      </p:sp>
      <p:pic>
        <p:nvPicPr>
          <p:cNvPr id="5" name="Picture 7" descr="Renfrewshire Council Logo ">
            <a:hlinkClick r:id="rId5"/>
            <a:extLst>
              <a:ext uri="{FF2B5EF4-FFF2-40B4-BE49-F238E27FC236}">
                <a16:creationId xmlns:a16="http://schemas.microsoft.com/office/drawing/2014/main" id="{BFC0CC5E-A030-4A8D-0796-14278E28834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15531" y="5887668"/>
            <a:ext cx="873078" cy="6548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edicines Manufacturing Innovation Centre">
            <a:extLst>
              <a:ext uri="{FF2B5EF4-FFF2-40B4-BE49-F238E27FC236}">
                <a16:creationId xmlns:a16="http://schemas.microsoft.com/office/drawing/2014/main" id="{F1C8811F-65B2-C3E5-5640-EDC9623FF5B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29208" y="4281179"/>
            <a:ext cx="4274156" cy="17382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e national manufacturing institute for Scotland building">
            <a:extLst>
              <a:ext uri="{FF2B5EF4-FFF2-40B4-BE49-F238E27FC236}">
                <a16:creationId xmlns:a16="http://schemas.microsoft.com/office/drawing/2014/main" id="{6125F960-4F3B-4C64-9A59-AA0381EB90D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453202" y="512045"/>
            <a:ext cx="4273614" cy="1602605"/>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14" descr="Buccleuch Property logo">
            <a:extLst>
              <a:ext uri="{FF2B5EF4-FFF2-40B4-BE49-F238E27FC236}">
                <a16:creationId xmlns:a16="http://schemas.microsoft.com/office/drawing/2014/main" id="{C7A0F601-C31B-B411-1326-C50F3B725FD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F1F"/>
              </a:solidFill>
              <a:effectLst/>
              <a:uLnTx/>
              <a:uFillTx/>
              <a:latin typeface="Open Sans"/>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24BAD608-A671-4748-FE68-93BBC8D82DF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12553" y="5914474"/>
            <a:ext cx="1319801" cy="447652"/>
          </a:xfrm>
          <a:prstGeom prst="rect">
            <a:avLst/>
          </a:prstGeom>
        </p:spPr>
      </p:pic>
      <p:pic>
        <p:nvPicPr>
          <p:cNvPr id="21" name="Picture 5" descr="Catapult High Value Manufacturing logo">
            <a:hlinkClick r:id="rId10"/>
            <a:extLst>
              <a:ext uri="{FF2B5EF4-FFF2-40B4-BE49-F238E27FC236}">
                <a16:creationId xmlns:a16="http://schemas.microsoft.com/office/drawing/2014/main" id="{ADCA13B9-2FF3-16B9-E251-950756C62DC5}"/>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871254" y="5689368"/>
            <a:ext cx="1149594" cy="8621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he National Manufacturing Institute Scotland facility interior.">
            <a:extLst>
              <a:ext uri="{FF2B5EF4-FFF2-40B4-BE49-F238E27FC236}">
                <a16:creationId xmlns:a16="http://schemas.microsoft.com/office/drawing/2014/main" id="{4062162F-6615-C57F-DF1A-972DCA1FFF60}"/>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r="-993"/>
          <a:stretch/>
        </p:blipFill>
        <p:spPr bwMode="auto">
          <a:xfrm>
            <a:off x="1453202" y="2222855"/>
            <a:ext cx="4316378" cy="19872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PI | Our members | AIRTO">
            <a:extLst>
              <a:ext uri="{FF2B5EF4-FFF2-40B4-BE49-F238E27FC236}">
                <a16:creationId xmlns:a16="http://schemas.microsoft.com/office/drawing/2014/main" id="{9D88810F-0A33-1B77-A8D4-9381C67314FC}"/>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852578" y="5955138"/>
            <a:ext cx="897530" cy="4069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up of a logo&#10;&#10;Description automatically generated">
            <a:extLst>
              <a:ext uri="{FF2B5EF4-FFF2-40B4-BE49-F238E27FC236}">
                <a16:creationId xmlns:a16="http://schemas.microsoft.com/office/drawing/2014/main" id="{D009BA55-6D42-E265-1BFD-760286A2367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328460" y="40116"/>
            <a:ext cx="1771597" cy="1008989"/>
          </a:xfrm>
          <a:prstGeom prst="rect">
            <a:avLst/>
          </a:prstGeom>
        </p:spPr>
      </p:pic>
    </p:spTree>
    <p:extLst>
      <p:ext uri="{BB962C8B-B14F-4D97-AF65-F5344CB8AC3E}">
        <p14:creationId xmlns:p14="http://schemas.microsoft.com/office/powerpoint/2010/main" val="30705531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79</a:t>
            </a:fld>
            <a:endParaRPr kumimoji="0" lang="en-US" sz="1000" b="1" i="0" u="none" strike="noStrike" kern="1200" cap="none" spc="0" normalizeH="0" baseline="0" noProof="0" dirty="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6" name="Title 5"/>
          <p:cNvSpPr>
            <a:spLocks noGrp="1"/>
          </p:cNvSpPr>
          <p:nvPr>
            <p:ph type="title"/>
          </p:nvPr>
        </p:nvSpPr>
        <p:spPr>
          <a:xfrm>
            <a:off x="1194128" y="-114908"/>
            <a:ext cx="7225972" cy="1473946"/>
          </a:xfrm>
        </p:spPr>
        <p:txBody>
          <a:bodyPr/>
          <a:lstStyle/>
          <a:p>
            <a:r>
              <a:rPr lang="en-US" sz="2800" dirty="0">
                <a:solidFill>
                  <a:srgbClr val="5D2B84"/>
                </a:solidFill>
                <a:latin typeface="Arial Black" panose="020B0A04020102020204" pitchFamily="34" charset="0"/>
              </a:rPr>
              <a:t>CITY MASTERPLAN</a:t>
            </a:r>
          </a:p>
        </p:txBody>
      </p:sp>
      <p:pic>
        <p:nvPicPr>
          <p:cNvPr id="4" name="Picture 3">
            <a:extLst>
              <a:ext uri="{FF2B5EF4-FFF2-40B4-BE49-F238E27FC236}">
                <a16:creationId xmlns:a16="http://schemas.microsoft.com/office/drawing/2014/main" id="{AF7AF1B3-DBEE-AD24-FAEC-AA9454A78B4D}"/>
              </a:ext>
            </a:extLst>
          </p:cNvPr>
          <p:cNvPicPr>
            <a:picLocks noChangeAspect="1"/>
          </p:cNvPicPr>
          <p:nvPr/>
        </p:nvPicPr>
        <p:blipFill>
          <a:blip r:embed="rId3" cstate="screen">
            <a:extLst>
              <a:ext uri="{28A0092B-C50C-407E-A947-70E740481C1C}">
                <a14:useLocalDpi xmlns:a14="http://schemas.microsoft.com/office/drawing/2010/main"/>
              </a:ext>
            </a:extLst>
          </a:blip>
          <a:srcRect b="17037"/>
          <a:stretch/>
        </p:blipFill>
        <p:spPr>
          <a:xfrm>
            <a:off x="1079828" y="402673"/>
            <a:ext cx="10972472" cy="6452482"/>
          </a:xfrm>
          <a:prstGeom prst="rect">
            <a:avLst/>
          </a:prstGeom>
        </p:spPr>
      </p:pic>
    </p:spTree>
    <p:extLst>
      <p:ext uri="{BB962C8B-B14F-4D97-AF65-F5344CB8AC3E}">
        <p14:creationId xmlns:p14="http://schemas.microsoft.com/office/powerpoint/2010/main" val="905765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FF0DE8-3942-E0CA-DB29-126FEC30AD6E}"/>
              </a:ext>
            </a:extLst>
          </p:cNvPr>
          <p:cNvSpPr/>
          <p:nvPr/>
        </p:nvSpPr>
        <p:spPr>
          <a:xfrm>
            <a:off x="1694773" y="831154"/>
            <a:ext cx="8755938" cy="2494244"/>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F38AA13A-4C22-1AEB-4386-E60FE747D680}"/>
              </a:ext>
            </a:extLst>
          </p:cNvPr>
          <p:cNvSpPr/>
          <p:nvPr/>
        </p:nvSpPr>
        <p:spPr>
          <a:xfrm>
            <a:off x="1694773" y="3484407"/>
            <a:ext cx="8755938" cy="2494244"/>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14BCE6E-04D8-1D69-FD8C-373850A88472}"/>
              </a:ext>
            </a:extLst>
          </p:cNvPr>
          <p:cNvSpPr>
            <a:spLocks noGrp="1"/>
          </p:cNvSpPr>
          <p:nvPr>
            <p:ph idx="1"/>
          </p:nvPr>
        </p:nvSpPr>
        <p:spPr>
          <a:xfrm>
            <a:off x="5596544" y="3484407"/>
            <a:ext cx="4114800" cy="2494245"/>
          </a:xfrm>
        </p:spPr>
        <p:txBody>
          <a:bodyPr anchor="ctr">
            <a:normAutofit/>
          </a:bodyPr>
          <a:lstStyle/>
          <a:p>
            <a:pPr marL="0" indent="0" algn="ctr">
              <a:buNone/>
            </a:pPr>
            <a:r>
              <a:rPr lang="en-GB" sz="2400" b="1">
                <a:solidFill>
                  <a:schemeClr val="bg1"/>
                </a:solidFill>
              </a:rPr>
              <a:t>Connected Care &amp; Wellbeing</a:t>
            </a:r>
          </a:p>
          <a:p>
            <a:pPr marL="0" indent="0" algn="ctr">
              <a:buNone/>
            </a:pPr>
            <a:r>
              <a:rPr lang="en-GB" sz="2000" i="1">
                <a:solidFill>
                  <a:schemeClr val="bg1"/>
                </a:solidFill>
              </a:rPr>
              <a:t>Leveraging connectivity, digital, and data solutions to keep people safe, well, and socially connected in their own home or in their local communities</a:t>
            </a:r>
            <a:endParaRPr lang="en-GB" sz="2400">
              <a:solidFill>
                <a:schemeClr val="bg1"/>
              </a:solidFill>
            </a:endParaRPr>
          </a:p>
        </p:txBody>
      </p:sp>
      <p:sp>
        <p:nvSpPr>
          <p:cNvPr id="4" name="Content Placeholder 2">
            <a:extLst>
              <a:ext uri="{FF2B5EF4-FFF2-40B4-BE49-F238E27FC236}">
                <a16:creationId xmlns:a16="http://schemas.microsoft.com/office/drawing/2014/main" id="{D83093C3-CF2C-7C34-5AD7-D246CC889662}"/>
              </a:ext>
            </a:extLst>
          </p:cNvPr>
          <p:cNvSpPr txBox="1">
            <a:spLocks/>
          </p:cNvSpPr>
          <p:nvPr/>
        </p:nvSpPr>
        <p:spPr>
          <a:xfrm>
            <a:off x="2196964" y="831155"/>
            <a:ext cx="4114800" cy="2469199"/>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2400" b="1" dirty="0">
                <a:solidFill>
                  <a:prstClr val="white"/>
                </a:solidFill>
                <a:latin typeface="Calibri"/>
              </a:rPr>
              <a:t>Smart Social Assets</a:t>
            </a:r>
          </a:p>
          <a:p>
            <a:pPr marL="0" indent="0" algn="ctr">
              <a:buNone/>
            </a:pPr>
            <a:r>
              <a:rPr lang="en-GB" sz="2000" i="1" dirty="0">
                <a:solidFill>
                  <a:prstClr val="white"/>
                </a:solidFill>
                <a:latin typeface="Calibri"/>
              </a:rPr>
              <a:t>Deploying 5G and AWT enabled digital &amp; data solutions across social assets to improve the health and performance of the asset and the wellbeing of the citizen.</a:t>
            </a:r>
            <a:endParaRPr lang="en-GB" sz="2400" i="1" dirty="0">
              <a:solidFill>
                <a:prstClr val="white"/>
              </a:solidFill>
              <a:latin typeface="Calibri"/>
            </a:endParaRPr>
          </a:p>
        </p:txBody>
      </p:sp>
      <p:pic>
        <p:nvPicPr>
          <p:cNvPr id="10" name="Graphic 9" descr="House with solid fill">
            <a:extLst>
              <a:ext uri="{FF2B5EF4-FFF2-40B4-BE49-F238E27FC236}">
                <a16:creationId xmlns:a16="http://schemas.microsoft.com/office/drawing/2014/main" id="{8E3CCFA0-DC63-2834-9870-D85135A2C5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94956" y="2385953"/>
            <a:ext cx="914400" cy="914400"/>
          </a:xfrm>
          <a:prstGeom prst="rect">
            <a:avLst/>
          </a:prstGeom>
        </p:spPr>
      </p:pic>
      <p:pic>
        <p:nvPicPr>
          <p:cNvPr id="11" name="Graphic 10" descr="House with solid fill">
            <a:extLst>
              <a:ext uri="{FF2B5EF4-FFF2-40B4-BE49-F238E27FC236}">
                <a16:creationId xmlns:a16="http://schemas.microsoft.com/office/drawing/2014/main" id="{235E1D7B-5A46-63F8-ECF3-4FD5592702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2246" y="2385953"/>
            <a:ext cx="914400" cy="914400"/>
          </a:xfrm>
          <a:prstGeom prst="rect">
            <a:avLst/>
          </a:prstGeom>
        </p:spPr>
      </p:pic>
      <p:pic>
        <p:nvPicPr>
          <p:cNvPr id="14" name="Graphic 13" descr="House with solid fill">
            <a:extLst>
              <a:ext uri="{FF2B5EF4-FFF2-40B4-BE49-F238E27FC236}">
                <a16:creationId xmlns:a16="http://schemas.microsoft.com/office/drawing/2014/main" id="{8DE7F5CC-E519-11BD-F6D5-76C082737E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94956" y="837209"/>
            <a:ext cx="914400" cy="914400"/>
          </a:xfrm>
          <a:prstGeom prst="rect">
            <a:avLst/>
          </a:prstGeom>
        </p:spPr>
      </p:pic>
      <p:pic>
        <p:nvPicPr>
          <p:cNvPr id="15" name="Graphic 14" descr="House with solid fill">
            <a:extLst>
              <a:ext uri="{FF2B5EF4-FFF2-40B4-BE49-F238E27FC236}">
                <a16:creationId xmlns:a16="http://schemas.microsoft.com/office/drawing/2014/main" id="{6A3DD05B-AE56-3F1D-DE85-595FBA1940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2246" y="837209"/>
            <a:ext cx="914400" cy="914400"/>
          </a:xfrm>
          <a:prstGeom prst="rect">
            <a:avLst/>
          </a:prstGeom>
        </p:spPr>
      </p:pic>
      <p:pic>
        <p:nvPicPr>
          <p:cNvPr id="18" name="Graphic 17" descr="Cell Tower with solid fill">
            <a:extLst>
              <a:ext uri="{FF2B5EF4-FFF2-40B4-BE49-F238E27FC236}">
                <a16:creationId xmlns:a16="http://schemas.microsoft.com/office/drawing/2014/main" id="{4894B354-3EAC-EFDB-8126-CB632A7150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53601" y="1649508"/>
            <a:ext cx="914400" cy="914400"/>
          </a:xfrm>
          <a:prstGeom prst="rect">
            <a:avLst/>
          </a:prstGeom>
        </p:spPr>
      </p:pic>
      <p:pic>
        <p:nvPicPr>
          <p:cNvPr id="20" name="Graphic 19" descr="Inpatient outline">
            <a:extLst>
              <a:ext uri="{FF2B5EF4-FFF2-40B4-BE49-F238E27FC236}">
                <a16:creationId xmlns:a16="http://schemas.microsoft.com/office/drawing/2014/main" id="{5E61CD37-030A-FABB-D6FA-79B2363965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66531" y="3559996"/>
            <a:ext cx="914400" cy="914400"/>
          </a:xfrm>
          <a:prstGeom prst="rect">
            <a:avLst/>
          </a:prstGeom>
        </p:spPr>
      </p:pic>
      <p:pic>
        <p:nvPicPr>
          <p:cNvPr id="22" name="Graphic 21" descr="Doctor female with solid fill">
            <a:extLst>
              <a:ext uri="{FF2B5EF4-FFF2-40B4-BE49-F238E27FC236}">
                <a16:creationId xmlns:a16="http://schemas.microsoft.com/office/drawing/2014/main" id="{3CF67280-79EE-3ED3-9E5E-7CF26B2BAA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74592" y="5073344"/>
            <a:ext cx="914400" cy="914400"/>
          </a:xfrm>
          <a:prstGeom prst="rect">
            <a:avLst/>
          </a:prstGeom>
        </p:spPr>
      </p:pic>
      <p:pic>
        <p:nvPicPr>
          <p:cNvPr id="24" name="Graphic 23" descr="Ambulance with solid fill">
            <a:extLst>
              <a:ext uri="{FF2B5EF4-FFF2-40B4-BE49-F238E27FC236}">
                <a16:creationId xmlns:a16="http://schemas.microsoft.com/office/drawing/2014/main" id="{DCB21198-0F37-D9F4-F3C1-F68613BCB0C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56347" y="5124917"/>
            <a:ext cx="914400" cy="914400"/>
          </a:xfrm>
          <a:prstGeom prst="rect">
            <a:avLst/>
          </a:prstGeom>
        </p:spPr>
      </p:pic>
      <p:pic>
        <p:nvPicPr>
          <p:cNvPr id="26" name="Graphic 25" descr="Medicine with solid fill">
            <a:extLst>
              <a:ext uri="{FF2B5EF4-FFF2-40B4-BE49-F238E27FC236}">
                <a16:creationId xmlns:a16="http://schemas.microsoft.com/office/drawing/2014/main" id="{3E59A2F8-B71F-8F66-F1C7-2C37CD5B781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2908" y="5074700"/>
            <a:ext cx="914400" cy="914400"/>
          </a:xfrm>
          <a:prstGeom prst="rect">
            <a:avLst/>
          </a:prstGeom>
        </p:spPr>
      </p:pic>
      <p:pic>
        <p:nvPicPr>
          <p:cNvPr id="28" name="Graphic 27" descr="Medical outline">
            <a:extLst>
              <a:ext uri="{FF2B5EF4-FFF2-40B4-BE49-F238E27FC236}">
                <a16:creationId xmlns:a16="http://schemas.microsoft.com/office/drawing/2014/main" id="{60508092-036C-1EAC-1A7C-128809A9B50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033092" y="3616271"/>
            <a:ext cx="801850" cy="801850"/>
          </a:xfrm>
          <a:prstGeom prst="rect">
            <a:avLst/>
          </a:prstGeom>
        </p:spPr>
      </p:pic>
      <p:pic>
        <p:nvPicPr>
          <p:cNvPr id="30" name="Graphic 29" descr="Call centre with solid fill">
            <a:extLst>
              <a:ext uri="{FF2B5EF4-FFF2-40B4-BE49-F238E27FC236}">
                <a16:creationId xmlns:a16="http://schemas.microsoft.com/office/drawing/2014/main" id="{5743A887-079F-2654-92E2-64E77D0A6E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40723" y="3559996"/>
            <a:ext cx="914400" cy="914400"/>
          </a:xfrm>
          <a:prstGeom prst="rect">
            <a:avLst/>
          </a:prstGeom>
        </p:spPr>
      </p:pic>
      <p:pic>
        <p:nvPicPr>
          <p:cNvPr id="32" name="Graphic 31" descr="Universal access with solid fill">
            <a:extLst>
              <a:ext uri="{FF2B5EF4-FFF2-40B4-BE49-F238E27FC236}">
                <a16:creationId xmlns:a16="http://schemas.microsoft.com/office/drawing/2014/main" id="{3F710287-043E-0EC6-7C13-742E3268059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044568" y="4266792"/>
            <a:ext cx="914400" cy="914400"/>
          </a:xfrm>
          <a:prstGeom prst="rect">
            <a:avLst/>
          </a:prstGeom>
        </p:spPr>
      </p:pic>
      <p:pic>
        <p:nvPicPr>
          <p:cNvPr id="34" name="Graphic 33" descr="Wireless router with solid fill">
            <a:extLst>
              <a:ext uri="{FF2B5EF4-FFF2-40B4-BE49-F238E27FC236}">
                <a16:creationId xmlns:a16="http://schemas.microsoft.com/office/drawing/2014/main" id="{5B6AC2C1-E5FA-005F-0227-FA986AE4B09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958968" y="4272850"/>
            <a:ext cx="914400" cy="914400"/>
          </a:xfrm>
          <a:prstGeom prst="rect">
            <a:avLst/>
          </a:prstGeom>
        </p:spPr>
      </p:pic>
      <p:pic>
        <p:nvPicPr>
          <p:cNvPr id="36" name="Graphic 35" descr="Group with solid fill">
            <a:extLst>
              <a:ext uri="{FF2B5EF4-FFF2-40B4-BE49-F238E27FC236}">
                <a16:creationId xmlns:a16="http://schemas.microsoft.com/office/drawing/2014/main" id="{BED84C16-1E1E-0CCC-744F-FAC2BFDBFE2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963910" y="4291837"/>
            <a:ext cx="914400" cy="914400"/>
          </a:xfrm>
          <a:prstGeom prst="rect">
            <a:avLst/>
          </a:prstGeom>
        </p:spPr>
      </p:pic>
      <p:pic>
        <p:nvPicPr>
          <p:cNvPr id="38" name="Graphic 37" descr="Modern architecture with solid fill">
            <a:extLst>
              <a:ext uri="{FF2B5EF4-FFF2-40B4-BE49-F238E27FC236}">
                <a16:creationId xmlns:a16="http://schemas.microsoft.com/office/drawing/2014/main" id="{A56D98C9-1EE2-DEC0-793B-42746ACF465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996985" y="1654055"/>
            <a:ext cx="914400" cy="914400"/>
          </a:xfrm>
          <a:prstGeom prst="rect">
            <a:avLst/>
          </a:prstGeom>
        </p:spPr>
      </p:pic>
      <p:pic>
        <p:nvPicPr>
          <p:cNvPr id="40" name="Graphic 39" descr="City outline">
            <a:extLst>
              <a:ext uri="{FF2B5EF4-FFF2-40B4-BE49-F238E27FC236}">
                <a16:creationId xmlns:a16="http://schemas.microsoft.com/office/drawing/2014/main" id="{79E39D7A-B2C7-D41C-6228-CB12B88EE67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844205" y="863445"/>
            <a:ext cx="914400" cy="914400"/>
          </a:xfrm>
          <a:prstGeom prst="rect">
            <a:avLst/>
          </a:prstGeom>
        </p:spPr>
      </p:pic>
      <p:pic>
        <p:nvPicPr>
          <p:cNvPr id="42" name="Graphic 41" descr="Stadium with solid fill">
            <a:extLst>
              <a:ext uri="{FF2B5EF4-FFF2-40B4-BE49-F238E27FC236}">
                <a16:creationId xmlns:a16="http://schemas.microsoft.com/office/drawing/2014/main" id="{9DDD48F1-DEFB-361A-8B9C-614552D6B21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8660834" y="1645309"/>
            <a:ext cx="914400" cy="914400"/>
          </a:xfrm>
          <a:prstGeom prst="rect">
            <a:avLst/>
          </a:prstGeom>
        </p:spPr>
      </p:pic>
      <p:pic>
        <p:nvPicPr>
          <p:cNvPr id="44" name="Graphic 43" descr="Hospital with solid fill">
            <a:extLst>
              <a:ext uri="{FF2B5EF4-FFF2-40B4-BE49-F238E27FC236}">
                <a16:creationId xmlns:a16="http://schemas.microsoft.com/office/drawing/2014/main" id="{EF655AF4-5E9A-7804-862E-15737B70A14D}"/>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865124" y="2469831"/>
            <a:ext cx="914400" cy="914400"/>
          </a:xfrm>
          <a:prstGeom prst="rect">
            <a:avLst/>
          </a:prstGeom>
        </p:spPr>
      </p:pic>
      <p:sp>
        <p:nvSpPr>
          <p:cNvPr id="7" name="TextBox 6">
            <a:extLst>
              <a:ext uri="{FF2B5EF4-FFF2-40B4-BE49-F238E27FC236}">
                <a16:creationId xmlns:a16="http://schemas.microsoft.com/office/drawing/2014/main" id="{5843CD55-D1D9-EA22-C5E0-243F8C4726D7}"/>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dirty="0">
                <a:solidFill>
                  <a:srgbClr val="7030A0"/>
                </a:solidFill>
                <a:latin typeface="Calibri"/>
                <a:ea typeface="Tahoma" panose="020B0604030504040204" pitchFamily="34" charset="0"/>
                <a:cs typeface="Tahoma" panose="020B0604030504040204" pitchFamily="34" charset="0"/>
              </a:rPr>
              <a:t>Smart &amp; Connected Social Places Programme</a:t>
            </a:r>
            <a:endParaRPr lang="en-GB" sz="2400" dirty="0">
              <a:solidFill>
                <a:srgbClr val="4F81BD">
                  <a:lumMod val="75000"/>
                </a:srgbClr>
              </a:solidFill>
              <a:latin typeface="Calibri"/>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2488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80</a:t>
            </a:fld>
            <a:endParaRPr kumimoji="0" lang="en-US" sz="1000" b="1" i="0" u="none" strike="noStrike" kern="1200" cap="none" spc="0" normalizeH="0" baseline="0" noProof="0" dirty="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6" name="Title 5"/>
          <p:cNvSpPr>
            <a:spLocks noGrp="1"/>
          </p:cNvSpPr>
          <p:nvPr>
            <p:ph type="title"/>
          </p:nvPr>
        </p:nvSpPr>
        <p:spPr>
          <a:xfrm>
            <a:off x="978228" y="0"/>
            <a:ext cx="6277297" cy="1274931"/>
          </a:xfrm>
        </p:spPr>
        <p:txBody>
          <a:bodyPr/>
          <a:lstStyle/>
          <a:p>
            <a:r>
              <a:rPr lang="en-US" sz="3200" dirty="0">
                <a:solidFill>
                  <a:srgbClr val="5D2B84"/>
                </a:solidFill>
                <a:latin typeface="Arial Black" panose="020B0A04020102020204" pitchFamily="34" charset="0"/>
              </a:rPr>
              <a:t>GROWTH INFRASTRUCTURE</a:t>
            </a:r>
          </a:p>
        </p:txBody>
      </p:sp>
      <p:pic>
        <p:nvPicPr>
          <p:cNvPr id="4" name="Picture 3" descr="A building with a lawn and a sign&#10;&#10;Description automatically generated">
            <a:extLst>
              <a:ext uri="{FF2B5EF4-FFF2-40B4-BE49-F238E27FC236}">
                <a16:creationId xmlns:a16="http://schemas.microsoft.com/office/drawing/2014/main" id="{0E65F33C-96B3-60E6-3AB0-7A92D42673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4900" y="886409"/>
            <a:ext cx="5410729" cy="2296119"/>
          </a:xfrm>
          <a:prstGeom prst="rect">
            <a:avLst/>
          </a:prstGeom>
        </p:spPr>
      </p:pic>
      <p:pic>
        <p:nvPicPr>
          <p:cNvPr id="7" name="Picture 6" descr="A city landscape with a large dome&#10;&#10;Description automatically generated with medium confidence">
            <a:extLst>
              <a:ext uri="{FF2B5EF4-FFF2-40B4-BE49-F238E27FC236}">
                <a16:creationId xmlns:a16="http://schemas.microsoft.com/office/drawing/2014/main" id="{5628FC7B-7D18-D4B0-5B97-B98D2BA403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543" y="886408"/>
            <a:ext cx="5252815" cy="2296119"/>
          </a:xfrm>
          <a:prstGeom prst="rect">
            <a:avLst/>
          </a:prstGeom>
        </p:spPr>
      </p:pic>
      <p:pic>
        <p:nvPicPr>
          <p:cNvPr id="14" name="Picture 13">
            <a:extLst>
              <a:ext uri="{FF2B5EF4-FFF2-40B4-BE49-F238E27FC236}">
                <a16:creationId xmlns:a16="http://schemas.microsoft.com/office/drawing/2014/main" id="{42E97D37-FD69-3046-F8E7-3E921CE396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4901" y="3675471"/>
            <a:ext cx="5410728" cy="2296120"/>
          </a:xfrm>
          <a:prstGeom prst="rect">
            <a:avLst/>
          </a:prstGeom>
        </p:spPr>
      </p:pic>
      <p:pic>
        <p:nvPicPr>
          <p:cNvPr id="18" name="Picture 17" descr="A group of tall buildings&#10;&#10;Description automatically generated">
            <a:extLst>
              <a:ext uri="{FF2B5EF4-FFF2-40B4-BE49-F238E27FC236}">
                <a16:creationId xmlns:a16="http://schemas.microsoft.com/office/drawing/2014/main" id="{3FDE04AC-329D-9ABE-9438-66145EE69A6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73543" y="3675471"/>
            <a:ext cx="5252815" cy="2320462"/>
          </a:xfrm>
          <a:prstGeom prst="rect">
            <a:avLst/>
          </a:prstGeom>
        </p:spPr>
      </p:pic>
    </p:spTree>
    <p:extLst>
      <p:ext uri="{BB962C8B-B14F-4D97-AF65-F5344CB8AC3E}">
        <p14:creationId xmlns:p14="http://schemas.microsoft.com/office/powerpoint/2010/main" val="34427321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81</a:t>
            </a:fld>
            <a:endParaRPr kumimoji="0" lang="en-US" sz="1000" b="1" i="0" u="none" strike="noStrike" kern="1200" cap="none" spc="0" normalizeH="0" baseline="0" noProof="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5" name="Picture 4" descr="A picture containing sitting, table, dark, computer&#10;&#10;Description automatically generated">
            <a:extLst>
              <a:ext uri="{FF2B5EF4-FFF2-40B4-BE49-F238E27FC236}">
                <a16:creationId xmlns:a16="http://schemas.microsoft.com/office/drawing/2014/main" id="{7BF1468F-C7B1-B5C9-64C9-28D415657F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8"/>
          <a:stretch/>
        </p:blipFill>
        <p:spPr>
          <a:xfrm>
            <a:off x="1021597" y="0"/>
            <a:ext cx="4964192" cy="6889568"/>
          </a:xfrm>
          <a:prstGeom prst="rect">
            <a:avLst/>
          </a:prstGeom>
        </p:spPr>
      </p:pic>
      <p:pic>
        <p:nvPicPr>
          <p:cNvPr id="9" name="Picture 8" descr="A close-up of a logo&#10;&#10;Description automatically generated">
            <a:extLst>
              <a:ext uri="{FF2B5EF4-FFF2-40B4-BE49-F238E27FC236}">
                <a16:creationId xmlns:a16="http://schemas.microsoft.com/office/drawing/2014/main" id="{116297F5-9943-319A-728F-E293D70EA7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98872" y="4298713"/>
            <a:ext cx="4396111" cy="713654"/>
          </a:xfrm>
          <a:prstGeom prst="rect">
            <a:avLst/>
          </a:prstGeom>
        </p:spPr>
      </p:pic>
      <p:pic>
        <p:nvPicPr>
          <p:cNvPr id="14" name="Picture 13" descr="A line drawing of gears and light bulb&#10;&#10;Description automatically generated">
            <a:extLst>
              <a:ext uri="{FF2B5EF4-FFF2-40B4-BE49-F238E27FC236}">
                <a16:creationId xmlns:a16="http://schemas.microsoft.com/office/drawing/2014/main" id="{5A9F7201-7434-7FF1-EBAB-E5A15468D5B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24414" y="5153643"/>
            <a:ext cx="4588894" cy="1624776"/>
          </a:xfrm>
          <a:prstGeom prst="rect">
            <a:avLst/>
          </a:prstGeom>
        </p:spPr>
      </p:pic>
      <p:pic>
        <p:nvPicPr>
          <p:cNvPr id="4" name="Picture 3" descr="A logo with white text&#10;&#10;Description automatically generated">
            <a:extLst>
              <a:ext uri="{FF2B5EF4-FFF2-40B4-BE49-F238E27FC236}">
                <a16:creationId xmlns:a16="http://schemas.microsoft.com/office/drawing/2014/main" id="{21F8D1F3-CED7-EED0-49D4-B9C83DA91D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99853" y="2700564"/>
            <a:ext cx="3238016" cy="1367163"/>
          </a:xfrm>
          <a:prstGeom prst="rect">
            <a:avLst/>
          </a:prstGeom>
        </p:spPr>
      </p:pic>
      <p:sp>
        <p:nvSpPr>
          <p:cNvPr id="6" name="Title 5">
            <a:extLst>
              <a:ext uri="{FF2B5EF4-FFF2-40B4-BE49-F238E27FC236}">
                <a16:creationId xmlns:a16="http://schemas.microsoft.com/office/drawing/2014/main" id="{D1702946-FCC5-164C-14C9-779DCCE4C9B8}"/>
              </a:ext>
            </a:extLst>
          </p:cNvPr>
          <p:cNvSpPr>
            <a:spLocks noGrp="1"/>
          </p:cNvSpPr>
          <p:nvPr>
            <p:ph type="title"/>
          </p:nvPr>
        </p:nvSpPr>
        <p:spPr>
          <a:xfrm>
            <a:off x="6206213" y="85599"/>
            <a:ext cx="5781430" cy="621617"/>
          </a:xfrm>
        </p:spPr>
        <p:txBody>
          <a:bodyPr/>
          <a:lstStyle/>
          <a:p>
            <a:r>
              <a:rPr lang="en-US" dirty="0">
                <a:solidFill>
                  <a:srgbClr val="7030A0"/>
                </a:solidFill>
                <a:latin typeface="Arial Black" panose="020B0A04020102020204" pitchFamily="34" charset="0"/>
              </a:rPr>
              <a:t>VENTURE BUILDING</a:t>
            </a:r>
            <a:endParaRPr lang="en-US" sz="3600" dirty="0">
              <a:solidFill>
                <a:srgbClr val="7030A0"/>
              </a:solidFill>
              <a:latin typeface="Arial Black" panose="020B0A04020102020204" pitchFamily="34" charset="0"/>
            </a:endParaRPr>
          </a:p>
        </p:txBody>
      </p:sp>
      <p:pic>
        <p:nvPicPr>
          <p:cNvPr id="8" name="Picture 7" descr="A building with a logo on the front&#10;&#10;Description automatically generated">
            <a:extLst>
              <a:ext uri="{FF2B5EF4-FFF2-40B4-BE49-F238E27FC236}">
                <a16:creationId xmlns:a16="http://schemas.microsoft.com/office/drawing/2014/main" id="{65E44347-29AB-CDF3-26EC-C4AA95F87C9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11162" y="796647"/>
            <a:ext cx="4116226" cy="1762641"/>
          </a:xfrm>
          <a:prstGeom prst="rect">
            <a:avLst/>
          </a:prstGeom>
        </p:spPr>
      </p:pic>
    </p:spTree>
    <p:extLst>
      <p:ext uri="{BB962C8B-B14F-4D97-AF65-F5344CB8AC3E}">
        <p14:creationId xmlns:p14="http://schemas.microsoft.com/office/powerpoint/2010/main" val="41482821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82</a:t>
            </a:fld>
            <a:endParaRPr kumimoji="0" lang="en-US" sz="1000" b="1" i="0" u="none" strike="noStrike" kern="1200" cap="none" spc="0" normalizeH="0" baseline="0" noProof="0" dirty="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6" name="Title 5"/>
          <p:cNvSpPr>
            <a:spLocks noGrp="1"/>
          </p:cNvSpPr>
          <p:nvPr>
            <p:ph type="title"/>
          </p:nvPr>
        </p:nvSpPr>
        <p:spPr>
          <a:xfrm>
            <a:off x="978228" y="0"/>
            <a:ext cx="10274490" cy="1274931"/>
          </a:xfrm>
        </p:spPr>
        <p:txBody>
          <a:bodyPr/>
          <a:lstStyle/>
          <a:p>
            <a:r>
              <a:rPr lang="en-US" sz="3200" dirty="0">
                <a:solidFill>
                  <a:srgbClr val="5D2B84"/>
                </a:solidFill>
                <a:latin typeface="Arial Black" panose="020B0A04020102020204" pitchFamily="34" charset="0"/>
              </a:rPr>
              <a:t>INNOVATION DISTRICT PLAYBOOK </a:t>
            </a:r>
          </a:p>
        </p:txBody>
      </p:sp>
      <p:pic>
        <p:nvPicPr>
          <p:cNvPr id="2050" name="Picture 2" descr="No alt text provided for this image">
            <a:extLst>
              <a:ext uri="{FF2B5EF4-FFF2-40B4-BE49-F238E27FC236}">
                <a16:creationId xmlns:a16="http://schemas.microsoft.com/office/drawing/2014/main" id="{E01A18B1-5BDF-456B-1A29-F21309E38F8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8228" y="553869"/>
            <a:ext cx="11059383" cy="6220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105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83</a:t>
            </a:fld>
            <a:endParaRPr kumimoji="0" lang="en-US" sz="1000" b="1" i="0" u="none" strike="noStrike" kern="1200" cap="none" spc="0" normalizeH="0" baseline="0" noProof="0" dirty="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10" name="TextBox 9"/>
          <p:cNvSpPr txBox="1"/>
          <p:nvPr/>
        </p:nvSpPr>
        <p:spPr>
          <a:xfrm>
            <a:off x="6545678" y="1354365"/>
            <a:ext cx="5142741" cy="5078313"/>
          </a:xfrm>
          <a:prstGeom prst="rect">
            <a:avLst/>
          </a:prstGeom>
          <a:noFill/>
        </p:spPr>
        <p:txBody>
          <a:bodyPr wrap="squar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F1F">
                    <a:alpha val="80000"/>
                  </a:srgbClr>
                </a:solidFill>
                <a:effectLst/>
                <a:uLnTx/>
                <a:uFillTx/>
                <a:latin typeface="Arial" panose="020B0604020202020204" pitchFamily="34" charset="0"/>
                <a:ea typeface="+mn-ea"/>
                <a:cs typeface="Arial" panose="020B0604020202020204" pitchFamily="34" charset="0"/>
              </a:rPr>
              <a:t>Anchor Institutions </a:t>
            </a:r>
            <a:r>
              <a:rPr kumimoji="0" lang="en-US" sz="1800" b="0" i="1" u="none" strike="noStrike" kern="1200" cap="none" spc="0" normalizeH="0" baseline="0" noProof="0" dirty="0">
                <a:ln>
                  <a:noFill/>
                </a:ln>
                <a:solidFill>
                  <a:srgbClr val="1F1F1F">
                    <a:alpha val="80000"/>
                  </a:srgbClr>
                </a:solidFill>
                <a:effectLst/>
                <a:uLnTx/>
                <a:uFillTx/>
                <a:latin typeface="Arial" panose="020B0604020202020204" pitchFamily="34" charset="0"/>
                <a:ea typeface="+mn-ea"/>
                <a:cs typeface="Arial" panose="020B0604020202020204" pitchFamily="34" charset="0"/>
              </a:rPr>
              <a:t>– Universities, Colleges, Technology Institutions enable Collaborative Innovation, Spinouts</a:t>
            </a: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1F1F1F">
                  <a:alpha val="80000"/>
                </a:srgbClr>
              </a:solidFill>
              <a:effectLst/>
              <a:uLnTx/>
              <a:uFillTx/>
              <a:latin typeface="Arial" panose="020B0604020202020204" pitchFamily="34" charset="0"/>
              <a:ea typeface="+mn-ea"/>
              <a:cs typeface="Arial" panose="020B0604020202020204" pitchFamily="34" charset="0"/>
            </a:endParaRPr>
          </a:p>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F1F">
                    <a:alpha val="80000"/>
                  </a:srgbClr>
                </a:solidFill>
                <a:effectLst/>
                <a:uLnTx/>
                <a:uFillTx/>
                <a:latin typeface="Arial" panose="020B0604020202020204" pitchFamily="34" charset="0"/>
                <a:ea typeface="+mn-ea"/>
                <a:cs typeface="Arial" panose="020B0604020202020204" pitchFamily="34" charset="0"/>
              </a:rPr>
              <a:t>Translational Innovation </a:t>
            </a:r>
            <a:r>
              <a:rPr kumimoji="0" lang="en-US" sz="1800" b="0" i="1" u="none" strike="noStrike" kern="1200" cap="none" spc="0" normalizeH="0" baseline="0" noProof="0" dirty="0">
                <a:ln>
                  <a:noFill/>
                </a:ln>
                <a:solidFill>
                  <a:srgbClr val="1F1F1F">
                    <a:alpha val="80000"/>
                  </a:srgbClr>
                </a:solidFill>
                <a:effectLst/>
                <a:uLnTx/>
                <a:uFillTx/>
                <a:latin typeface="Arial" panose="020B0604020202020204" pitchFamily="34" charset="0"/>
                <a:ea typeface="+mn-ea"/>
                <a:cs typeface="Arial" panose="020B0604020202020204" pitchFamily="34" charset="0"/>
              </a:rPr>
              <a:t>– Innovation Institutes and </a:t>
            </a:r>
            <a:r>
              <a:rPr kumimoji="0" lang="en-US" sz="1800" b="0" i="1" u="none" strike="noStrike" kern="1200" cap="none" spc="0" normalizeH="0" baseline="0" noProof="0" dirty="0" err="1">
                <a:ln>
                  <a:noFill/>
                </a:ln>
                <a:solidFill>
                  <a:srgbClr val="1F1F1F">
                    <a:alpha val="80000"/>
                  </a:srgbClr>
                </a:solidFill>
                <a:effectLst/>
                <a:uLnTx/>
                <a:uFillTx/>
                <a:latin typeface="Arial" panose="020B0604020202020204" pitchFamily="34" charset="0"/>
                <a:ea typeface="+mn-ea"/>
                <a:cs typeface="Arial" panose="020B0604020202020204" pitchFamily="34" charset="0"/>
              </a:rPr>
              <a:t>Centres</a:t>
            </a:r>
            <a:endParaRPr kumimoji="0" lang="en-US" sz="1800" b="0" i="1" u="none" strike="noStrike" kern="1200" cap="none" spc="0" normalizeH="0" baseline="0" noProof="0" dirty="0">
              <a:ln>
                <a:noFill/>
              </a:ln>
              <a:solidFill>
                <a:srgbClr val="1F1F1F">
                  <a:alpha val="80000"/>
                </a:srgbClr>
              </a:solidFill>
              <a:effectLst/>
              <a:uLnTx/>
              <a:uFillTx/>
              <a:latin typeface="Arial" panose="020B0604020202020204" pitchFamily="34" charset="0"/>
              <a:ea typeface="+mn-ea"/>
              <a:cs typeface="Arial" panose="020B0604020202020204" pitchFamily="34" charset="0"/>
            </a:endParaRP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1F1F1F">
                  <a:alpha val="80000"/>
                </a:srgbClr>
              </a:solidFill>
              <a:effectLst/>
              <a:uLnTx/>
              <a:uFillTx/>
              <a:latin typeface="Arial" panose="020B0604020202020204" pitchFamily="34" charset="0"/>
              <a:ea typeface="+mn-ea"/>
              <a:cs typeface="Arial" panose="020B0604020202020204" pitchFamily="34" charset="0"/>
            </a:endParaRPr>
          </a:p>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F1F">
                    <a:alpha val="80000"/>
                  </a:srgbClr>
                </a:solidFill>
                <a:effectLst/>
                <a:uLnTx/>
                <a:uFillTx/>
                <a:latin typeface="Arial" panose="020B0604020202020204" pitchFamily="34" charset="0"/>
                <a:ea typeface="+mn-ea"/>
                <a:cs typeface="Arial" panose="020B0604020202020204" pitchFamily="34" charset="0"/>
              </a:rPr>
              <a:t>Ecosystem Building </a:t>
            </a:r>
            <a:r>
              <a:rPr kumimoji="0" lang="en-US" sz="1800" b="0" i="1" u="none" strike="noStrike" kern="1200" cap="none" spc="0" normalizeH="0" baseline="0" noProof="0" dirty="0">
                <a:ln>
                  <a:noFill/>
                </a:ln>
                <a:solidFill>
                  <a:srgbClr val="1F1F1F">
                    <a:alpha val="80000"/>
                  </a:srgbClr>
                </a:solidFill>
                <a:effectLst/>
                <a:uLnTx/>
                <a:uFillTx/>
                <a:latin typeface="Arial" panose="020B0604020202020204" pitchFamily="34" charset="0"/>
                <a:ea typeface="+mn-ea"/>
                <a:cs typeface="Arial" panose="020B0604020202020204" pitchFamily="34" charset="0"/>
              </a:rPr>
              <a:t>– Accelerators, Incubators, Corporate and Social  Innovation, Community Networks</a:t>
            </a: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1F1F1F">
                  <a:alpha val="80000"/>
                </a:srgbClr>
              </a:solidFill>
              <a:effectLst/>
              <a:uLnTx/>
              <a:uFillTx/>
              <a:latin typeface="Arial" panose="020B0604020202020204" pitchFamily="34" charset="0"/>
              <a:ea typeface="+mn-ea"/>
              <a:cs typeface="Arial" panose="020B0604020202020204" pitchFamily="34" charset="0"/>
            </a:endParaRPr>
          </a:p>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F1F">
                    <a:alpha val="80000"/>
                  </a:srgbClr>
                </a:solidFill>
                <a:effectLst/>
                <a:uLnTx/>
                <a:uFillTx/>
                <a:latin typeface="Arial" panose="020B0604020202020204" pitchFamily="34" charset="0"/>
                <a:ea typeface="+mn-ea"/>
                <a:cs typeface="Arial" panose="020B0604020202020204" pitchFamily="34" charset="0"/>
              </a:rPr>
              <a:t>Investment</a:t>
            </a:r>
            <a:r>
              <a:rPr kumimoji="0" lang="en-US" sz="1800" b="0" i="0" u="none" strike="noStrike" kern="1200" cap="none" spc="0" normalizeH="0" baseline="0" noProof="0" dirty="0">
                <a:ln>
                  <a:noFill/>
                </a:ln>
                <a:solidFill>
                  <a:srgbClr val="1F1F1F">
                    <a:alpha val="80000"/>
                  </a:srgbClr>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baseline="0" noProof="0" dirty="0">
                <a:ln>
                  <a:noFill/>
                </a:ln>
                <a:solidFill>
                  <a:srgbClr val="1F1F1F">
                    <a:alpha val="80000"/>
                  </a:srgbClr>
                </a:solidFill>
                <a:effectLst/>
                <a:uLnTx/>
                <a:uFillTx/>
                <a:latin typeface="Arial" panose="020B0604020202020204" pitchFamily="34" charset="0"/>
                <a:ea typeface="+mn-ea"/>
                <a:cs typeface="Arial" panose="020B0604020202020204" pitchFamily="34" charset="0"/>
              </a:rPr>
              <a:t>– Infrastructure, Venture Investment, Property, Philanthropy</a:t>
            </a: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1F1F1F">
                  <a:alpha val="80000"/>
                </a:srgbClr>
              </a:solidFill>
              <a:effectLst/>
              <a:uLnTx/>
              <a:uFillTx/>
              <a:latin typeface="Arial" panose="020B0604020202020204" pitchFamily="34" charset="0"/>
              <a:ea typeface="+mn-ea"/>
              <a:cs typeface="Arial" panose="020B0604020202020204" pitchFamily="34" charset="0"/>
            </a:endParaRPr>
          </a:p>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F1F">
                    <a:alpha val="80000"/>
                  </a:srgbClr>
                </a:solidFill>
                <a:effectLst/>
                <a:uLnTx/>
                <a:uFillTx/>
                <a:latin typeface="Arial" panose="020B0604020202020204" pitchFamily="34" charset="0"/>
                <a:ea typeface="+mn-ea"/>
                <a:cs typeface="Arial" panose="020B0604020202020204" pitchFamily="34" charset="0"/>
              </a:rPr>
              <a:t>Mission Programmes </a:t>
            </a:r>
            <a:r>
              <a:rPr kumimoji="0" lang="en-US" sz="1800" b="0" i="1" u="none" strike="noStrike" kern="1200" cap="none" spc="0" normalizeH="0" baseline="0" noProof="0" dirty="0">
                <a:ln>
                  <a:noFill/>
                </a:ln>
                <a:solidFill>
                  <a:srgbClr val="1F1F1F">
                    <a:alpha val="80000"/>
                  </a:srgbClr>
                </a:solidFill>
                <a:effectLst/>
                <a:uLnTx/>
                <a:uFillTx/>
                <a:latin typeface="Arial" panose="020B0604020202020204" pitchFamily="34" charset="0"/>
                <a:ea typeface="+mn-ea"/>
                <a:cs typeface="Arial" panose="020B0604020202020204" pitchFamily="34" charset="0"/>
              </a:rPr>
              <a:t>– Economic Development, Governance, Inclusive Innovation, Civic </a:t>
            </a: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1F1F1F">
                  <a:alpha val="80000"/>
                </a:srgbClr>
              </a:solidFill>
              <a:effectLst/>
              <a:uLnTx/>
              <a:uFillTx/>
              <a:latin typeface="Arial" panose="020B0604020202020204" pitchFamily="34" charset="0"/>
              <a:ea typeface="+mn-ea"/>
              <a:cs typeface="Arial" panose="020B0604020202020204" pitchFamily="34" charset="0"/>
            </a:endParaRP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1F1F1F">
                  <a:alpha val="80000"/>
                </a:srgbClr>
              </a:solidFill>
              <a:effectLst/>
              <a:uLnTx/>
              <a:uFillTx/>
              <a:latin typeface="Arial" panose="020B0604020202020204" pitchFamily="34" charset="0"/>
              <a:ea typeface="+mn-ea"/>
              <a:cs typeface="Arial" panose="020B0604020202020204" pitchFamily="34" charset="0"/>
            </a:endParaRPr>
          </a:p>
        </p:txBody>
      </p:sp>
      <p:pic>
        <p:nvPicPr>
          <p:cNvPr id="11" name="Picture 10" descr="A tall building with many windows&#10;&#10;Description automatically generated">
            <a:extLst>
              <a:ext uri="{FF2B5EF4-FFF2-40B4-BE49-F238E27FC236}">
                <a16:creationId xmlns:a16="http://schemas.microsoft.com/office/drawing/2014/main" id="{6972103E-3EB6-2865-0FF1-29DB29768A09}"/>
              </a:ext>
            </a:extLst>
          </p:cNvPr>
          <p:cNvPicPr>
            <a:picLocks noChangeAspect="1"/>
          </p:cNvPicPr>
          <p:nvPr/>
        </p:nvPicPr>
        <p:blipFill>
          <a:blip r:embed="rId3" cstate="screen">
            <a:extLst>
              <a:ext uri="{28A0092B-C50C-407E-A947-70E740481C1C}">
                <a14:useLocalDpi xmlns:a14="http://schemas.microsoft.com/office/drawing/2010/main"/>
              </a:ext>
            </a:extLst>
          </a:blip>
          <a:srcRect t="-213"/>
          <a:stretch/>
        </p:blipFill>
        <p:spPr>
          <a:xfrm>
            <a:off x="1108048" y="223989"/>
            <a:ext cx="2364693" cy="3186548"/>
          </a:xfrm>
          <a:prstGeom prst="rect">
            <a:avLst/>
          </a:prstGeom>
        </p:spPr>
      </p:pic>
      <p:pic>
        <p:nvPicPr>
          <p:cNvPr id="3" name="Picture 2">
            <a:extLst>
              <a:ext uri="{FF2B5EF4-FFF2-40B4-BE49-F238E27FC236}">
                <a16:creationId xmlns:a16="http://schemas.microsoft.com/office/drawing/2014/main" id="{CE3ADD81-F108-B465-E4B6-A628CFD938A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08049" y="223990"/>
            <a:ext cx="2364692" cy="3186548"/>
          </a:xfrm>
          <a:prstGeom prst="rect">
            <a:avLst/>
          </a:prstGeom>
        </p:spPr>
      </p:pic>
      <p:pic>
        <p:nvPicPr>
          <p:cNvPr id="3074" name="Picture 2" descr="Skypark Glasgow">
            <a:extLst>
              <a:ext uri="{FF2B5EF4-FFF2-40B4-BE49-F238E27FC236}">
                <a16:creationId xmlns:a16="http://schemas.microsoft.com/office/drawing/2014/main" id="{93BFBB35-C7E9-C2FA-AFD4-B8FA37D4772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668866" y="223989"/>
            <a:ext cx="2402390" cy="311795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5">
            <a:extLst>
              <a:ext uri="{FF2B5EF4-FFF2-40B4-BE49-F238E27FC236}">
                <a16:creationId xmlns:a16="http://schemas.microsoft.com/office/drawing/2014/main" id="{E7184000-7DF2-D3B6-7120-BE343946AE21}"/>
              </a:ext>
            </a:extLst>
          </p:cNvPr>
          <p:cNvSpPr txBox="1">
            <a:spLocks/>
          </p:cNvSpPr>
          <p:nvPr/>
        </p:nvSpPr>
        <p:spPr>
          <a:xfrm>
            <a:off x="6267381" y="0"/>
            <a:ext cx="9119827" cy="1274931"/>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3600" kern="1200" spc="-151" baseline="0">
                <a:solidFill>
                  <a:schemeClr val="tx1"/>
                </a:solidFill>
                <a:latin typeface="+mj-lt"/>
                <a:ea typeface="+mj-ea"/>
                <a:cs typeface="+mj-cs"/>
              </a:defRPr>
            </a:lvl1pPr>
          </a:lstStyle>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151" normalizeH="0" baseline="0" noProof="0" dirty="0">
                <a:ln>
                  <a:noFill/>
                </a:ln>
                <a:solidFill>
                  <a:srgbClr val="5D2B84"/>
                </a:solidFill>
                <a:effectLst/>
                <a:uLnTx/>
                <a:uFillTx/>
                <a:latin typeface="Arial Black" panose="020B0A04020102020204" pitchFamily="34" charset="0"/>
                <a:ea typeface="+mj-ea"/>
                <a:cs typeface="+mj-cs"/>
              </a:rPr>
              <a:t>ADVANCING AN </a:t>
            </a:r>
          </a:p>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151" normalizeH="0" baseline="0" noProof="0" dirty="0">
                <a:ln>
                  <a:noFill/>
                </a:ln>
                <a:solidFill>
                  <a:srgbClr val="5D2B84"/>
                </a:solidFill>
                <a:effectLst/>
                <a:uLnTx/>
                <a:uFillTx/>
                <a:latin typeface="Arial Black" panose="020B0A04020102020204" pitchFamily="34" charset="0"/>
                <a:ea typeface="+mj-ea"/>
                <a:cs typeface="+mj-cs"/>
              </a:rPr>
              <a:t>INNOVATION DISTRICT</a:t>
            </a:r>
          </a:p>
        </p:txBody>
      </p:sp>
      <p:pic>
        <p:nvPicPr>
          <p:cNvPr id="3076" name="Picture 4" descr="Barclays Eagle Labs Glasgow, Beco ...">
            <a:extLst>
              <a:ext uri="{FF2B5EF4-FFF2-40B4-BE49-F238E27FC236}">
                <a16:creationId xmlns:a16="http://schemas.microsoft.com/office/drawing/2014/main" id="{A1B5F32A-C4C6-FD8F-7BAD-19E126F6E16E}"/>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108048" y="3516058"/>
            <a:ext cx="2364693" cy="312998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2023 ACEEU Global Triple E Awards">
            <a:extLst>
              <a:ext uri="{FF2B5EF4-FFF2-40B4-BE49-F238E27FC236}">
                <a16:creationId xmlns:a16="http://schemas.microsoft.com/office/drawing/2014/main" id="{3D6C9326-BB83-ED64-41A2-50FAD0AD0102}"/>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668866" y="3516059"/>
            <a:ext cx="2451880" cy="311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1279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84</a:t>
            </a:fld>
            <a:endParaRPr kumimoji="0" lang="en-US" sz="1000" b="1" i="0" u="none" strike="noStrike" kern="1200" cap="none" spc="0" normalizeH="0" baseline="0" noProof="0" dirty="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9" name="Title 5">
            <a:extLst>
              <a:ext uri="{FF2B5EF4-FFF2-40B4-BE49-F238E27FC236}">
                <a16:creationId xmlns:a16="http://schemas.microsoft.com/office/drawing/2014/main" id="{5C7D73B3-32FC-4769-AB91-6D38A7EC3D14}"/>
              </a:ext>
            </a:extLst>
          </p:cNvPr>
          <p:cNvSpPr txBox="1">
            <a:spLocks/>
          </p:cNvSpPr>
          <p:nvPr/>
        </p:nvSpPr>
        <p:spPr>
          <a:xfrm>
            <a:off x="1096231" y="60271"/>
            <a:ext cx="9863901" cy="739832"/>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5400" kern="1200" spc="-151" baseline="0">
                <a:solidFill>
                  <a:schemeClr val="tx1"/>
                </a:solidFill>
                <a:latin typeface="+mj-lt"/>
                <a:ea typeface="+mj-ea"/>
                <a:cs typeface="+mj-cs"/>
              </a:defRPr>
            </a:lvl1pPr>
          </a:lstStyle>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3600" b="0" i="0" u="none" strike="noStrike" kern="1200" cap="none" spc="-151" normalizeH="0" baseline="0" noProof="0" dirty="0">
                <a:ln>
                  <a:noFill/>
                </a:ln>
                <a:solidFill>
                  <a:srgbClr val="562583"/>
                </a:solidFill>
                <a:effectLst/>
                <a:uLnTx/>
                <a:uFillTx/>
                <a:latin typeface="Arial Black" panose="020B0A04020102020204" pitchFamily="34" charset="0"/>
                <a:ea typeface="+mj-ea"/>
                <a:cs typeface="+mj-cs"/>
              </a:rPr>
              <a:t>INNOVATION ECOSYSTEM</a:t>
            </a:r>
          </a:p>
        </p:txBody>
      </p:sp>
      <p:sp>
        <p:nvSpPr>
          <p:cNvPr id="5" name="TextBox 4"/>
          <p:cNvSpPr txBox="1"/>
          <p:nvPr/>
        </p:nvSpPr>
        <p:spPr>
          <a:xfrm>
            <a:off x="935718" y="753342"/>
            <a:ext cx="2293379" cy="584775"/>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F1F1F"/>
                </a:solidFill>
                <a:effectLst/>
                <a:uLnTx/>
                <a:uFillTx/>
                <a:latin typeface="Open Sans"/>
                <a:ea typeface="+mn-ea"/>
                <a:cs typeface="+mn-cs"/>
              </a:rPr>
              <a:t>4 x Scottish Innovation Centres</a:t>
            </a:r>
          </a:p>
        </p:txBody>
      </p:sp>
      <p:pic>
        <p:nvPicPr>
          <p:cNvPr id="10" name="Picture 9">
            <a:extLst>
              <a:ext uri="{FF2B5EF4-FFF2-40B4-BE49-F238E27FC236}">
                <a16:creationId xmlns:a16="http://schemas.microsoft.com/office/drawing/2014/main" id="{484B440B-8578-824A-BCF8-4E033A60AD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0811" y="3823028"/>
            <a:ext cx="1386381" cy="443320"/>
          </a:xfrm>
          <a:prstGeom prst="rect">
            <a:avLst/>
          </a:prstGeom>
        </p:spPr>
      </p:pic>
      <p:pic>
        <p:nvPicPr>
          <p:cNvPr id="12" name="Picture 10" descr="Image result for HVM catapult logo">
            <a:extLst>
              <a:ext uri="{FF2B5EF4-FFF2-40B4-BE49-F238E27FC236}">
                <a16:creationId xmlns:a16="http://schemas.microsoft.com/office/drawing/2014/main" id="{89E14A8C-8162-0B43-B9C2-EA203F9B3B6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5074" y="5325398"/>
            <a:ext cx="1336576" cy="4433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atellite Applications Catapult – CAPE">
            <a:extLst>
              <a:ext uri="{FF2B5EF4-FFF2-40B4-BE49-F238E27FC236}">
                <a16:creationId xmlns:a16="http://schemas.microsoft.com/office/drawing/2014/main" id="{5B1A603D-F4E8-421D-8526-EC59F40503E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0575" y="4345378"/>
            <a:ext cx="1261075" cy="41428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929448" y="3261030"/>
            <a:ext cx="1937150" cy="584775"/>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F1F1F"/>
                </a:solidFill>
                <a:effectLst/>
                <a:uLnTx/>
                <a:uFillTx/>
                <a:latin typeface="Open Sans"/>
                <a:ea typeface="+mn-ea"/>
                <a:cs typeface="+mn-cs"/>
              </a:rPr>
              <a:t>4 x UK Funded Catapults</a:t>
            </a:r>
          </a:p>
        </p:txBody>
      </p:sp>
      <p:pic>
        <p:nvPicPr>
          <p:cNvPr id="1026" name="Picture 2" descr="Connected Places Catapult – The ODI">
            <a:extLst>
              <a:ext uri="{FF2B5EF4-FFF2-40B4-BE49-F238E27FC236}">
                <a16:creationId xmlns:a16="http://schemas.microsoft.com/office/drawing/2014/main" id="{42334EC9-6D22-43D0-8A35-8C28563F095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79552" y="4838691"/>
            <a:ext cx="1322726" cy="443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709D386-BC3A-4125-B6D6-0B26BF9D34E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17251" y="1775256"/>
            <a:ext cx="1517077" cy="459354"/>
          </a:xfrm>
          <a:prstGeom prst="rect">
            <a:avLst/>
          </a:prstGeom>
        </p:spPr>
      </p:pic>
      <p:pic>
        <p:nvPicPr>
          <p:cNvPr id="16" name="Picture 15">
            <a:extLst>
              <a:ext uri="{FF2B5EF4-FFF2-40B4-BE49-F238E27FC236}">
                <a16:creationId xmlns:a16="http://schemas.microsoft.com/office/drawing/2014/main" id="{4E66916A-A43A-42D0-A29C-F481F525D47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95397" y="2280002"/>
            <a:ext cx="1126638" cy="390178"/>
          </a:xfrm>
          <a:prstGeom prst="rect">
            <a:avLst/>
          </a:prstGeom>
        </p:spPr>
      </p:pic>
      <p:pic>
        <p:nvPicPr>
          <p:cNvPr id="17" name="Picture 16">
            <a:extLst>
              <a:ext uri="{FF2B5EF4-FFF2-40B4-BE49-F238E27FC236}">
                <a16:creationId xmlns:a16="http://schemas.microsoft.com/office/drawing/2014/main" id="{5ADA88DB-939E-4FAB-93EC-CBA06D777B2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71532" y="1268988"/>
            <a:ext cx="1772770" cy="546493"/>
          </a:xfrm>
          <a:prstGeom prst="rect">
            <a:avLst/>
          </a:prstGeom>
        </p:spPr>
      </p:pic>
      <p:sp>
        <p:nvSpPr>
          <p:cNvPr id="19" name="Rectangle 18">
            <a:extLst>
              <a:ext uri="{FF2B5EF4-FFF2-40B4-BE49-F238E27FC236}">
                <a16:creationId xmlns:a16="http://schemas.microsoft.com/office/drawing/2014/main" id="{9D15DBF1-A0C8-4994-B626-A9DBAF123D2A}"/>
              </a:ext>
            </a:extLst>
          </p:cNvPr>
          <p:cNvSpPr/>
          <p:nvPr/>
        </p:nvSpPr>
        <p:spPr>
          <a:xfrm>
            <a:off x="2866598" y="4445698"/>
            <a:ext cx="3161584" cy="584775"/>
          </a:xfrm>
          <a:prstGeom prst="rect">
            <a:avLst/>
          </a:prstGeom>
        </p:spPr>
        <p:txBody>
          <a:bodyPr wrap="square">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F1F1F"/>
                </a:solidFill>
                <a:effectLst/>
                <a:uLnTx/>
                <a:uFillTx/>
                <a:latin typeface="Open Sans"/>
                <a:ea typeface="+mn-ea"/>
                <a:cs typeface="+mn-cs"/>
              </a:rPr>
              <a:t>UK funded Research and Technology Organisations</a:t>
            </a:r>
          </a:p>
        </p:txBody>
      </p:sp>
      <p:pic>
        <p:nvPicPr>
          <p:cNvPr id="4" name="Picture 2" descr="Centre for Process Innovation – BioPilotsUK">
            <a:extLst>
              <a:ext uri="{FF2B5EF4-FFF2-40B4-BE49-F238E27FC236}">
                <a16:creationId xmlns:a16="http://schemas.microsoft.com/office/drawing/2014/main" id="{5C6ECC1F-838E-4FC8-AE33-C11ECBC9385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199291" y="5022708"/>
            <a:ext cx="1173836" cy="6607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PL logo - SC21 - 21st Century Supply Chains">
            <a:extLst>
              <a:ext uri="{FF2B5EF4-FFF2-40B4-BE49-F238E27FC236}">
                <a16:creationId xmlns:a16="http://schemas.microsoft.com/office/drawing/2014/main" id="{063E8BBB-49B3-4F3B-A7A3-B7D5DECFA89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950936" y="5147039"/>
            <a:ext cx="1060699" cy="57646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120B0453-4440-467F-991D-02D9EF2E04FB}"/>
              </a:ext>
            </a:extLst>
          </p:cNvPr>
          <p:cNvSpPr/>
          <p:nvPr/>
        </p:nvSpPr>
        <p:spPr>
          <a:xfrm>
            <a:off x="3137423" y="5768593"/>
            <a:ext cx="2702156" cy="584775"/>
          </a:xfrm>
          <a:prstGeom prst="rect">
            <a:avLst/>
          </a:prstGeom>
        </p:spPr>
        <p:txBody>
          <a:bodyPr wrap="square">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F1F1F"/>
                </a:solidFill>
                <a:effectLst/>
                <a:uLnTx/>
                <a:uFillTx/>
                <a:latin typeface="Open Sans"/>
                <a:ea typeface="+mn-ea"/>
                <a:cs typeface="+mn-cs"/>
              </a:rPr>
              <a:t>UK’s only based Fraunhofer Institute </a:t>
            </a:r>
          </a:p>
        </p:txBody>
      </p:sp>
      <p:pic>
        <p:nvPicPr>
          <p:cNvPr id="22" name="Picture 21">
            <a:extLst>
              <a:ext uri="{FF2B5EF4-FFF2-40B4-BE49-F238E27FC236}">
                <a16:creationId xmlns:a16="http://schemas.microsoft.com/office/drawing/2014/main" id="{C684D66B-FAB3-451E-9EFF-CF930F097F8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725495" y="6398455"/>
            <a:ext cx="1537054" cy="422558"/>
          </a:xfrm>
          <a:prstGeom prst="rect">
            <a:avLst/>
          </a:prstGeom>
        </p:spPr>
      </p:pic>
      <p:pic>
        <p:nvPicPr>
          <p:cNvPr id="7" name="Picture 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48049" y="2717620"/>
            <a:ext cx="1529757" cy="484423"/>
          </a:xfrm>
          <a:prstGeom prst="rect">
            <a:avLst/>
          </a:prstGeom>
        </p:spPr>
      </p:pic>
      <p:sp>
        <p:nvSpPr>
          <p:cNvPr id="23" name="Rectangle 22">
            <a:extLst>
              <a:ext uri="{FF2B5EF4-FFF2-40B4-BE49-F238E27FC236}">
                <a16:creationId xmlns:a16="http://schemas.microsoft.com/office/drawing/2014/main" id="{DEB8E75D-2D03-049E-CC66-33CFAFB95134}"/>
              </a:ext>
            </a:extLst>
          </p:cNvPr>
          <p:cNvSpPr/>
          <p:nvPr/>
        </p:nvSpPr>
        <p:spPr>
          <a:xfrm>
            <a:off x="3418554" y="3282232"/>
            <a:ext cx="1748358" cy="584775"/>
          </a:xfrm>
          <a:prstGeom prst="rect">
            <a:avLst/>
          </a:prstGeom>
        </p:spPr>
        <p:txBody>
          <a:bodyPr wrap="square">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F1F1F"/>
                </a:solidFill>
                <a:effectLst/>
                <a:uLnTx/>
                <a:uFillTx/>
                <a:latin typeface="Open Sans"/>
                <a:ea typeface="+mn-ea"/>
                <a:cs typeface="+mn-cs"/>
              </a:rPr>
              <a:t>Scotland’s 5G</a:t>
            </a: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F1F1F"/>
                </a:solidFill>
                <a:effectLst/>
                <a:uLnTx/>
                <a:uFillTx/>
                <a:latin typeface="Open Sans"/>
                <a:ea typeface="+mn-ea"/>
                <a:cs typeface="+mn-cs"/>
              </a:rPr>
              <a:t>Centre </a:t>
            </a:r>
          </a:p>
        </p:txBody>
      </p:sp>
      <p:pic>
        <p:nvPicPr>
          <p:cNvPr id="11" name="Picture 10">
            <a:extLst>
              <a:ext uri="{FF2B5EF4-FFF2-40B4-BE49-F238E27FC236}">
                <a16:creationId xmlns:a16="http://schemas.microsoft.com/office/drawing/2014/main" id="{00226BA5-6CDB-EF47-2092-DBBF48C9517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262427" y="1064089"/>
            <a:ext cx="5649262" cy="5552969"/>
          </a:xfrm>
          <a:prstGeom prst="rect">
            <a:avLst/>
          </a:prstGeom>
        </p:spPr>
      </p:pic>
      <p:pic>
        <p:nvPicPr>
          <p:cNvPr id="18" name="Picture 2" descr="The Scotland 5G Centre - Scottish Futures Trust">
            <a:extLst>
              <a:ext uri="{FF2B5EF4-FFF2-40B4-BE49-F238E27FC236}">
                <a16:creationId xmlns:a16="http://schemas.microsoft.com/office/drawing/2014/main" id="{A59E3A9B-AF71-E5B1-7069-D10867662D47}"/>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328868" y="3965632"/>
            <a:ext cx="1590809" cy="42840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59E6E4D0-D49F-4728-4CB2-9D760E45F5B2}"/>
              </a:ext>
            </a:extLst>
          </p:cNvPr>
          <p:cNvSpPr/>
          <p:nvPr/>
        </p:nvSpPr>
        <p:spPr>
          <a:xfrm>
            <a:off x="2936737" y="2199646"/>
            <a:ext cx="3178232" cy="369332"/>
          </a:xfrm>
          <a:prstGeom prst="rect">
            <a:avLst/>
          </a:prstGeom>
        </p:spPr>
        <p:txBody>
          <a:bodyPr wrap="square">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F1F1F"/>
                </a:solidFill>
                <a:effectLst/>
                <a:uLnTx/>
                <a:uFillTx/>
                <a:latin typeface="Open Sans"/>
                <a:ea typeface="+mn-ea"/>
                <a:cs typeface="+mn-cs"/>
              </a:rPr>
              <a:t>Scotland’s Tech Scaler </a:t>
            </a:r>
          </a:p>
        </p:txBody>
      </p:sp>
      <p:pic>
        <p:nvPicPr>
          <p:cNvPr id="28" name="Picture 27" descr="Graphical user interface, text&#10;&#10;Description automatically generated">
            <a:extLst>
              <a:ext uri="{FF2B5EF4-FFF2-40B4-BE49-F238E27FC236}">
                <a16:creationId xmlns:a16="http://schemas.microsoft.com/office/drawing/2014/main" id="{FB1A1420-D7DF-4098-411F-CA2679CBD14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073300" y="5199195"/>
            <a:ext cx="1138409" cy="385590"/>
          </a:xfrm>
          <a:prstGeom prst="rect">
            <a:avLst/>
          </a:prstGeom>
        </p:spPr>
      </p:pic>
      <p:sp>
        <p:nvSpPr>
          <p:cNvPr id="29" name="TextBox 28">
            <a:extLst>
              <a:ext uri="{FF2B5EF4-FFF2-40B4-BE49-F238E27FC236}">
                <a16:creationId xmlns:a16="http://schemas.microsoft.com/office/drawing/2014/main" id="{FF942FCD-BF12-1180-A682-6A3263DBF589}"/>
              </a:ext>
            </a:extLst>
          </p:cNvPr>
          <p:cNvSpPr txBox="1"/>
          <p:nvPr/>
        </p:nvSpPr>
        <p:spPr>
          <a:xfrm>
            <a:off x="2652139" y="771702"/>
            <a:ext cx="3433155" cy="584775"/>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F1F1F"/>
                </a:solidFill>
                <a:effectLst/>
                <a:uLnTx/>
                <a:uFillTx/>
                <a:latin typeface="Open Sans"/>
                <a:ea typeface="+mn-ea"/>
                <a:cs typeface="+mn-cs"/>
              </a:rPr>
              <a:t>Strathclyde </a:t>
            </a: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F1F1F"/>
                </a:solidFill>
                <a:effectLst/>
                <a:uLnTx/>
                <a:uFillTx/>
                <a:latin typeface="Open Sans"/>
                <a:ea typeface="+mn-ea"/>
                <a:cs typeface="+mn-cs"/>
              </a:rPr>
              <a:t>Entrepreneurship</a:t>
            </a:r>
          </a:p>
        </p:txBody>
      </p:sp>
      <p:pic>
        <p:nvPicPr>
          <p:cNvPr id="2050" name="Picture 2" descr="Fiona Ireland | University of Strathclyde">
            <a:extLst>
              <a:ext uri="{FF2B5EF4-FFF2-40B4-BE49-F238E27FC236}">
                <a16:creationId xmlns:a16="http://schemas.microsoft.com/office/drawing/2014/main" id="{DA0EF7AB-E915-6071-EFBC-EDD7D52EB830}"/>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581194" y="1305629"/>
            <a:ext cx="1423079" cy="62733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echscaler | Building Startups in Scotland">
            <a:extLst>
              <a:ext uri="{FF2B5EF4-FFF2-40B4-BE49-F238E27FC236}">
                <a16:creationId xmlns:a16="http://schemas.microsoft.com/office/drawing/2014/main" id="{F19B42F7-63B9-82EB-3788-FAF291C9E36F}"/>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3894568" y="2610609"/>
            <a:ext cx="1126638" cy="6075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PSRC-CSA Catapult RIR Fellowship – HOU ...">
            <a:extLst>
              <a:ext uri="{FF2B5EF4-FFF2-40B4-BE49-F238E27FC236}">
                <a16:creationId xmlns:a16="http://schemas.microsoft.com/office/drawing/2014/main" id="{687866C7-525A-E6AD-9482-A1C4A10F43D7}"/>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096231" y="5847748"/>
            <a:ext cx="1428435" cy="395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2309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92FEE3-5547-3E7C-D452-9984A2514310}"/>
              </a:ext>
            </a:extLst>
          </p:cNvPr>
          <p:cNvSpPr>
            <a:spLocks noGrp="1"/>
          </p:cNvSpPr>
          <p:nvPr>
            <p:ph type="sldNum" sz="quarter" idx="12"/>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BFDE7708-A92D-3C45-ADC8-AA107B273D7F}" type="slidenum">
              <a:rPr kumimoji="0" lang="en-US" sz="1000" b="1" i="0" u="none" strike="noStrike" kern="1200" cap="none" spc="0" normalizeH="0" baseline="0" noProof="0" smtClean="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85</a:t>
            </a:fld>
            <a:endParaRPr kumimoji="0" lang="en-US" sz="1000" b="1" i="0" u="none" strike="noStrike" kern="1200" cap="none" spc="0" normalizeH="0" baseline="0" noProof="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3" name="Picture 2" descr="A chart of different types of innovation&#10;&#10;Description automatically generated with medium confidence">
            <a:extLst>
              <a:ext uri="{FF2B5EF4-FFF2-40B4-BE49-F238E27FC236}">
                <a16:creationId xmlns:a16="http://schemas.microsoft.com/office/drawing/2014/main" id="{517CD034-8003-BF7D-6296-F51EB5445C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96015" y="548474"/>
            <a:ext cx="7249685" cy="6249256"/>
          </a:xfrm>
          <a:prstGeom prst="rect">
            <a:avLst/>
          </a:prstGeom>
        </p:spPr>
      </p:pic>
      <p:sp>
        <p:nvSpPr>
          <p:cNvPr id="4" name="Title 5">
            <a:extLst>
              <a:ext uri="{FF2B5EF4-FFF2-40B4-BE49-F238E27FC236}">
                <a16:creationId xmlns:a16="http://schemas.microsoft.com/office/drawing/2014/main" id="{A74E6BAC-1124-4132-2E4C-0574C94348AC}"/>
              </a:ext>
            </a:extLst>
          </p:cNvPr>
          <p:cNvSpPr txBox="1">
            <a:spLocks/>
          </p:cNvSpPr>
          <p:nvPr/>
        </p:nvSpPr>
        <p:spPr>
          <a:xfrm>
            <a:off x="1096231" y="60270"/>
            <a:ext cx="11260869" cy="854129"/>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5400" kern="1200" spc="-151" baseline="0">
                <a:solidFill>
                  <a:schemeClr val="tx1"/>
                </a:solidFill>
                <a:latin typeface="+mj-lt"/>
                <a:ea typeface="+mj-ea"/>
                <a:cs typeface="+mj-cs"/>
              </a:defRPr>
            </a:lvl1pPr>
          </a:lstStyle>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3000" b="0" i="0" u="none" strike="noStrike" kern="1200" cap="none" spc="-151" normalizeH="0" baseline="0" noProof="0" dirty="0">
                <a:ln>
                  <a:noFill/>
                </a:ln>
                <a:solidFill>
                  <a:srgbClr val="562583"/>
                </a:solidFill>
                <a:effectLst/>
                <a:uLnTx/>
                <a:uFillTx/>
                <a:latin typeface="Arial Black" panose="020B0A04020102020204" pitchFamily="34" charset="0"/>
                <a:ea typeface="+mj-ea"/>
                <a:cs typeface="+mj-cs"/>
              </a:rPr>
              <a:t>INNOVATION CLUSTERS - Regional Sector Specialisms</a:t>
            </a:r>
          </a:p>
        </p:txBody>
      </p:sp>
    </p:spTree>
    <p:extLst>
      <p:ext uri="{BB962C8B-B14F-4D97-AF65-F5344CB8AC3E}">
        <p14:creationId xmlns:p14="http://schemas.microsoft.com/office/powerpoint/2010/main" val="27832908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8DC546D-0ED5-7E4C-9337-179C03841731}"/>
              </a:ext>
            </a:extLst>
          </p:cNvPr>
          <p:cNvCxnSpPr/>
          <p:nvPr/>
        </p:nvCxnSpPr>
        <p:spPr>
          <a:xfrm>
            <a:off x="8860626" y="2163824"/>
            <a:ext cx="0" cy="2717381"/>
          </a:xfrm>
          <a:prstGeom prst="line">
            <a:avLst/>
          </a:prstGeom>
          <a:ln w="12700" cmpd="sng">
            <a:solidFill>
              <a:schemeClr val="tx2">
                <a:lumMod val="60000"/>
                <a:lumOff val="40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C42C8CD-7A74-3B4C-92A5-23E45C3B8998}"/>
              </a:ext>
            </a:extLst>
          </p:cNvPr>
          <p:cNvCxnSpPr>
            <a:cxnSpLocks/>
          </p:cNvCxnSpPr>
          <p:nvPr/>
        </p:nvCxnSpPr>
        <p:spPr>
          <a:xfrm>
            <a:off x="6231971" y="3078297"/>
            <a:ext cx="5257309" cy="1"/>
          </a:xfrm>
          <a:prstGeom prst="line">
            <a:avLst/>
          </a:prstGeom>
          <a:ln w="12700" cmpd="sng">
            <a:solidFill>
              <a:schemeClr val="tx2">
                <a:lumMod val="60000"/>
                <a:lumOff val="40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D28E651-8D34-2E45-A22C-27F17D9D87B2}"/>
              </a:ext>
            </a:extLst>
          </p:cNvPr>
          <p:cNvCxnSpPr>
            <a:cxnSpLocks/>
          </p:cNvCxnSpPr>
          <p:nvPr/>
        </p:nvCxnSpPr>
        <p:spPr>
          <a:xfrm>
            <a:off x="8860626" y="3496987"/>
            <a:ext cx="0" cy="2551649"/>
          </a:xfrm>
          <a:prstGeom prst="line">
            <a:avLst/>
          </a:prstGeom>
          <a:ln w="12700" cmpd="sng">
            <a:solidFill>
              <a:schemeClr val="tx2">
                <a:lumMod val="60000"/>
                <a:lumOff val="40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0BBC552-8DBE-704A-AE83-5D3652D59739}"/>
              </a:ext>
            </a:extLst>
          </p:cNvPr>
          <p:cNvCxnSpPr>
            <a:cxnSpLocks/>
          </p:cNvCxnSpPr>
          <p:nvPr/>
        </p:nvCxnSpPr>
        <p:spPr>
          <a:xfrm>
            <a:off x="6307110" y="4831441"/>
            <a:ext cx="5257309" cy="1"/>
          </a:xfrm>
          <a:prstGeom prst="line">
            <a:avLst/>
          </a:prstGeom>
          <a:ln w="12700" cmpd="sng">
            <a:solidFill>
              <a:schemeClr val="tx2">
                <a:lumMod val="60000"/>
                <a:lumOff val="40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B2260F6C-E120-A143-88DE-0348C23175D4}"/>
              </a:ext>
            </a:extLst>
          </p:cNvPr>
          <p:cNvSpPr/>
          <p:nvPr/>
        </p:nvSpPr>
        <p:spPr>
          <a:xfrm>
            <a:off x="5919209" y="3522514"/>
            <a:ext cx="2861961" cy="861774"/>
          </a:xfrm>
          <a:prstGeom prst="rect">
            <a:avLst/>
          </a:prstGeom>
        </p:spPr>
        <p:txBody>
          <a:bodyPr wrap="square">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F1F"/>
                </a:solidFill>
                <a:effectLst/>
                <a:uLnTx/>
                <a:uFillTx/>
                <a:latin typeface="Open Sans"/>
                <a:ea typeface="+mn-ea"/>
                <a:cs typeface="Ubuntu"/>
              </a:rPr>
              <a:t>5G / Next Generation Comms</a:t>
            </a:r>
            <a:endParaRPr kumimoji="0" lang="en-US" sz="1400" b="0" i="0" u="none" strike="noStrike" kern="1200" cap="none" spc="0" normalizeH="0" baseline="0" noProof="0" dirty="0">
              <a:ln>
                <a:noFill/>
              </a:ln>
              <a:solidFill>
                <a:srgbClr val="1F1F1F"/>
              </a:solidFill>
              <a:effectLst/>
              <a:uLnTx/>
              <a:uFillTx/>
              <a:latin typeface="Open Sans"/>
              <a:ea typeface="+mn-ea"/>
              <a:cs typeface="Ubuntu"/>
            </a:endParaRPr>
          </a:p>
          <a:p>
            <a:pPr marL="0" marR="0" lvl="0" indent="0" algn="ctr" defTabSz="91433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1F1F1F"/>
                </a:solidFill>
                <a:effectLst/>
                <a:uLnTx/>
                <a:uFillTx/>
                <a:latin typeface="Open Sans"/>
                <a:ea typeface="+mn-ea"/>
                <a:cs typeface="Ubuntu"/>
              </a:rPr>
              <a:t>Scottish 5G Centre of Excellence hosted at Strathclyde with £5.3M of </a:t>
            </a:r>
            <a:r>
              <a:rPr kumimoji="0" lang="en-GB" sz="1200" b="0" i="0" u="none" strike="noStrike" kern="1200" cap="none" spc="0" normalizeH="0" baseline="0" noProof="0" dirty="0" err="1">
                <a:ln>
                  <a:noFill/>
                </a:ln>
                <a:solidFill>
                  <a:srgbClr val="1F1F1F"/>
                </a:solidFill>
                <a:effectLst/>
                <a:uLnTx/>
                <a:uFillTx/>
                <a:latin typeface="Open Sans"/>
                <a:ea typeface="+mn-ea"/>
                <a:cs typeface="Ubuntu"/>
              </a:rPr>
              <a:t>ScotGov</a:t>
            </a:r>
            <a:r>
              <a:rPr kumimoji="0" lang="en-GB" sz="1200" b="0" i="0" u="none" strike="noStrike" kern="1200" cap="none" spc="0" normalizeH="0" baseline="0" noProof="0" dirty="0">
                <a:ln>
                  <a:noFill/>
                </a:ln>
                <a:solidFill>
                  <a:srgbClr val="1F1F1F"/>
                </a:solidFill>
                <a:effectLst/>
                <a:uLnTx/>
                <a:uFillTx/>
                <a:latin typeface="Open Sans"/>
                <a:ea typeface="+mn-ea"/>
                <a:cs typeface="Ubuntu"/>
              </a:rPr>
              <a:t> funding</a:t>
            </a:r>
          </a:p>
        </p:txBody>
      </p:sp>
      <p:sp>
        <p:nvSpPr>
          <p:cNvPr id="14" name="Rectangle 13">
            <a:extLst>
              <a:ext uri="{FF2B5EF4-FFF2-40B4-BE49-F238E27FC236}">
                <a16:creationId xmlns:a16="http://schemas.microsoft.com/office/drawing/2014/main" id="{B867CA76-D871-324C-B78C-EB33A6D74F47}"/>
              </a:ext>
            </a:extLst>
          </p:cNvPr>
          <p:cNvSpPr/>
          <p:nvPr/>
        </p:nvSpPr>
        <p:spPr>
          <a:xfrm>
            <a:off x="8815864" y="2176532"/>
            <a:ext cx="2747809" cy="677108"/>
          </a:xfrm>
          <a:prstGeom prst="rect">
            <a:avLst/>
          </a:prstGeom>
        </p:spPr>
        <p:txBody>
          <a:bodyPr wrap="square">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F1F"/>
                </a:solidFill>
                <a:effectLst/>
                <a:uLnTx/>
                <a:uFillTx/>
                <a:latin typeface="Open Sans"/>
                <a:ea typeface="+mn-ea"/>
                <a:cs typeface="Ubuntu"/>
              </a:rPr>
              <a:t>FinTech</a:t>
            </a:r>
            <a:endParaRPr kumimoji="0" lang="en-US" sz="1400" b="0" i="0" u="none" strike="noStrike" kern="1200" cap="none" spc="0" normalizeH="0" baseline="0" noProof="0" dirty="0">
              <a:ln>
                <a:noFill/>
              </a:ln>
              <a:solidFill>
                <a:srgbClr val="1F1F1F"/>
              </a:solidFill>
              <a:effectLst/>
              <a:uLnTx/>
              <a:uFillTx/>
              <a:latin typeface="Open Sans"/>
              <a:ea typeface="+mn-ea"/>
              <a:cs typeface="Ubuntu"/>
            </a:endParaRPr>
          </a:p>
          <a:p>
            <a:pPr marL="0" marR="0" lvl="0" indent="0" algn="ctr" defTabSz="91433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1F1F1F"/>
                </a:solidFill>
                <a:effectLst/>
                <a:uLnTx/>
                <a:uFillTx/>
                <a:latin typeface="Open Sans"/>
                <a:ea typeface="+mn-ea"/>
                <a:cs typeface="Ubuntu"/>
              </a:rPr>
              <a:t>Strategic partnership with FinTech Scotland with space in TIC</a:t>
            </a:r>
          </a:p>
        </p:txBody>
      </p:sp>
      <p:sp>
        <p:nvSpPr>
          <p:cNvPr id="15" name="Rectangle 14">
            <a:extLst>
              <a:ext uri="{FF2B5EF4-FFF2-40B4-BE49-F238E27FC236}">
                <a16:creationId xmlns:a16="http://schemas.microsoft.com/office/drawing/2014/main" id="{B37AD4A1-5B89-2740-AA89-946BA4A75791}"/>
              </a:ext>
            </a:extLst>
          </p:cNvPr>
          <p:cNvSpPr/>
          <p:nvPr/>
        </p:nvSpPr>
        <p:spPr>
          <a:xfrm>
            <a:off x="5947928" y="2215650"/>
            <a:ext cx="2760508" cy="861774"/>
          </a:xfrm>
          <a:prstGeom prst="rect">
            <a:avLst/>
          </a:prstGeom>
        </p:spPr>
        <p:txBody>
          <a:bodyPr wrap="square">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F1F"/>
                </a:solidFill>
                <a:effectLst/>
                <a:uLnTx/>
                <a:uFillTx/>
                <a:latin typeface="Open Sans"/>
                <a:ea typeface="+mn-ea"/>
                <a:cs typeface="Ubuntu"/>
              </a:rPr>
              <a:t>HealthTech</a:t>
            </a:r>
            <a:endParaRPr kumimoji="0" lang="en-US" sz="1400" b="0" i="0" u="none" strike="noStrike" kern="1200" cap="none" spc="0" normalizeH="0" baseline="0" noProof="0" dirty="0">
              <a:ln>
                <a:noFill/>
              </a:ln>
              <a:solidFill>
                <a:srgbClr val="1F1F1F"/>
              </a:solidFill>
              <a:effectLst/>
              <a:uLnTx/>
              <a:uFillTx/>
              <a:latin typeface="Open Sans"/>
              <a:ea typeface="+mn-ea"/>
              <a:cs typeface="Ubuntu"/>
            </a:endParaRPr>
          </a:p>
          <a:p>
            <a:pPr marL="0" marR="0" lvl="0" indent="0" algn="ctr" defTabSz="91433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1F1F1F"/>
                </a:solidFill>
                <a:effectLst/>
                <a:uLnTx/>
                <a:uFillTx/>
                <a:latin typeface="Open Sans"/>
                <a:ea typeface="+mn-ea"/>
                <a:cs typeface="Ubuntu"/>
              </a:rPr>
              <a:t>Spin-in </a:t>
            </a:r>
            <a:r>
              <a:rPr kumimoji="0" lang="en-GB" sz="1200" b="0" i="0" u="none" strike="noStrike" kern="1200" cap="none" spc="0" normalizeH="0" baseline="0" noProof="0" dirty="0" err="1">
                <a:ln>
                  <a:noFill/>
                </a:ln>
                <a:solidFill>
                  <a:srgbClr val="1F1F1F"/>
                </a:solidFill>
                <a:effectLst/>
                <a:uLnTx/>
                <a:uFillTx/>
                <a:latin typeface="Open Sans"/>
                <a:ea typeface="+mn-ea"/>
                <a:cs typeface="Ubuntu"/>
              </a:rPr>
              <a:t>Enmovi</a:t>
            </a:r>
            <a:r>
              <a:rPr kumimoji="0" lang="en-GB" sz="1200" b="0" i="0" u="none" strike="noStrike" kern="1200" cap="none" spc="0" normalizeH="0" baseline="0" noProof="0" dirty="0">
                <a:ln>
                  <a:noFill/>
                </a:ln>
                <a:solidFill>
                  <a:srgbClr val="1F1F1F"/>
                </a:solidFill>
                <a:effectLst/>
                <a:uLnTx/>
                <a:uFillTx/>
                <a:latin typeface="Open Sans"/>
                <a:ea typeface="+mn-ea"/>
                <a:cs typeface="Ubuntu"/>
              </a:rPr>
              <a:t> now based in </a:t>
            </a:r>
            <a:r>
              <a:rPr kumimoji="0" lang="en-GB" sz="1200" b="0" i="0" u="none" strike="noStrike" kern="1200" cap="none" spc="0" normalizeH="0" baseline="0" noProof="0" dirty="0" err="1">
                <a:ln>
                  <a:noFill/>
                </a:ln>
                <a:solidFill>
                  <a:srgbClr val="1F1F1F"/>
                </a:solidFill>
                <a:effectLst/>
                <a:uLnTx/>
                <a:uFillTx/>
                <a:latin typeface="Open Sans"/>
                <a:ea typeface="+mn-ea"/>
                <a:cs typeface="Ubuntu"/>
              </a:rPr>
              <a:t>Inovo</a:t>
            </a:r>
            <a:r>
              <a:rPr kumimoji="0" lang="en-GB" sz="1200" b="0" i="0" u="none" strike="noStrike" kern="1200" cap="none" spc="0" normalizeH="0" baseline="0" noProof="0" dirty="0">
                <a:ln>
                  <a:noFill/>
                </a:ln>
                <a:solidFill>
                  <a:srgbClr val="1F1F1F"/>
                </a:solidFill>
                <a:effectLst/>
                <a:uLnTx/>
                <a:uFillTx/>
                <a:latin typeface="Open Sans"/>
                <a:ea typeface="+mn-ea"/>
                <a:cs typeface="Ubuntu"/>
              </a:rPr>
              <a:t> following £2.5 M investment from SE</a:t>
            </a:r>
            <a:endParaRPr kumimoji="0" lang="it-IT" sz="1200" b="0" i="0" u="none" strike="noStrike" kern="1200" cap="none" spc="0" normalizeH="0" baseline="0" noProof="0" dirty="0">
              <a:ln>
                <a:noFill/>
              </a:ln>
              <a:solidFill>
                <a:srgbClr val="1F1F1F"/>
              </a:solidFill>
              <a:effectLst/>
              <a:uLnTx/>
              <a:uFillTx/>
              <a:latin typeface="Open Sans"/>
              <a:ea typeface="+mn-ea"/>
              <a:cs typeface="Ubuntu"/>
            </a:endParaRPr>
          </a:p>
        </p:txBody>
      </p:sp>
      <p:sp>
        <p:nvSpPr>
          <p:cNvPr id="16" name="Rectangle 15">
            <a:extLst>
              <a:ext uri="{FF2B5EF4-FFF2-40B4-BE49-F238E27FC236}">
                <a16:creationId xmlns:a16="http://schemas.microsoft.com/office/drawing/2014/main" id="{B01B96CD-A0C6-6549-80A3-4C7E544CBC02}"/>
              </a:ext>
            </a:extLst>
          </p:cNvPr>
          <p:cNvSpPr/>
          <p:nvPr/>
        </p:nvSpPr>
        <p:spPr>
          <a:xfrm>
            <a:off x="8926111" y="3548987"/>
            <a:ext cx="2635450" cy="861774"/>
          </a:xfrm>
          <a:prstGeom prst="rect">
            <a:avLst/>
          </a:prstGeom>
        </p:spPr>
        <p:txBody>
          <a:bodyPr wrap="square">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F1F"/>
                </a:solidFill>
                <a:effectLst/>
                <a:uLnTx/>
                <a:uFillTx/>
                <a:latin typeface="Open Sans"/>
                <a:ea typeface="+mn-ea"/>
                <a:cs typeface="Ubuntu"/>
              </a:rPr>
              <a:t>Industrial AI</a:t>
            </a:r>
          </a:p>
          <a:p>
            <a:pPr marL="0" marR="0" lvl="0" indent="0" algn="ctr" defTabSz="91433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1F1F1F"/>
                </a:solidFill>
                <a:effectLst/>
                <a:uLnTx/>
                <a:uFillTx/>
                <a:latin typeface="Open Sans"/>
                <a:ea typeface="+mn-ea"/>
                <a:cs typeface="Ubuntu"/>
              </a:rPr>
              <a:t>Two spin-out companies have recently secured investment of £3.9M</a:t>
            </a:r>
          </a:p>
        </p:txBody>
      </p:sp>
      <p:sp>
        <p:nvSpPr>
          <p:cNvPr id="17" name="Rectangle 16">
            <a:extLst>
              <a:ext uri="{FF2B5EF4-FFF2-40B4-BE49-F238E27FC236}">
                <a16:creationId xmlns:a16="http://schemas.microsoft.com/office/drawing/2014/main" id="{4DB41898-3D8A-814F-97F3-E1F82D07E42B}"/>
              </a:ext>
            </a:extLst>
          </p:cNvPr>
          <p:cNvSpPr/>
          <p:nvPr/>
        </p:nvSpPr>
        <p:spPr>
          <a:xfrm>
            <a:off x="6006878" y="5010581"/>
            <a:ext cx="2814020" cy="1046440"/>
          </a:xfrm>
          <a:prstGeom prst="rect">
            <a:avLst/>
          </a:prstGeom>
        </p:spPr>
        <p:txBody>
          <a:bodyPr wrap="square">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F1F"/>
                </a:solidFill>
                <a:effectLst/>
                <a:uLnTx/>
                <a:uFillTx/>
                <a:latin typeface="Open Sans"/>
                <a:ea typeface="+mn-ea"/>
                <a:cs typeface="Ubuntu"/>
              </a:rPr>
              <a:t>Quantum</a:t>
            </a:r>
          </a:p>
          <a:p>
            <a:pPr marL="0" marR="0" lvl="0" indent="0" algn="ctr" defTabSz="91433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err="1">
                <a:ln>
                  <a:noFill/>
                </a:ln>
                <a:solidFill>
                  <a:srgbClr val="1F1F1F"/>
                </a:solidFill>
                <a:effectLst/>
                <a:uLnTx/>
                <a:uFillTx/>
                <a:latin typeface="Open Sans"/>
                <a:ea typeface="+mn-ea"/>
                <a:cs typeface="+mn-cs"/>
              </a:rPr>
              <a:t>MSquared’s</a:t>
            </a:r>
            <a:r>
              <a:rPr kumimoji="0" lang="en-GB" sz="1200" b="0" i="0" u="none" strike="noStrike" kern="1200" cap="none" spc="0" normalizeH="0" baseline="0" noProof="0" dirty="0">
                <a:ln>
                  <a:noFill/>
                </a:ln>
                <a:solidFill>
                  <a:srgbClr val="1F1F1F"/>
                </a:solidFill>
                <a:effectLst/>
                <a:uLnTx/>
                <a:uFillTx/>
                <a:latin typeface="Open Sans"/>
                <a:ea typeface="+mn-ea"/>
                <a:cs typeface="+mn-cs"/>
              </a:rPr>
              <a:t> Quantum Research Facility in </a:t>
            </a:r>
            <a:r>
              <a:rPr kumimoji="0" lang="en-GB" sz="1200" b="0" i="0" u="none" strike="noStrike" kern="1200" cap="none" spc="0" normalizeH="0" baseline="0" noProof="0" dirty="0" err="1">
                <a:ln>
                  <a:noFill/>
                </a:ln>
                <a:solidFill>
                  <a:srgbClr val="1F1F1F"/>
                </a:solidFill>
                <a:effectLst/>
                <a:uLnTx/>
                <a:uFillTx/>
                <a:latin typeface="Open Sans"/>
                <a:ea typeface="+mn-ea"/>
                <a:cs typeface="+mn-cs"/>
              </a:rPr>
              <a:t>Inovo</a:t>
            </a:r>
            <a:r>
              <a:rPr kumimoji="0" lang="en-GB" sz="1200" b="0" i="0" u="none" strike="noStrike" kern="1200" cap="none" spc="0" normalizeH="0" baseline="0" noProof="0" dirty="0">
                <a:ln>
                  <a:noFill/>
                </a:ln>
                <a:solidFill>
                  <a:srgbClr val="1F1F1F"/>
                </a:solidFill>
                <a:effectLst/>
                <a:uLnTx/>
                <a:uFillTx/>
                <a:latin typeface="Open Sans"/>
                <a:ea typeface="+mn-ea"/>
                <a:cs typeface="+mn-cs"/>
              </a:rPr>
              <a:t>. Strathclyde-led partnership, secured £4.6M for quantum computer development</a:t>
            </a:r>
          </a:p>
        </p:txBody>
      </p:sp>
      <p:sp>
        <p:nvSpPr>
          <p:cNvPr id="18" name="Rectangle 17">
            <a:extLst>
              <a:ext uri="{FF2B5EF4-FFF2-40B4-BE49-F238E27FC236}">
                <a16:creationId xmlns:a16="http://schemas.microsoft.com/office/drawing/2014/main" id="{B0EB60DF-F371-4A45-B9A4-E6A59E24490F}"/>
              </a:ext>
            </a:extLst>
          </p:cNvPr>
          <p:cNvSpPr/>
          <p:nvPr/>
        </p:nvSpPr>
        <p:spPr>
          <a:xfrm>
            <a:off x="8844872" y="5062079"/>
            <a:ext cx="2902628" cy="861774"/>
          </a:xfrm>
          <a:prstGeom prst="rect">
            <a:avLst/>
          </a:prstGeom>
        </p:spPr>
        <p:txBody>
          <a:bodyPr wrap="square">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F1F"/>
                </a:solidFill>
                <a:effectLst/>
                <a:uLnTx/>
                <a:uFillTx/>
                <a:latin typeface="Open Sans"/>
                <a:ea typeface="+mn-ea"/>
                <a:cs typeface="Ubuntu"/>
              </a:rPr>
              <a:t>Space</a:t>
            </a:r>
          </a:p>
          <a:p>
            <a:pPr marL="0" marR="0" lvl="0" indent="0" algn="ctr" defTabSz="91433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1F1F1F"/>
                </a:solidFill>
                <a:effectLst/>
                <a:uLnTx/>
                <a:uFillTx/>
                <a:latin typeface="Open Sans"/>
                <a:ea typeface="+mn-ea"/>
                <a:cs typeface="Ubuntu"/>
              </a:rPr>
              <a:t>Collaboration agreement signed with </a:t>
            </a:r>
            <a:r>
              <a:rPr kumimoji="0" lang="en-GB" sz="1200" b="0" i="0" u="none" strike="noStrike" kern="1200" cap="none" spc="0" normalizeH="0" baseline="0" noProof="0" dirty="0" err="1">
                <a:ln>
                  <a:noFill/>
                </a:ln>
                <a:solidFill>
                  <a:srgbClr val="1F1F1F"/>
                </a:solidFill>
                <a:effectLst/>
                <a:uLnTx/>
                <a:uFillTx/>
                <a:latin typeface="Open Sans"/>
                <a:ea typeface="+mn-ea"/>
                <a:cs typeface="Ubuntu"/>
              </a:rPr>
              <a:t>Clydespace</a:t>
            </a:r>
            <a:r>
              <a:rPr kumimoji="0" lang="en-GB" sz="1200" b="0" i="0" u="none" strike="noStrike" kern="1200" cap="none" spc="0" normalizeH="0" baseline="0" noProof="0" dirty="0">
                <a:ln>
                  <a:noFill/>
                </a:ln>
                <a:solidFill>
                  <a:srgbClr val="1F1F1F"/>
                </a:solidFill>
                <a:effectLst/>
                <a:uLnTx/>
                <a:uFillTx/>
                <a:latin typeface="Open Sans"/>
                <a:ea typeface="+mn-ea"/>
                <a:cs typeface="Ubuntu"/>
              </a:rPr>
              <a:t>. UK Space Agency Accelerator launched Feb 2021</a:t>
            </a:r>
          </a:p>
        </p:txBody>
      </p:sp>
      <p:sp>
        <p:nvSpPr>
          <p:cNvPr id="19" name="Rectangle 18">
            <a:extLst>
              <a:ext uri="{FF2B5EF4-FFF2-40B4-BE49-F238E27FC236}">
                <a16:creationId xmlns:a16="http://schemas.microsoft.com/office/drawing/2014/main" id="{7618243D-5770-F042-9300-84DF31522B3E}"/>
              </a:ext>
            </a:extLst>
          </p:cNvPr>
          <p:cNvSpPr/>
          <p:nvPr/>
        </p:nvSpPr>
        <p:spPr>
          <a:xfrm>
            <a:off x="6508698" y="1611722"/>
            <a:ext cx="4854131" cy="307777"/>
          </a:xfrm>
          <a:prstGeom prst="rect">
            <a:avLst/>
          </a:prstGeom>
        </p:spPr>
        <p:txBody>
          <a:bodyPr wrap="square">
            <a:spAutoFit/>
          </a:bodyPr>
          <a:lstStyle/>
          <a:p>
            <a:pPr marL="0" marR="0" lvl="0" indent="0" algn="l" defTabSz="914330" rtl="0" eaLnBrk="1" fontAlgn="auto" latinLnBrk="0" hangingPunct="1">
              <a:lnSpc>
                <a:spcPct val="100000"/>
              </a:lnSpc>
              <a:spcBef>
                <a:spcPts val="300"/>
              </a:spcBef>
              <a:spcAft>
                <a:spcPts val="300"/>
              </a:spcAft>
              <a:buClrTx/>
              <a:buSzTx/>
              <a:buFontTx/>
              <a:buNone/>
              <a:tabLst/>
              <a:defRPr/>
            </a:pPr>
            <a:r>
              <a:rPr kumimoji="0" lang="en-GB" sz="1400" b="0" i="0" u="none" strike="noStrike" kern="1200" cap="none" spc="0" normalizeH="0" baseline="0" noProof="0" dirty="0">
                <a:ln>
                  <a:noFill/>
                </a:ln>
                <a:solidFill>
                  <a:srgbClr val="1F1F1F"/>
                </a:solidFill>
                <a:effectLst/>
                <a:uLnTx/>
                <a:uFillTx/>
                <a:latin typeface="Open Sans"/>
                <a:ea typeface="+mn-ea"/>
                <a:cs typeface="Arial" panose="020B0604020202020204" pitchFamily="34" charset="0"/>
              </a:rPr>
              <a:t>3 existing and initial set of 6 new industry clusters</a:t>
            </a:r>
          </a:p>
        </p:txBody>
      </p:sp>
      <p:pic>
        <p:nvPicPr>
          <p:cNvPr id="2" name="Picture 1">
            <a:extLst>
              <a:ext uri="{FF2B5EF4-FFF2-40B4-BE49-F238E27FC236}">
                <a16:creationId xmlns:a16="http://schemas.microsoft.com/office/drawing/2014/main" id="{B399893A-EB83-EE48-64D8-73463436A0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0081" y="1622951"/>
            <a:ext cx="4660900" cy="4660900"/>
          </a:xfrm>
          <a:prstGeom prst="rect">
            <a:avLst/>
          </a:prstGeom>
        </p:spPr>
      </p:pic>
      <p:sp>
        <p:nvSpPr>
          <p:cNvPr id="7" name="Title 5">
            <a:extLst>
              <a:ext uri="{FF2B5EF4-FFF2-40B4-BE49-F238E27FC236}">
                <a16:creationId xmlns:a16="http://schemas.microsoft.com/office/drawing/2014/main" id="{56175D7E-5343-A8BA-634B-744A9B6B02AE}"/>
              </a:ext>
            </a:extLst>
          </p:cNvPr>
          <p:cNvSpPr txBox="1">
            <a:spLocks/>
          </p:cNvSpPr>
          <p:nvPr/>
        </p:nvSpPr>
        <p:spPr>
          <a:xfrm>
            <a:off x="1074927" y="240194"/>
            <a:ext cx="9863901" cy="739832"/>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5400" kern="1200" spc="-151" baseline="0">
                <a:solidFill>
                  <a:schemeClr val="tx1"/>
                </a:solidFill>
                <a:latin typeface="+mj-lt"/>
                <a:ea typeface="+mj-ea"/>
                <a:cs typeface="+mj-cs"/>
              </a:defRPr>
            </a:lvl1pPr>
          </a:lstStyle>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3600" b="0" i="0" u="none" strike="noStrike" kern="1200" cap="none" spc="-151" normalizeH="0" baseline="0" noProof="0" dirty="0">
                <a:ln>
                  <a:noFill/>
                </a:ln>
                <a:solidFill>
                  <a:srgbClr val="562583"/>
                </a:solidFill>
                <a:effectLst/>
                <a:uLnTx/>
                <a:uFillTx/>
                <a:latin typeface="Arial Black" panose="020B0A04020102020204" pitchFamily="34" charset="0"/>
                <a:ea typeface="+mj-ea"/>
                <a:cs typeface="+mj-cs"/>
              </a:rPr>
              <a:t>INDUSTRY CLUSTERS</a:t>
            </a:r>
          </a:p>
        </p:txBody>
      </p:sp>
      <p:pic>
        <p:nvPicPr>
          <p:cNvPr id="2050" name="Picture 2" descr="Branding | University of Strathclyde">
            <a:extLst>
              <a:ext uri="{FF2B5EF4-FFF2-40B4-BE49-F238E27FC236}">
                <a16:creationId xmlns:a16="http://schemas.microsoft.com/office/drawing/2014/main" id="{01E80FA7-C0DF-A343-9A72-1F686C42365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74374" y="64513"/>
            <a:ext cx="2902629" cy="1451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0560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92FEE3-5547-3E7C-D452-9984A2514310}"/>
              </a:ext>
            </a:extLst>
          </p:cNvPr>
          <p:cNvSpPr>
            <a:spLocks noGrp="1"/>
          </p:cNvSpPr>
          <p:nvPr>
            <p:ph type="sldNum" sz="quarter" idx="12"/>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BFDE7708-A92D-3C45-ADC8-AA107B273D7F}" type="slidenum">
              <a:rPr kumimoji="0" lang="en-US" sz="1000" b="1" i="0" u="none" strike="noStrike" kern="1200" cap="none" spc="0" normalizeH="0" baseline="0" noProof="0" smtClean="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87</a:t>
            </a:fld>
            <a:endParaRPr kumimoji="0" lang="en-US" sz="1000" b="1" i="0" u="none" strike="noStrike" kern="1200" cap="none" spc="0" normalizeH="0" baseline="0" noProof="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4" name="Title 5">
            <a:extLst>
              <a:ext uri="{FF2B5EF4-FFF2-40B4-BE49-F238E27FC236}">
                <a16:creationId xmlns:a16="http://schemas.microsoft.com/office/drawing/2014/main" id="{A74E6BAC-1124-4132-2E4C-0574C94348AC}"/>
              </a:ext>
            </a:extLst>
          </p:cNvPr>
          <p:cNvSpPr txBox="1">
            <a:spLocks/>
          </p:cNvSpPr>
          <p:nvPr/>
        </p:nvSpPr>
        <p:spPr>
          <a:xfrm>
            <a:off x="1201408" y="98691"/>
            <a:ext cx="11260869" cy="739832"/>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5400" kern="1200" spc="-151" baseline="0">
                <a:solidFill>
                  <a:schemeClr val="tx1"/>
                </a:solidFill>
                <a:latin typeface="+mj-lt"/>
                <a:ea typeface="+mj-ea"/>
                <a:cs typeface="+mj-cs"/>
              </a:defRPr>
            </a:lvl1pPr>
          </a:lstStyle>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151" normalizeH="0" baseline="0" noProof="0" dirty="0">
                <a:ln>
                  <a:noFill/>
                </a:ln>
                <a:solidFill>
                  <a:srgbClr val="562583"/>
                </a:solidFill>
                <a:effectLst/>
                <a:uLnTx/>
                <a:uFillTx/>
                <a:latin typeface="Arial Black" panose="020B0A04020102020204" pitchFamily="34" charset="0"/>
                <a:ea typeface="+mj-ea"/>
                <a:cs typeface="+mj-cs"/>
              </a:rPr>
              <a:t>DISTRICT ECOSYSTEM BUILDING</a:t>
            </a:r>
          </a:p>
        </p:txBody>
      </p:sp>
      <p:pic>
        <p:nvPicPr>
          <p:cNvPr id="6" name="Picture 5" descr="A close-up of a sign&#10;&#10;Description automatically generated">
            <a:extLst>
              <a:ext uri="{FF2B5EF4-FFF2-40B4-BE49-F238E27FC236}">
                <a16:creationId xmlns:a16="http://schemas.microsoft.com/office/drawing/2014/main" id="{914DCBC2-FFB6-3453-065A-C00B0CD6F9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77749" y="1943168"/>
            <a:ext cx="2488552" cy="524982"/>
          </a:xfrm>
          <a:prstGeom prst="rect">
            <a:avLst/>
          </a:prstGeom>
        </p:spPr>
      </p:pic>
      <p:pic>
        <p:nvPicPr>
          <p:cNvPr id="8" name="Picture 7" descr="A white text on a black background&#10;&#10;Description automatically generated">
            <a:extLst>
              <a:ext uri="{FF2B5EF4-FFF2-40B4-BE49-F238E27FC236}">
                <a16:creationId xmlns:a16="http://schemas.microsoft.com/office/drawing/2014/main" id="{474085D0-B6AC-C502-D400-D87E4DF960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0194" y="3648526"/>
            <a:ext cx="1231900" cy="486101"/>
          </a:xfrm>
          <a:prstGeom prst="rect">
            <a:avLst/>
          </a:prstGeom>
        </p:spPr>
      </p:pic>
      <p:pic>
        <p:nvPicPr>
          <p:cNvPr id="10" name="Picture 9" descr="A logo with text and letters&#10;&#10;Description automatically generated with medium confidence">
            <a:extLst>
              <a:ext uri="{FF2B5EF4-FFF2-40B4-BE49-F238E27FC236}">
                <a16:creationId xmlns:a16="http://schemas.microsoft.com/office/drawing/2014/main" id="{DC8F91C5-863C-2B8E-1551-A66F27B387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98538" y="2740266"/>
            <a:ext cx="1204376" cy="608879"/>
          </a:xfrm>
          <a:prstGeom prst="rect">
            <a:avLst/>
          </a:prstGeom>
        </p:spPr>
      </p:pic>
      <p:pic>
        <p:nvPicPr>
          <p:cNvPr id="12" name="Picture 11">
            <a:extLst>
              <a:ext uri="{FF2B5EF4-FFF2-40B4-BE49-F238E27FC236}">
                <a16:creationId xmlns:a16="http://schemas.microsoft.com/office/drawing/2014/main" id="{44640020-6A71-001E-EDE9-7DE7FB243AD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64424" y="2912100"/>
            <a:ext cx="2261342" cy="338432"/>
          </a:xfrm>
          <a:prstGeom prst="rect">
            <a:avLst/>
          </a:prstGeom>
        </p:spPr>
      </p:pic>
      <p:pic>
        <p:nvPicPr>
          <p:cNvPr id="1026" name="Picture 2" descr="Business Gateway">
            <a:extLst>
              <a:ext uri="{FF2B5EF4-FFF2-40B4-BE49-F238E27FC236}">
                <a16:creationId xmlns:a16="http://schemas.microsoft.com/office/drawing/2014/main" id="{EFE5D32A-D5DF-1508-D2CE-336B9CE610E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31333" b="29778"/>
          <a:stretch/>
        </p:blipFill>
        <p:spPr bwMode="auto">
          <a:xfrm>
            <a:off x="5210528" y="1889729"/>
            <a:ext cx="1543050" cy="6000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1AD3DB3-AE43-8E5A-C465-BCAA65B2B2A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30879" y="1736250"/>
            <a:ext cx="857459" cy="862326"/>
          </a:xfrm>
          <a:prstGeom prst="rect">
            <a:avLst/>
          </a:prstGeom>
        </p:spPr>
      </p:pic>
      <p:pic>
        <p:nvPicPr>
          <p:cNvPr id="15" name="Picture 14" descr="A blue and white logo&#10;&#10;Description automatically generated">
            <a:extLst>
              <a:ext uri="{FF2B5EF4-FFF2-40B4-BE49-F238E27FC236}">
                <a16:creationId xmlns:a16="http://schemas.microsoft.com/office/drawing/2014/main" id="{05AAA1DB-E6F3-C0ED-7DC7-31E5479B712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38074" y="2768259"/>
            <a:ext cx="1231900" cy="498297"/>
          </a:xfrm>
          <a:prstGeom prst="rect">
            <a:avLst/>
          </a:prstGeom>
        </p:spPr>
      </p:pic>
      <p:pic>
        <p:nvPicPr>
          <p:cNvPr id="16" name="Picture 2" descr="Techscaler | Building Startups in Scotland">
            <a:extLst>
              <a:ext uri="{FF2B5EF4-FFF2-40B4-BE49-F238E27FC236}">
                <a16:creationId xmlns:a16="http://schemas.microsoft.com/office/drawing/2014/main" id="{818FD03A-53B4-935B-62D7-73C558A4321D}"/>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06840" y="2714101"/>
            <a:ext cx="1129196" cy="6088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iona Ireland | University of Strathclyde">
            <a:extLst>
              <a:ext uri="{FF2B5EF4-FFF2-40B4-BE49-F238E27FC236}">
                <a16:creationId xmlns:a16="http://schemas.microsoft.com/office/drawing/2014/main" id="{F6EF8700-7AC7-6BC7-ED2E-C90F4DCFCAC5}"/>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287298" y="2788079"/>
            <a:ext cx="1112477" cy="4904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ixth fintech festival - FinTech-Tables">
            <a:extLst>
              <a:ext uri="{FF2B5EF4-FFF2-40B4-BE49-F238E27FC236}">
                <a16:creationId xmlns:a16="http://schemas.microsoft.com/office/drawing/2014/main" id="{B7B08FD2-B1E5-34D4-68DD-7F35F3415A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t="24184" b="23098"/>
          <a:stretch/>
        </p:blipFill>
        <p:spPr bwMode="auto">
          <a:xfrm>
            <a:off x="2937699" y="3658682"/>
            <a:ext cx="1320800" cy="467584"/>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a:extLst>
              <a:ext uri="{FF2B5EF4-FFF2-40B4-BE49-F238E27FC236}">
                <a16:creationId xmlns:a16="http://schemas.microsoft.com/office/drawing/2014/main" id="{72344540-7680-D11E-2B03-51BD9A0EBDC5}"/>
              </a:ext>
            </a:extLst>
          </p:cNvPr>
          <p:cNvSpPr/>
          <p:nvPr/>
        </p:nvSpPr>
        <p:spPr>
          <a:xfrm>
            <a:off x="1091823" y="1987886"/>
            <a:ext cx="1555843" cy="452710"/>
          </a:xfrm>
          <a:prstGeom prst="roundRect">
            <a:avLst/>
          </a:prstGeom>
          <a:solidFill>
            <a:srgbClr val="562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National and Regional Support</a:t>
            </a:r>
          </a:p>
        </p:txBody>
      </p:sp>
      <p:sp>
        <p:nvSpPr>
          <p:cNvPr id="25" name="Rounded Rectangle 24">
            <a:extLst>
              <a:ext uri="{FF2B5EF4-FFF2-40B4-BE49-F238E27FC236}">
                <a16:creationId xmlns:a16="http://schemas.microsoft.com/office/drawing/2014/main" id="{E0701E8B-86D0-868E-DCDC-84287D45809B}"/>
              </a:ext>
            </a:extLst>
          </p:cNvPr>
          <p:cNvSpPr/>
          <p:nvPr/>
        </p:nvSpPr>
        <p:spPr>
          <a:xfrm>
            <a:off x="1091823" y="2835402"/>
            <a:ext cx="1555843" cy="452710"/>
          </a:xfrm>
          <a:prstGeom prst="roundRect">
            <a:avLst/>
          </a:prstGeom>
          <a:solidFill>
            <a:srgbClr val="562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Accelerators &amp; Incubators</a:t>
            </a:r>
          </a:p>
        </p:txBody>
      </p:sp>
      <p:sp>
        <p:nvSpPr>
          <p:cNvPr id="26" name="Rounded Rectangle 25">
            <a:extLst>
              <a:ext uri="{FF2B5EF4-FFF2-40B4-BE49-F238E27FC236}">
                <a16:creationId xmlns:a16="http://schemas.microsoft.com/office/drawing/2014/main" id="{D36E9297-A75A-6E72-C791-F5AF72B3493D}"/>
              </a:ext>
            </a:extLst>
          </p:cNvPr>
          <p:cNvSpPr/>
          <p:nvPr/>
        </p:nvSpPr>
        <p:spPr>
          <a:xfrm>
            <a:off x="1066148" y="3677881"/>
            <a:ext cx="1555843" cy="452710"/>
          </a:xfrm>
          <a:prstGeom prst="roundRect">
            <a:avLst/>
          </a:prstGeom>
          <a:solidFill>
            <a:srgbClr val="562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Ecosystem Development</a:t>
            </a:r>
          </a:p>
        </p:txBody>
      </p:sp>
      <p:pic>
        <p:nvPicPr>
          <p:cNvPr id="1034" name="Picture 10" descr="Glasgow's first Venture Studio to drive ...">
            <a:extLst>
              <a:ext uri="{FF2B5EF4-FFF2-40B4-BE49-F238E27FC236}">
                <a16:creationId xmlns:a16="http://schemas.microsoft.com/office/drawing/2014/main" id="{9E356306-8E6B-46DB-2F03-C0AB51876FC5}"/>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726646" y="2780712"/>
            <a:ext cx="1078746" cy="60409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ASP Glasgow 2024 | Glasgow City ...">
            <a:extLst>
              <a:ext uri="{FF2B5EF4-FFF2-40B4-BE49-F238E27FC236}">
                <a16:creationId xmlns:a16="http://schemas.microsoft.com/office/drawing/2014/main" id="{FA8EF4CC-6FDB-539C-19E7-C7DC9980AAC6}"/>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l="9961" t="18565" r="7788" b="19225"/>
          <a:stretch/>
        </p:blipFill>
        <p:spPr bwMode="auto">
          <a:xfrm>
            <a:off x="2934242" y="960219"/>
            <a:ext cx="1154793" cy="8792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blue letter on a white background&#10;&#10;Description automatically generated">
            <a:extLst>
              <a:ext uri="{FF2B5EF4-FFF2-40B4-BE49-F238E27FC236}">
                <a16:creationId xmlns:a16="http://schemas.microsoft.com/office/drawing/2014/main" id="{E43254F0-DD16-6479-5A74-88284FACB94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162483" y="3744140"/>
            <a:ext cx="1169608" cy="316769"/>
          </a:xfrm>
          <a:prstGeom prst="rect">
            <a:avLst/>
          </a:prstGeom>
        </p:spPr>
      </p:pic>
      <p:pic>
        <p:nvPicPr>
          <p:cNvPr id="30" name="Picture 29" descr="A close-up of a logo&#10;&#10;Description automatically generated">
            <a:extLst>
              <a:ext uri="{FF2B5EF4-FFF2-40B4-BE49-F238E27FC236}">
                <a16:creationId xmlns:a16="http://schemas.microsoft.com/office/drawing/2014/main" id="{950538CE-3A44-2CB2-BD20-30EF7BC9E4AA}"/>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458941" y="1127950"/>
            <a:ext cx="1102573" cy="620197"/>
          </a:xfrm>
          <a:prstGeom prst="rect">
            <a:avLst/>
          </a:prstGeom>
        </p:spPr>
      </p:pic>
      <p:pic>
        <p:nvPicPr>
          <p:cNvPr id="32" name="Picture 31" descr="A black background with white text&#10;&#10;Description automatically generated">
            <a:extLst>
              <a:ext uri="{FF2B5EF4-FFF2-40B4-BE49-F238E27FC236}">
                <a16:creationId xmlns:a16="http://schemas.microsoft.com/office/drawing/2014/main" id="{B1F1D9C3-D213-CFCC-2B2E-E4FB70690A5D}"/>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936114" y="3738725"/>
            <a:ext cx="1331988" cy="442154"/>
          </a:xfrm>
          <a:prstGeom prst="rect">
            <a:avLst/>
          </a:prstGeom>
        </p:spPr>
      </p:pic>
      <p:sp>
        <p:nvSpPr>
          <p:cNvPr id="33" name="Rounded Rectangle 32">
            <a:extLst>
              <a:ext uri="{FF2B5EF4-FFF2-40B4-BE49-F238E27FC236}">
                <a16:creationId xmlns:a16="http://schemas.microsoft.com/office/drawing/2014/main" id="{2F17DA19-C53B-E407-B627-86F2D6DB40FF}"/>
              </a:ext>
            </a:extLst>
          </p:cNvPr>
          <p:cNvSpPr/>
          <p:nvPr/>
        </p:nvSpPr>
        <p:spPr>
          <a:xfrm>
            <a:off x="1066147" y="4520360"/>
            <a:ext cx="1555843" cy="452710"/>
          </a:xfrm>
          <a:prstGeom prst="roundRect">
            <a:avLst/>
          </a:prstGeom>
          <a:solidFill>
            <a:srgbClr val="562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Innovation </a:t>
            </a:r>
            <a:r>
              <a:rPr kumimoji="0" lang="en-US" sz="1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Centres</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5" name="Picture 34">
            <a:extLst>
              <a:ext uri="{FF2B5EF4-FFF2-40B4-BE49-F238E27FC236}">
                <a16:creationId xmlns:a16="http://schemas.microsoft.com/office/drawing/2014/main" id="{819CCA94-CA53-E79D-448D-CF935EA5499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593486" y="4526264"/>
            <a:ext cx="1126638" cy="390178"/>
          </a:xfrm>
          <a:prstGeom prst="rect">
            <a:avLst/>
          </a:prstGeom>
        </p:spPr>
      </p:pic>
      <p:pic>
        <p:nvPicPr>
          <p:cNvPr id="36" name="Picture 35">
            <a:extLst>
              <a:ext uri="{FF2B5EF4-FFF2-40B4-BE49-F238E27FC236}">
                <a16:creationId xmlns:a16="http://schemas.microsoft.com/office/drawing/2014/main" id="{A0473F4A-B0AC-FBAD-4085-2D8727F6DF76}"/>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743108" y="4518392"/>
            <a:ext cx="1517077" cy="467670"/>
          </a:xfrm>
          <a:prstGeom prst="rect">
            <a:avLst/>
          </a:prstGeom>
        </p:spPr>
      </p:pic>
      <p:pic>
        <p:nvPicPr>
          <p:cNvPr id="37" name="Picture 36">
            <a:extLst>
              <a:ext uri="{FF2B5EF4-FFF2-40B4-BE49-F238E27FC236}">
                <a16:creationId xmlns:a16="http://schemas.microsoft.com/office/drawing/2014/main" id="{C615A056-6C5C-F4D5-AF34-6410EABF5DDF}"/>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227465" y="4557130"/>
            <a:ext cx="1232144" cy="390179"/>
          </a:xfrm>
          <a:prstGeom prst="rect">
            <a:avLst/>
          </a:prstGeom>
        </p:spPr>
      </p:pic>
      <p:pic>
        <p:nvPicPr>
          <p:cNvPr id="39" name="Picture 38">
            <a:extLst>
              <a:ext uri="{FF2B5EF4-FFF2-40B4-BE49-F238E27FC236}">
                <a16:creationId xmlns:a16="http://schemas.microsoft.com/office/drawing/2014/main" id="{F58E832E-642A-8B28-1E0D-F1F07EFC51DB}"/>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8036884" y="4569224"/>
            <a:ext cx="1137389" cy="354981"/>
          </a:xfrm>
          <a:prstGeom prst="rect">
            <a:avLst/>
          </a:prstGeom>
        </p:spPr>
      </p:pic>
      <p:sp>
        <p:nvSpPr>
          <p:cNvPr id="40" name="Rounded Rectangle 39">
            <a:extLst>
              <a:ext uri="{FF2B5EF4-FFF2-40B4-BE49-F238E27FC236}">
                <a16:creationId xmlns:a16="http://schemas.microsoft.com/office/drawing/2014/main" id="{B442633E-9D33-25C1-7D37-1E2AA2803C7F}"/>
              </a:ext>
            </a:extLst>
          </p:cNvPr>
          <p:cNvSpPr/>
          <p:nvPr/>
        </p:nvSpPr>
        <p:spPr>
          <a:xfrm>
            <a:off x="1066146" y="5205341"/>
            <a:ext cx="1555843" cy="452710"/>
          </a:xfrm>
          <a:prstGeom prst="roundRect">
            <a:avLst/>
          </a:prstGeom>
          <a:solidFill>
            <a:srgbClr val="562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UK Catapults</a:t>
            </a:r>
          </a:p>
        </p:txBody>
      </p:sp>
      <p:pic>
        <p:nvPicPr>
          <p:cNvPr id="41" name="Picture 40">
            <a:extLst>
              <a:ext uri="{FF2B5EF4-FFF2-40B4-BE49-F238E27FC236}">
                <a16:creationId xmlns:a16="http://schemas.microsoft.com/office/drawing/2014/main" id="{1D00048B-C483-77CD-D757-505C57608C19}"/>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843427" y="5246664"/>
            <a:ext cx="1203864" cy="384957"/>
          </a:xfrm>
          <a:prstGeom prst="rect">
            <a:avLst/>
          </a:prstGeom>
        </p:spPr>
      </p:pic>
      <p:pic>
        <p:nvPicPr>
          <p:cNvPr id="42" name="Picture 10" descr="Image result for HVM catapult logo">
            <a:extLst>
              <a:ext uri="{FF2B5EF4-FFF2-40B4-BE49-F238E27FC236}">
                <a16:creationId xmlns:a16="http://schemas.microsoft.com/office/drawing/2014/main" id="{F4156F07-BA20-766F-14E5-7958AF481BAA}"/>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6941625" y="5138732"/>
            <a:ext cx="1336576" cy="4433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atellite Applications Catapult – CAPE">
            <a:extLst>
              <a:ext uri="{FF2B5EF4-FFF2-40B4-BE49-F238E27FC236}">
                <a16:creationId xmlns:a16="http://schemas.microsoft.com/office/drawing/2014/main" id="{0CF46DE4-FB24-22C1-58CB-F28824B003C8}"/>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4339546" y="5268597"/>
            <a:ext cx="1105040" cy="31345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onnected Places Catapult – The ODI">
            <a:extLst>
              <a:ext uri="{FF2B5EF4-FFF2-40B4-BE49-F238E27FC236}">
                <a16:creationId xmlns:a16="http://schemas.microsoft.com/office/drawing/2014/main" id="{3ED86887-4A54-471C-6354-4DF62FA29945}"/>
              </a:ext>
            </a:extLst>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5653171" y="5220909"/>
            <a:ext cx="1148589" cy="38495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mpound Semiconductor Applications ...">
            <a:extLst>
              <a:ext uri="{FF2B5EF4-FFF2-40B4-BE49-F238E27FC236}">
                <a16:creationId xmlns:a16="http://schemas.microsoft.com/office/drawing/2014/main" id="{BF41A109-0E2C-39EA-0167-C78D45EA0DFC}"/>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8475768" y="5170554"/>
            <a:ext cx="1397010" cy="386965"/>
          </a:xfrm>
          <a:prstGeom prst="rect">
            <a:avLst/>
          </a:prstGeom>
          <a:noFill/>
          <a:extLst>
            <a:ext uri="{909E8E84-426E-40DD-AFC4-6F175D3DCCD1}">
              <a14:hiddenFill xmlns:a14="http://schemas.microsoft.com/office/drawing/2010/main">
                <a:solidFill>
                  <a:srgbClr val="FFFFFF"/>
                </a:solidFill>
              </a14:hiddenFill>
            </a:ext>
          </a:extLst>
        </p:spPr>
      </p:pic>
      <p:sp>
        <p:nvSpPr>
          <p:cNvPr id="47" name="Rounded Rectangle 46">
            <a:extLst>
              <a:ext uri="{FF2B5EF4-FFF2-40B4-BE49-F238E27FC236}">
                <a16:creationId xmlns:a16="http://schemas.microsoft.com/office/drawing/2014/main" id="{47CB7574-46A5-BEF9-08A5-CFE224181F50}"/>
              </a:ext>
            </a:extLst>
          </p:cNvPr>
          <p:cNvSpPr/>
          <p:nvPr/>
        </p:nvSpPr>
        <p:spPr>
          <a:xfrm>
            <a:off x="1066145" y="6052857"/>
            <a:ext cx="1555843" cy="452710"/>
          </a:xfrm>
          <a:prstGeom prst="roundRect">
            <a:avLst/>
          </a:prstGeom>
          <a:solidFill>
            <a:srgbClr val="562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Technology Institutes</a:t>
            </a:r>
          </a:p>
        </p:txBody>
      </p:sp>
      <p:pic>
        <p:nvPicPr>
          <p:cNvPr id="49" name="Picture 48" descr="A blue background with white text&#10;&#10;Description automatically generated">
            <a:extLst>
              <a:ext uri="{FF2B5EF4-FFF2-40B4-BE49-F238E27FC236}">
                <a16:creationId xmlns:a16="http://schemas.microsoft.com/office/drawing/2014/main" id="{26546E3B-B4ED-F6EF-58A3-9DF5CEE26F01}"/>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861510" y="6072720"/>
            <a:ext cx="1280272" cy="390178"/>
          </a:xfrm>
          <a:prstGeom prst="rect">
            <a:avLst/>
          </a:prstGeom>
        </p:spPr>
      </p:pic>
      <p:pic>
        <p:nvPicPr>
          <p:cNvPr id="55" name="Picture 54" descr="A logo with a letter and text&#10;&#10;Description automatically generated with medium confidence">
            <a:extLst>
              <a:ext uri="{FF2B5EF4-FFF2-40B4-BE49-F238E27FC236}">
                <a16:creationId xmlns:a16="http://schemas.microsoft.com/office/drawing/2014/main" id="{03808F2E-B4B6-4BFE-6DFD-D1A57C59EFC3}"/>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4638607" y="6069597"/>
            <a:ext cx="1044101" cy="396424"/>
          </a:xfrm>
          <a:prstGeom prst="rect">
            <a:avLst/>
          </a:prstGeom>
        </p:spPr>
      </p:pic>
      <p:pic>
        <p:nvPicPr>
          <p:cNvPr id="1040" name="Picture 16" descr="CPI - Our centres - HVMC">
            <a:extLst>
              <a:ext uri="{FF2B5EF4-FFF2-40B4-BE49-F238E27FC236}">
                <a16:creationId xmlns:a16="http://schemas.microsoft.com/office/drawing/2014/main" id="{4312FF70-6D41-259A-B7C6-3119B7C12AFA}"/>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5965277" y="6101909"/>
            <a:ext cx="782010" cy="35460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A pink text on a white background&#10;&#10;Description automatically generated">
            <a:extLst>
              <a:ext uri="{FF2B5EF4-FFF2-40B4-BE49-F238E27FC236}">
                <a16:creationId xmlns:a16="http://schemas.microsoft.com/office/drawing/2014/main" id="{042635E6-A807-491C-73F8-09BEAD5ACDA5}"/>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0070345" y="5129989"/>
            <a:ext cx="1219639" cy="430046"/>
          </a:xfrm>
          <a:prstGeom prst="rect">
            <a:avLst/>
          </a:prstGeom>
        </p:spPr>
      </p:pic>
      <p:pic>
        <p:nvPicPr>
          <p:cNvPr id="1042" name="Picture 18" descr="Scottish EDGE | Scottish EDGE Competition">
            <a:extLst>
              <a:ext uri="{FF2B5EF4-FFF2-40B4-BE49-F238E27FC236}">
                <a16:creationId xmlns:a16="http://schemas.microsoft.com/office/drawing/2014/main" id="{A37954B5-3BE0-D4F8-12F4-6125B9FB0F40}"/>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7671726" y="3767215"/>
            <a:ext cx="924753" cy="32956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nnovate UK">
            <a:extLst>
              <a:ext uri="{FF2B5EF4-FFF2-40B4-BE49-F238E27FC236}">
                <a16:creationId xmlns:a16="http://schemas.microsoft.com/office/drawing/2014/main" id="{2B1ED054-2AF9-781F-C174-DB1DB54A85F2}"/>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8129452" y="1717283"/>
            <a:ext cx="1264010" cy="10524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MAC Future Manufacturing Research Hub">
            <a:extLst>
              <a:ext uri="{FF2B5EF4-FFF2-40B4-BE49-F238E27FC236}">
                <a16:creationId xmlns:a16="http://schemas.microsoft.com/office/drawing/2014/main" id="{FCCE024A-E02A-77A8-9AD6-99F048D6F81A}"/>
              </a:ext>
            </a:extLst>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6852681" y="5993044"/>
            <a:ext cx="1166066" cy="6529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and white logo&#10;&#10;Description automatically generated">
            <a:extLst>
              <a:ext uri="{FF2B5EF4-FFF2-40B4-BE49-F238E27FC236}">
                <a16:creationId xmlns:a16="http://schemas.microsoft.com/office/drawing/2014/main" id="{ABBAC49B-0279-2ECF-14E1-AF73BDCB67EB}"/>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9426889" y="4575105"/>
            <a:ext cx="1518606" cy="338432"/>
          </a:xfrm>
          <a:prstGeom prst="rect">
            <a:avLst/>
          </a:prstGeom>
        </p:spPr>
      </p:pic>
      <p:pic>
        <p:nvPicPr>
          <p:cNvPr id="11" name="Picture 10">
            <a:extLst>
              <a:ext uri="{FF2B5EF4-FFF2-40B4-BE49-F238E27FC236}">
                <a16:creationId xmlns:a16="http://schemas.microsoft.com/office/drawing/2014/main" id="{5B4B0372-3233-0814-7356-7A2D55763191}"/>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0183725" y="6158072"/>
            <a:ext cx="863600" cy="254000"/>
          </a:xfrm>
          <a:prstGeom prst="rect">
            <a:avLst/>
          </a:prstGeom>
        </p:spPr>
      </p:pic>
      <p:pic>
        <p:nvPicPr>
          <p:cNvPr id="17" name="Picture 16" descr="A black text on a white background&#10;&#10;Description automatically generated">
            <a:extLst>
              <a:ext uri="{FF2B5EF4-FFF2-40B4-BE49-F238E27FC236}">
                <a16:creationId xmlns:a16="http://schemas.microsoft.com/office/drawing/2014/main" id="{3C2A0649-F224-E670-5C9B-D301F400EB07}"/>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8278201" y="6074190"/>
            <a:ext cx="1561310" cy="410041"/>
          </a:xfrm>
          <a:prstGeom prst="rect">
            <a:avLst/>
          </a:prstGeom>
        </p:spPr>
      </p:pic>
      <p:pic>
        <p:nvPicPr>
          <p:cNvPr id="19" name="Picture 18" descr="A purple and white logo&#10;&#10;Description automatically generated">
            <a:extLst>
              <a:ext uri="{FF2B5EF4-FFF2-40B4-BE49-F238E27FC236}">
                <a16:creationId xmlns:a16="http://schemas.microsoft.com/office/drawing/2014/main" id="{30ADDA6F-5D8D-7413-00D4-93003327D437}"/>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7435714" y="2803361"/>
            <a:ext cx="1231900" cy="558800"/>
          </a:xfrm>
          <a:prstGeom prst="rect">
            <a:avLst/>
          </a:prstGeom>
        </p:spPr>
      </p:pic>
      <p:sp>
        <p:nvSpPr>
          <p:cNvPr id="5" name="Rounded Rectangle 4">
            <a:extLst>
              <a:ext uri="{FF2B5EF4-FFF2-40B4-BE49-F238E27FC236}">
                <a16:creationId xmlns:a16="http://schemas.microsoft.com/office/drawing/2014/main" id="{6A9CD87A-6CA4-9867-0334-F10353D3C736}"/>
              </a:ext>
            </a:extLst>
          </p:cNvPr>
          <p:cNvSpPr/>
          <p:nvPr/>
        </p:nvSpPr>
        <p:spPr>
          <a:xfrm>
            <a:off x="1091823" y="1199949"/>
            <a:ext cx="1555843" cy="452710"/>
          </a:xfrm>
          <a:prstGeom prst="roundRect">
            <a:avLst/>
          </a:prstGeom>
          <a:solidFill>
            <a:srgbClr val="562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Innovation Districts</a:t>
            </a:r>
          </a:p>
        </p:txBody>
      </p:sp>
      <p:pic>
        <p:nvPicPr>
          <p:cNvPr id="14" name="Picture 13" descr="Blue and white text on a white background&#10;&#10;Description automatically generated">
            <a:extLst>
              <a:ext uri="{FF2B5EF4-FFF2-40B4-BE49-F238E27FC236}">
                <a16:creationId xmlns:a16="http://schemas.microsoft.com/office/drawing/2014/main" id="{0FB42907-C17C-BFFF-9C03-21AFEBFCBDED}"/>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4212826" y="1148060"/>
            <a:ext cx="1080645" cy="639255"/>
          </a:xfrm>
          <a:prstGeom prst="rect">
            <a:avLst/>
          </a:prstGeom>
        </p:spPr>
      </p:pic>
    </p:spTree>
    <p:extLst>
      <p:ext uri="{BB962C8B-B14F-4D97-AF65-F5344CB8AC3E}">
        <p14:creationId xmlns:p14="http://schemas.microsoft.com/office/powerpoint/2010/main" val="38780955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F7B6A6-6921-1EBA-517A-3148A5BBC54D}"/>
              </a:ext>
            </a:extLst>
          </p:cNvPr>
          <p:cNvSpPr>
            <a:spLocks noGrp="1"/>
          </p:cNvSpPr>
          <p:nvPr>
            <p:ph type="sldNum" sz="quarter" idx="12"/>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BFDE7708-A92D-3C45-ADC8-AA107B273D7F}" type="slidenum">
              <a:rPr kumimoji="0" lang="en-US" sz="1000" b="1" i="0" u="none" strike="noStrike" kern="1200" cap="none" spc="0" normalizeH="0" baseline="0" noProof="0" smtClean="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88</a:t>
            </a:fld>
            <a:endParaRPr kumimoji="0" lang="en-US" sz="1000" b="1" i="0" u="none" strike="noStrike" kern="1200" cap="none" spc="0" normalizeH="0" baseline="0" noProof="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4" name="Picture 3" descr="A purple and white poster with text and images of people&#10;&#10;Description automatically generated">
            <a:extLst>
              <a:ext uri="{FF2B5EF4-FFF2-40B4-BE49-F238E27FC236}">
                <a16:creationId xmlns:a16="http://schemas.microsoft.com/office/drawing/2014/main" id="{3039305E-63EF-4655-4953-105856F997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8023" y="681235"/>
            <a:ext cx="10991058" cy="5495530"/>
          </a:xfrm>
          <a:prstGeom prst="rect">
            <a:avLst/>
          </a:prstGeom>
        </p:spPr>
      </p:pic>
    </p:spTree>
    <p:extLst>
      <p:ext uri="{BB962C8B-B14F-4D97-AF65-F5344CB8AC3E}">
        <p14:creationId xmlns:p14="http://schemas.microsoft.com/office/powerpoint/2010/main" val="38877983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89</a:t>
            </a:fld>
            <a:endParaRPr kumimoji="0" lang="en-US" sz="1000" b="1" i="0" u="none" strike="noStrike" kern="1200" cap="none" spc="0" normalizeH="0" baseline="0" noProof="0" dirty="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4" name="Picture 3" descr="A screenshot of a website&#10;&#10;Description automatically generated">
            <a:extLst>
              <a:ext uri="{FF2B5EF4-FFF2-40B4-BE49-F238E27FC236}">
                <a16:creationId xmlns:a16="http://schemas.microsoft.com/office/drawing/2014/main" id="{9923A6D4-3009-5C9A-012C-3377E416B6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3370" y="810864"/>
            <a:ext cx="5310420" cy="2896233"/>
          </a:xfrm>
          <a:prstGeom prst="rect">
            <a:avLst/>
          </a:prstGeom>
        </p:spPr>
      </p:pic>
      <p:pic>
        <p:nvPicPr>
          <p:cNvPr id="7" name="Picture 6" descr="A glass roof with a dome and a building in the background&#10;&#10;Description automatically generated">
            <a:extLst>
              <a:ext uri="{FF2B5EF4-FFF2-40B4-BE49-F238E27FC236}">
                <a16:creationId xmlns:a16="http://schemas.microsoft.com/office/drawing/2014/main" id="{8F797B14-0899-3071-7861-AE990CC9A8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7696" y="760467"/>
            <a:ext cx="5271739" cy="2896233"/>
          </a:xfrm>
          <a:prstGeom prst="rect">
            <a:avLst/>
          </a:prstGeom>
        </p:spPr>
      </p:pic>
      <p:pic>
        <p:nvPicPr>
          <p:cNvPr id="8" name="Picture 7" descr="A graph of a chart&#10;&#10;Description automatically generated with medium confidence">
            <a:extLst>
              <a:ext uri="{FF2B5EF4-FFF2-40B4-BE49-F238E27FC236}">
                <a16:creationId xmlns:a16="http://schemas.microsoft.com/office/drawing/2014/main" id="{2AD846D0-1B79-50A7-090D-175E56F82FD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90619" y="3825507"/>
            <a:ext cx="5388240" cy="2820534"/>
          </a:xfrm>
          <a:prstGeom prst="rect">
            <a:avLst/>
          </a:prstGeom>
        </p:spPr>
      </p:pic>
      <p:pic>
        <p:nvPicPr>
          <p:cNvPr id="10" name="Picture 9" descr="A screenshot of a graph&#10;&#10;Description automatically generated">
            <a:extLst>
              <a:ext uri="{FF2B5EF4-FFF2-40B4-BE49-F238E27FC236}">
                <a16:creationId xmlns:a16="http://schemas.microsoft.com/office/drawing/2014/main" id="{BD57DA88-ECFF-B75B-872B-7AE22E6EF79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23526" y="3937978"/>
            <a:ext cx="5332601" cy="2752699"/>
          </a:xfrm>
          <a:prstGeom prst="rect">
            <a:avLst/>
          </a:prstGeom>
        </p:spPr>
      </p:pic>
      <p:sp>
        <p:nvSpPr>
          <p:cNvPr id="11" name="Title 5">
            <a:extLst>
              <a:ext uri="{FF2B5EF4-FFF2-40B4-BE49-F238E27FC236}">
                <a16:creationId xmlns:a16="http://schemas.microsoft.com/office/drawing/2014/main" id="{3D811F13-3308-63B6-DDB0-BF12434B1E48}"/>
              </a:ext>
            </a:extLst>
          </p:cNvPr>
          <p:cNvSpPr txBox="1">
            <a:spLocks/>
          </p:cNvSpPr>
          <p:nvPr/>
        </p:nvSpPr>
        <p:spPr>
          <a:xfrm>
            <a:off x="1090619" y="71034"/>
            <a:ext cx="11194154" cy="739832"/>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5400" kern="1200" spc="-151" baseline="0">
                <a:solidFill>
                  <a:schemeClr val="tx1"/>
                </a:solidFill>
                <a:latin typeface="+mj-lt"/>
                <a:ea typeface="+mj-ea"/>
                <a:cs typeface="+mj-cs"/>
              </a:defRPr>
            </a:lvl1pPr>
          </a:lstStyle>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3600" b="0" i="0" u="none" strike="noStrike" kern="1200" cap="none" spc="-151" normalizeH="0" baseline="0" noProof="0" dirty="0">
                <a:ln>
                  <a:noFill/>
                </a:ln>
                <a:solidFill>
                  <a:srgbClr val="562583"/>
                </a:solidFill>
                <a:effectLst/>
                <a:uLnTx/>
                <a:uFillTx/>
                <a:latin typeface="Arial Black" panose="020B0A04020102020204" pitchFamily="34" charset="0"/>
                <a:ea typeface="+mj-ea"/>
                <a:cs typeface="+mj-cs"/>
              </a:rPr>
              <a:t>SCALING DISTRICT ECONOMIES</a:t>
            </a:r>
          </a:p>
        </p:txBody>
      </p:sp>
    </p:spTree>
    <p:extLst>
      <p:ext uri="{BB962C8B-B14F-4D97-AF65-F5344CB8AC3E}">
        <p14:creationId xmlns:p14="http://schemas.microsoft.com/office/powerpoint/2010/main" val="3731855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EFCB34-7DA0-53C3-CE66-5236B204FC70}"/>
              </a:ext>
            </a:extLst>
          </p:cNvPr>
          <p:cNvSpPr/>
          <p:nvPr/>
        </p:nvSpPr>
        <p:spPr>
          <a:xfrm>
            <a:off x="1703829" y="3276984"/>
            <a:ext cx="8755938" cy="2317686"/>
          </a:xfrm>
          <a:prstGeom prst="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2E80C24E-3DFF-6247-3077-C121309623BA}"/>
              </a:ext>
            </a:extLst>
          </p:cNvPr>
          <p:cNvSpPr/>
          <p:nvPr/>
        </p:nvSpPr>
        <p:spPr>
          <a:xfrm>
            <a:off x="1703829" y="848761"/>
            <a:ext cx="8755938" cy="2317686"/>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endParaRPr lang="en-GB" sz="14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14BCE6E-04D8-1D69-FD8C-373850A88472}"/>
              </a:ext>
            </a:extLst>
          </p:cNvPr>
          <p:cNvSpPr>
            <a:spLocks noGrp="1"/>
          </p:cNvSpPr>
          <p:nvPr>
            <p:ph idx="1"/>
          </p:nvPr>
        </p:nvSpPr>
        <p:spPr>
          <a:xfrm>
            <a:off x="2370492" y="864605"/>
            <a:ext cx="3897517" cy="2301843"/>
          </a:xfrm>
        </p:spPr>
        <p:txBody>
          <a:bodyPr anchor="ctr">
            <a:normAutofit/>
          </a:bodyPr>
          <a:lstStyle/>
          <a:p>
            <a:pPr marL="0" indent="0" algn="ctr">
              <a:buNone/>
            </a:pPr>
            <a:r>
              <a:rPr lang="en-GB" sz="2400" b="1" dirty="0">
                <a:solidFill>
                  <a:schemeClr val="bg1"/>
                </a:solidFill>
              </a:rPr>
              <a:t>Net-Zero Social Assets</a:t>
            </a:r>
          </a:p>
          <a:p>
            <a:pPr marL="0" indent="0" algn="ctr">
              <a:buNone/>
            </a:pPr>
            <a:r>
              <a:rPr lang="en-GB" sz="2000" i="1" dirty="0">
                <a:solidFill>
                  <a:schemeClr val="bg1"/>
                </a:solidFill>
              </a:rPr>
              <a:t>Harnessing the potential of connectivity, digital and data solutions to support net zero and energy efficiency outcomes in social homes and other social assets</a:t>
            </a:r>
          </a:p>
        </p:txBody>
      </p:sp>
      <p:sp>
        <p:nvSpPr>
          <p:cNvPr id="4" name="Content Placeholder 2">
            <a:extLst>
              <a:ext uri="{FF2B5EF4-FFF2-40B4-BE49-F238E27FC236}">
                <a16:creationId xmlns:a16="http://schemas.microsoft.com/office/drawing/2014/main" id="{945B8BBE-9E25-04B2-566F-5028F2916D60}"/>
              </a:ext>
            </a:extLst>
          </p:cNvPr>
          <p:cNvSpPr txBox="1">
            <a:spLocks/>
          </p:cNvSpPr>
          <p:nvPr/>
        </p:nvSpPr>
        <p:spPr>
          <a:xfrm>
            <a:off x="5638184" y="3285643"/>
            <a:ext cx="3897517" cy="231768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2400" b="1">
                <a:solidFill>
                  <a:prstClr val="white"/>
                </a:solidFill>
                <a:latin typeface="Calibri"/>
              </a:rPr>
              <a:t>Data Aggregation &amp; Business Intelligence</a:t>
            </a:r>
          </a:p>
          <a:p>
            <a:pPr marL="0" indent="0" algn="ctr">
              <a:buNone/>
            </a:pPr>
            <a:r>
              <a:rPr lang="en-GB" sz="2000" i="1">
                <a:solidFill>
                  <a:prstClr val="white"/>
                </a:solidFill>
                <a:latin typeface="Calibri"/>
              </a:rPr>
              <a:t>Assess the potential for aggregating and sharing data and providing actionable insights to transform services and improve lives</a:t>
            </a:r>
          </a:p>
        </p:txBody>
      </p:sp>
      <p:pic>
        <p:nvPicPr>
          <p:cNvPr id="8" name="Graphic 7" descr="Electric Tower with solid fill">
            <a:extLst>
              <a:ext uri="{FF2B5EF4-FFF2-40B4-BE49-F238E27FC236}">
                <a16:creationId xmlns:a16="http://schemas.microsoft.com/office/drawing/2014/main" id="{7F730425-0BDD-A37B-8CFF-DAD25F326E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9945" y="1036620"/>
            <a:ext cx="702605" cy="702605"/>
          </a:xfrm>
          <a:prstGeom prst="rect">
            <a:avLst/>
          </a:prstGeom>
        </p:spPr>
      </p:pic>
      <p:pic>
        <p:nvPicPr>
          <p:cNvPr id="10" name="Graphic 9" descr="Wind Turbines with solid fill">
            <a:extLst>
              <a:ext uri="{FF2B5EF4-FFF2-40B4-BE49-F238E27FC236}">
                <a16:creationId xmlns:a16="http://schemas.microsoft.com/office/drawing/2014/main" id="{9C043A59-16BF-62AE-FCE5-A72B19171C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68267" y="981858"/>
            <a:ext cx="702605" cy="702605"/>
          </a:xfrm>
          <a:prstGeom prst="rect">
            <a:avLst/>
          </a:prstGeom>
        </p:spPr>
      </p:pic>
      <p:pic>
        <p:nvPicPr>
          <p:cNvPr id="14" name="Graphic 13" descr="Internet Of Things outline">
            <a:extLst>
              <a:ext uri="{FF2B5EF4-FFF2-40B4-BE49-F238E27FC236}">
                <a16:creationId xmlns:a16="http://schemas.microsoft.com/office/drawing/2014/main" id="{0F0A886D-629A-B0B5-62DD-A843F027AE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73512" y="2398972"/>
            <a:ext cx="702605" cy="702605"/>
          </a:xfrm>
          <a:prstGeom prst="rect">
            <a:avLst/>
          </a:prstGeom>
        </p:spPr>
      </p:pic>
      <p:pic>
        <p:nvPicPr>
          <p:cNvPr id="18" name="Graphic 17" descr="Bar chart with solid fill">
            <a:extLst>
              <a:ext uri="{FF2B5EF4-FFF2-40B4-BE49-F238E27FC236}">
                <a16:creationId xmlns:a16="http://schemas.microsoft.com/office/drawing/2014/main" id="{B1B49672-F530-C420-0106-E7911B7320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88635" y="1038913"/>
            <a:ext cx="702605" cy="702605"/>
          </a:xfrm>
          <a:prstGeom prst="rect">
            <a:avLst/>
          </a:prstGeom>
        </p:spPr>
      </p:pic>
      <p:pic>
        <p:nvPicPr>
          <p:cNvPr id="22" name="Graphic 21" descr="Gauge with solid fill">
            <a:extLst>
              <a:ext uri="{FF2B5EF4-FFF2-40B4-BE49-F238E27FC236}">
                <a16:creationId xmlns:a16="http://schemas.microsoft.com/office/drawing/2014/main" id="{298399E4-846F-33AD-DA90-B8AEA6DE2A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43518" y="1670421"/>
            <a:ext cx="702605" cy="702605"/>
          </a:xfrm>
          <a:prstGeom prst="rect">
            <a:avLst/>
          </a:prstGeom>
        </p:spPr>
      </p:pic>
      <p:pic>
        <p:nvPicPr>
          <p:cNvPr id="24" name="Graphic 23" descr="Power Plant with solid fill">
            <a:extLst>
              <a:ext uri="{FF2B5EF4-FFF2-40B4-BE49-F238E27FC236}">
                <a16:creationId xmlns:a16="http://schemas.microsoft.com/office/drawing/2014/main" id="{2848311D-D520-F478-8CCF-83FFC225B33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37861" y="2324134"/>
            <a:ext cx="702605" cy="702605"/>
          </a:xfrm>
          <a:prstGeom prst="rect">
            <a:avLst/>
          </a:prstGeom>
        </p:spPr>
      </p:pic>
      <p:pic>
        <p:nvPicPr>
          <p:cNvPr id="26" name="Graphic 25" descr="Electric car with solid fill">
            <a:extLst>
              <a:ext uri="{FF2B5EF4-FFF2-40B4-BE49-F238E27FC236}">
                <a16:creationId xmlns:a16="http://schemas.microsoft.com/office/drawing/2014/main" id="{F37D4F1A-13C9-B131-23D0-53FC02E1F76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224965" y="1735243"/>
            <a:ext cx="702605" cy="702605"/>
          </a:xfrm>
          <a:prstGeom prst="rect">
            <a:avLst/>
          </a:prstGeom>
        </p:spPr>
      </p:pic>
      <p:pic>
        <p:nvPicPr>
          <p:cNvPr id="28" name="Graphic 27" descr="Recycle outline">
            <a:extLst>
              <a:ext uri="{FF2B5EF4-FFF2-40B4-BE49-F238E27FC236}">
                <a16:creationId xmlns:a16="http://schemas.microsoft.com/office/drawing/2014/main" id="{D965214D-24F5-76EA-7D53-FF93C48E553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213753" y="2392476"/>
            <a:ext cx="702605" cy="702605"/>
          </a:xfrm>
          <a:prstGeom prst="rect">
            <a:avLst/>
          </a:prstGeom>
        </p:spPr>
      </p:pic>
      <p:pic>
        <p:nvPicPr>
          <p:cNvPr id="30" name="Graphic 29" descr="House with solid fill">
            <a:extLst>
              <a:ext uri="{FF2B5EF4-FFF2-40B4-BE49-F238E27FC236}">
                <a16:creationId xmlns:a16="http://schemas.microsoft.com/office/drawing/2014/main" id="{3C1657B0-F601-C814-248C-DFCD08406A7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067242" y="1653685"/>
            <a:ext cx="702605" cy="702605"/>
          </a:xfrm>
          <a:prstGeom prst="rect">
            <a:avLst/>
          </a:prstGeom>
        </p:spPr>
      </p:pic>
      <p:grpSp>
        <p:nvGrpSpPr>
          <p:cNvPr id="50" name="Group 49">
            <a:extLst>
              <a:ext uri="{FF2B5EF4-FFF2-40B4-BE49-F238E27FC236}">
                <a16:creationId xmlns:a16="http://schemas.microsoft.com/office/drawing/2014/main" id="{4DAF21DC-5CDD-0849-92AA-25F37F1423BA}"/>
              </a:ext>
            </a:extLst>
          </p:cNvPr>
          <p:cNvGrpSpPr/>
          <p:nvPr/>
        </p:nvGrpSpPr>
        <p:grpSpPr>
          <a:xfrm>
            <a:off x="2053625" y="3238712"/>
            <a:ext cx="2497841" cy="2411547"/>
            <a:chOff x="280657" y="3677337"/>
            <a:chExt cx="2529529" cy="2481383"/>
          </a:xfrm>
        </p:grpSpPr>
        <p:pic>
          <p:nvPicPr>
            <p:cNvPr id="32" name="Graphic 31" descr="Internet with solid fill">
              <a:extLst>
                <a:ext uri="{FF2B5EF4-FFF2-40B4-BE49-F238E27FC236}">
                  <a16:creationId xmlns:a16="http://schemas.microsoft.com/office/drawing/2014/main" id="{3464C673-27EC-D66A-0E7C-D524DFDF894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56009" y="3677337"/>
              <a:ext cx="914400" cy="914400"/>
            </a:xfrm>
            <a:prstGeom prst="rect">
              <a:avLst/>
            </a:prstGeom>
          </p:spPr>
        </p:pic>
        <p:grpSp>
          <p:nvGrpSpPr>
            <p:cNvPr id="49" name="Group 48">
              <a:extLst>
                <a:ext uri="{FF2B5EF4-FFF2-40B4-BE49-F238E27FC236}">
                  <a16:creationId xmlns:a16="http://schemas.microsoft.com/office/drawing/2014/main" id="{55602BC6-8271-A943-34F5-077332A7A29B}"/>
                </a:ext>
              </a:extLst>
            </p:cNvPr>
            <p:cNvGrpSpPr/>
            <p:nvPr/>
          </p:nvGrpSpPr>
          <p:grpSpPr>
            <a:xfrm>
              <a:off x="280657" y="3677337"/>
              <a:ext cx="2529529" cy="2481383"/>
              <a:chOff x="316715" y="3696032"/>
              <a:chExt cx="2493471" cy="2462688"/>
            </a:xfrm>
          </p:grpSpPr>
          <p:pic>
            <p:nvPicPr>
              <p:cNvPr id="34" name="Graphic 33" descr="Selfie outline">
                <a:extLst>
                  <a:ext uri="{FF2B5EF4-FFF2-40B4-BE49-F238E27FC236}">
                    <a16:creationId xmlns:a16="http://schemas.microsoft.com/office/drawing/2014/main" id="{F8DC8BD7-C8F3-3320-1E76-A9CC4E5E47A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85750" y="3765342"/>
                <a:ext cx="741036" cy="741036"/>
              </a:xfrm>
              <a:prstGeom prst="rect">
                <a:avLst/>
              </a:prstGeom>
            </p:spPr>
          </p:pic>
          <p:pic>
            <p:nvPicPr>
              <p:cNvPr id="36" name="Graphic 35" descr="Influencer with solid fill">
                <a:extLst>
                  <a:ext uri="{FF2B5EF4-FFF2-40B4-BE49-F238E27FC236}">
                    <a16:creationId xmlns:a16="http://schemas.microsoft.com/office/drawing/2014/main" id="{343264E8-FEDC-82AC-E9F3-C5CA07FFF9B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16715" y="5209973"/>
                <a:ext cx="914400" cy="914400"/>
              </a:xfrm>
              <a:prstGeom prst="rect">
                <a:avLst/>
              </a:prstGeom>
            </p:spPr>
          </p:pic>
          <p:pic>
            <p:nvPicPr>
              <p:cNvPr id="38" name="Graphic 37" descr="Bar chart with solid fill">
                <a:extLst>
                  <a:ext uri="{FF2B5EF4-FFF2-40B4-BE49-F238E27FC236}">
                    <a16:creationId xmlns:a16="http://schemas.microsoft.com/office/drawing/2014/main" id="{E2A80099-81F5-5032-4E49-63768C8E54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93602" y="4449988"/>
                <a:ext cx="914400" cy="914400"/>
              </a:xfrm>
              <a:prstGeom prst="rect">
                <a:avLst/>
              </a:prstGeom>
            </p:spPr>
          </p:pic>
          <p:pic>
            <p:nvPicPr>
              <p:cNvPr id="40" name="Graphic 39" descr="Information with solid fill">
                <a:extLst>
                  <a:ext uri="{FF2B5EF4-FFF2-40B4-BE49-F238E27FC236}">
                    <a16:creationId xmlns:a16="http://schemas.microsoft.com/office/drawing/2014/main" id="{1449E1B8-D038-FB32-3026-94EC2BCD284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90285" y="4408275"/>
                <a:ext cx="914400" cy="914400"/>
              </a:xfrm>
              <a:prstGeom prst="rect">
                <a:avLst/>
              </a:prstGeom>
            </p:spPr>
          </p:pic>
          <p:pic>
            <p:nvPicPr>
              <p:cNvPr id="42" name="Graphic 41" descr="Newspaper with solid fill">
                <a:extLst>
                  <a:ext uri="{FF2B5EF4-FFF2-40B4-BE49-F238E27FC236}">
                    <a16:creationId xmlns:a16="http://schemas.microsoft.com/office/drawing/2014/main" id="{3464F06D-555C-C35A-5CB1-1C05BC446BC6}"/>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895786" y="5244320"/>
                <a:ext cx="914400" cy="914400"/>
              </a:xfrm>
              <a:prstGeom prst="rect">
                <a:avLst/>
              </a:prstGeom>
            </p:spPr>
          </p:pic>
          <p:pic>
            <p:nvPicPr>
              <p:cNvPr id="44" name="Graphic 43" descr="Statistics with solid fill">
                <a:extLst>
                  <a:ext uri="{FF2B5EF4-FFF2-40B4-BE49-F238E27FC236}">
                    <a16:creationId xmlns:a16="http://schemas.microsoft.com/office/drawing/2014/main" id="{CAABD26F-E1B3-3FBE-68B5-85B9E7A33DE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16715" y="4449988"/>
                <a:ext cx="914400" cy="914400"/>
              </a:xfrm>
              <a:prstGeom prst="rect">
                <a:avLst/>
              </a:prstGeom>
            </p:spPr>
          </p:pic>
          <p:pic>
            <p:nvPicPr>
              <p:cNvPr id="46" name="Graphic 45" descr="Presentation with pie chart with solid fill">
                <a:extLst>
                  <a:ext uri="{FF2B5EF4-FFF2-40B4-BE49-F238E27FC236}">
                    <a16:creationId xmlns:a16="http://schemas.microsoft.com/office/drawing/2014/main" id="{D9422202-E2CD-C688-4F3A-4E71D308F4E0}"/>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092469" y="5212045"/>
                <a:ext cx="914400" cy="914400"/>
              </a:xfrm>
              <a:prstGeom prst="rect">
                <a:avLst/>
              </a:prstGeom>
            </p:spPr>
          </p:pic>
          <p:pic>
            <p:nvPicPr>
              <p:cNvPr id="48" name="Graphic 47" descr="Business Growth with solid fill">
                <a:extLst>
                  <a:ext uri="{FF2B5EF4-FFF2-40B4-BE49-F238E27FC236}">
                    <a16:creationId xmlns:a16="http://schemas.microsoft.com/office/drawing/2014/main" id="{3F10B0E2-1A26-7250-2BB7-4C1FAD2C27DF}"/>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854308" y="3696032"/>
                <a:ext cx="914400" cy="914400"/>
              </a:xfrm>
              <a:prstGeom prst="rect">
                <a:avLst/>
              </a:prstGeom>
            </p:spPr>
          </p:pic>
        </p:grpSp>
      </p:grpSp>
      <p:sp>
        <p:nvSpPr>
          <p:cNvPr id="11" name="TextBox 10">
            <a:extLst>
              <a:ext uri="{FF2B5EF4-FFF2-40B4-BE49-F238E27FC236}">
                <a16:creationId xmlns:a16="http://schemas.microsoft.com/office/drawing/2014/main" id="{06F41D73-D9AA-ECEB-CEC8-3275B96C62B3}"/>
              </a:ext>
            </a:extLst>
          </p:cNvPr>
          <p:cNvSpPr txBox="1"/>
          <p:nvPr/>
        </p:nvSpPr>
        <p:spPr>
          <a:xfrm>
            <a:off x="1796650" y="181996"/>
            <a:ext cx="8871351" cy="461665"/>
          </a:xfrm>
          <a:prstGeom prst="rect">
            <a:avLst/>
          </a:prstGeom>
          <a:noFill/>
        </p:spPr>
        <p:txBody>
          <a:bodyPr wrap="square">
            <a:spAutoFit/>
          </a:bodyPr>
          <a:lstStyle/>
          <a:p>
            <a:pPr defTabSz="457200">
              <a:defRPr/>
            </a:pPr>
            <a:r>
              <a:rPr lang="en-GB" sz="2400" b="1" dirty="0">
                <a:solidFill>
                  <a:srgbClr val="7030A0"/>
                </a:solidFill>
                <a:latin typeface="Calibri"/>
                <a:ea typeface="Tahoma" panose="020B0604030504040204" pitchFamily="34" charset="0"/>
                <a:cs typeface="Tahoma" panose="020B0604030504040204" pitchFamily="34" charset="0"/>
              </a:rPr>
              <a:t>Smart &amp; Connected Social Places Programme</a:t>
            </a:r>
            <a:endParaRPr lang="en-GB" sz="2400" dirty="0">
              <a:solidFill>
                <a:srgbClr val="4F81BD">
                  <a:lumMod val="75000"/>
                </a:srgbClr>
              </a:solidFill>
              <a:latin typeface="Calibri"/>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0207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7B1100-7B2B-12F0-1D0E-A431D82FC70D}"/>
              </a:ext>
            </a:extLst>
          </p:cNvPr>
          <p:cNvSpPr>
            <a:spLocks noGrp="1"/>
          </p:cNvSpPr>
          <p:nvPr>
            <p:ph type="sldNum" sz="quarter" idx="12"/>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BFDE7708-A92D-3C45-ADC8-AA107B273D7F}" type="slidenum">
              <a:rPr kumimoji="0" lang="en-US" sz="1000" b="1" i="0" u="none" strike="noStrike" kern="1200" cap="none" spc="0" normalizeH="0" baseline="0" noProof="0" smtClean="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90</a:t>
            </a:fld>
            <a:endParaRPr kumimoji="0" lang="en-US" sz="1000" b="1" i="0" u="none" strike="noStrike" kern="1200" cap="none" spc="0" normalizeH="0" baseline="0" noProof="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4" name="Picture 3" descr="A screenshot of a graph&#10;&#10;Description automatically generated">
            <a:extLst>
              <a:ext uri="{FF2B5EF4-FFF2-40B4-BE49-F238E27FC236}">
                <a16:creationId xmlns:a16="http://schemas.microsoft.com/office/drawing/2014/main" id="{6C401FA4-B924-DEE8-2B70-569637DAE85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47749" y="1148548"/>
            <a:ext cx="11055351" cy="5433195"/>
          </a:xfrm>
          <a:prstGeom prst="rect">
            <a:avLst/>
          </a:prstGeom>
        </p:spPr>
      </p:pic>
      <p:sp>
        <p:nvSpPr>
          <p:cNvPr id="5" name="Title 5">
            <a:extLst>
              <a:ext uri="{FF2B5EF4-FFF2-40B4-BE49-F238E27FC236}">
                <a16:creationId xmlns:a16="http://schemas.microsoft.com/office/drawing/2014/main" id="{71CD9218-B4CC-81B6-58EB-C4968B25150C}"/>
              </a:ext>
            </a:extLst>
          </p:cNvPr>
          <p:cNvSpPr txBox="1">
            <a:spLocks/>
          </p:cNvSpPr>
          <p:nvPr/>
        </p:nvSpPr>
        <p:spPr>
          <a:xfrm>
            <a:off x="1047749" y="325541"/>
            <a:ext cx="10626342" cy="666660"/>
          </a:xfrm>
          <a:prstGeom prst="rect">
            <a:avLst/>
          </a:prstGeom>
        </p:spPr>
        <p:txBody>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pPr marL="0" marR="0" lvl="0" indent="0" algn="l" defTabSz="914318" rtl="0" eaLnBrk="1" fontAlgn="auto" latinLnBrk="0" hangingPunct="1">
              <a:lnSpc>
                <a:spcPct val="8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562583"/>
                </a:solidFill>
                <a:effectLst/>
                <a:uLnTx/>
                <a:uFillTx/>
                <a:latin typeface="Arial Black" panose="020B0A04020102020204" pitchFamily="34" charset="0"/>
                <a:ea typeface="+mj-ea"/>
                <a:cs typeface="+mj-cs"/>
              </a:rPr>
              <a:t>ECOSYSTEM STATISTICS – Glasgow’s Growth</a:t>
            </a:r>
            <a:endParaRPr kumimoji="0" lang="en-US" sz="2800" b="0" i="0" u="none" strike="noStrike" kern="1200" cap="none" spc="-151" normalizeH="0" baseline="0" noProof="0" dirty="0">
              <a:ln>
                <a:noFill/>
              </a:ln>
              <a:solidFill>
                <a:srgbClr val="562583"/>
              </a:solidFill>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9926775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FC04F6-69C7-CD6A-B7B9-4ED6C2E34412}"/>
              </a:ext>
            </a:extLst>
          </p:cNvPr>
          <p:cNvSpPr>
            <a:spLocks noGrp="1"/>
          </p:cNvSpPr>
          <p:nvPr>
            <p:ph type="sldNum" sz="quarter" idx="12"/>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BFDE7708-A92D-3C45-ADC8-AA107B273D7F}" type="slidenum">
              <a:rPr kumimoji="0" lang="en-US" sz="1000" b="1" i="0" u="none" strike="noStrike" kern="1200" cap="none" spc="0" normalizeH="0" baseline="0" noProof="0" smtClean="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91</a:t>
            </a:fld>
            <a:endParaRPr kumimoji="0" lang="en-US" sz="1000" b="1" i="0" u="none" strike="noStrike" kern="1200" cap="none" spc="0" normalizeH="0" baseline="0" noProof="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4" name="Picture 3" descr="A screenshot of a graph&#10;&#10;Description automatically generated">
            <a:extLst>
              <a:ext uri="{FF2B5EF4-FFF2-40B4-BE49-F238E27FC236}">
                <a16:creationId xmlns:a16="http://schemas.microsoft.com/office/drawing/2014/main" id="{B58D05EE-3558-3B43-482B-F0A51C3EF52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237397" y="969125"/>
            <a:ext cx="10954603" cy="5449752"/>
          </a:xfrm>
          <a:prstGeom prst="rect">
            <a:avLst/>
          </a:prstGeom>
        </p:spPr>
      </p:pic>
      <p:sp>
        <p:nvSpPr>
          <p:cNvPr id="5" name="Title 5">
            <a:extLst>
              <a:ext uri="{FF2B5EF4-FFF2-40B4-BE49-F238E27FC236}">
                <a16:creationId xmlns:a16="http://schemas.microsoft.com/office/drawing/2014/main" id="{4B7DA66C-FE55-842B-6253-D9EAD4ED00DA}"/>
              </a:ext>
            </a:extLst>
          </p:cNvPr>
          <p:cNvSpPr txBox="1">
            <a:spLocks/>
          </p:cNvSpPr>
          <p:nvPr/>
        </p:nvSpPr>
        <p:spPr>
          <a:xfrm>
            <a:off x="1035049" y="106418"/>
            <a:ext cx="10626342" cy="666660"/>
          </a:xfrm>
          <a:prstGeom prst="rect">
            <a:avLst/>
          </a:prstGeom>
        </p:spPr>
        <p:txBody>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pPr marL="0" marR="0" lvl="0" indent="0" algn="l" defTabSz="914318" rtl="0" eaLnBrk="1" fontAlgn="auto" latinLnBrk="0" hangingPunct="1">
              <a:lnSpc>
                <a:spcPct val="8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562583"/>
                </a:solidFill>
                <a:effectLst/>
                <a:uLnTx/>
                <a:uFillTx/>
                <a:latin typeface="Arial Black" panose="020B0A04020102020204" pitchFamily="34" charset="0"/>
                <a:ea typeface="+mj-ea"/>
                <a:cs typeface="+mj-cs"/>
              </a:rPr>
              <a:t>ECOSYSTEM STATISTICS – VC Investment </a:t>
            </a:r>
            <a:endParaRPr kumimoji="0" lang="en-US" sz="2800" b="0" i="0" u="none" strike="noStrike" kern="1200" cap="none" spc="-151" normalizeH="0" baseline="0" noProof="0" dirty="0">
              <a:ln>
                <a:noFill/>
              </a:ln>
              <a:solidFill>
                <a:srgbClr val="562583"/>
              </a:solidFill>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29774277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401F5A88-BEFD-4058-B043-FFF7196934B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51361" y="817835"/>
            <a:ext cx="4926013" cy="2073275"/>
          </a:xfrm>
          <a:prstGeom prst="rect">
            <a:avLst/>
          </a:prstGeom>
          <a:extLst>
            <a:ext uri="{909E8E84-426E-40DD-AFC4-6F175D3DCCD1}">
              <a14:hiddenFill xmlns:a14="http://schemas.microsoft.com/office/drawing/2010/main">
                <a:solidFill>
                  <a:srgbClr val="FFFFFF"/>
                </a:solidFill>
              </a14:hiddenFill>
            </a:ext>
          </a:extLst>
        </p:spPr>
      </p:pic>
      <p:pic>
        <p:nvPicPr>
          <p:cNvPr id="8" name="Picture 7" descr="A picture containing outdoor, sky, scene, harbor&#10;&#10;Description automatically generated">
            <a:extLst>
              <a:ext uri="{FF2B5EF4-FFF2-40B4-BE49-F238E27FC236}">
                <a16:creationId xmlns:a16="http://schemas.microsoft.com/office/drawing/2014/main" id="{FE7140D7-26F8-43FF-A680-ABF24F47104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51362" y="3234999"/>
            <a:ext cx="4926013" cy="2741613"/>
          </a:xfrm>
          <a:prstGeom prst="rect">
            <a:avLst/>
          </a:prstGeom>
        </p:spPr>
      </p:pic>
      <p:sp>
        <p:nvSpPr>
          <p:cNvPr id="2" name="Title 5">
            <a:extLst>
              <a:ext uri="{FF2B5EF4-FFF2-40B4-BE49-F238E27FC236}">
                <a16:creationId xmlns:a16="http://schemas.microsoft.com/office/drawing/2014/main" id="{C934B9AD-5694-7D1F-D29E-5F28376F3744}"/>
              </a:ext>
            </a:extLst>
          </p:cNvPr>
          <p:cNvSpPr>
            <a:spLocks noGrp="1"/>
          </p:cNvSpPr>
          <p:nvPr>
            <p:ph type="title"/>
          </p:nvPr>
        </p:nvSpPr>
        <p:spPr>
          <a:xfrm>
            <a:off x="6303479" y="126027"/>
            <a:ext cx="5781430" cy="621617"/>
          </a:xfrm>
        </p:spPr>
        <p:txBody>
          <a:bodyPr/>
          <a:lstStyle/>
          <a:p>
            <a:r>
              <a:rPr lang="en-US" sz="3600" dirty="0">
                <a:solidFill>
                  <a:srgbClr val="7030A0"/>
                </a:solidFill>
                <a:latin typeface="Arial Black" panose="020B0A04020102020204" pitchFamily="34" charset="0"/>
              </a:rPr>
              <a:t>GLASGOW’S INVESTOR </a:t>
            </a:r>
            <a:br>
              <a:rPr lang="en-US" sz="3600" dirty="0">
                <a:solidFill>
                  <a:srgbClr val="7030A0"/>
                </a:solidFill>
                <a:latin typeface="Arial Black" panose="020B0A04020102020204" pitchFamily="34" charset="0"/>
              </a:rPr>
            </a:br>
            <a:r>
              <a:rPr lang="en-US" sz="3600" dirty="0">
                <a:solidFill>
                  <a:srgbClr val="7030A0"/>
                </a:solidFill>
                <a:latin typeface="Arial Black" panose="020B0A04020102020204" pitchFamily="34" charset="0"/>
              </a:rPr>
              <a:t>NETWORK</a:t>
            </a:r>
          </a:p>
        </p:txBody>
      </p:sp>
      <p:pic>
        <p:nvPicPr>
          <p:cNvPr id="14" name="Picture 13" descr="A white text on a blue background&#10;&#10;Description automatically generated">
            <a:extLst>
              <a:ext uri="{FF2B5EF4-FFF2-40B4-BE49-F238E27FC236}">
                <a16:creationId xmlns:a16="http://schemas.microsoft.com/office/drawing/2014/main" id="{30F041F0-A205-29DA-5333-3B62C216E0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1598" y="1310405"/>
            <a:ext cx="904107" cy="751104"/>
          </a:xfrm>
          <a:prstGeom prst="rect">
            <a:avLst/>
          </a:prstGeom>
        </p:spPr>
      </p:pic>
      <p:pic>
        <p:nvPicPr>
          <p:cNvPr id="17" name="Picture 16" descr="A blue and white logo&#10;&#10;Description automatically generated">
            <a:extLst>
              <a:ext uri="{FF2B5EF4-FFF2-40B4-BE49-F238E27FC236}">
                <a16:creationId xmlns:a16="http://schemas.microsoft.com/office/drawing/2014/main" id="{EA616B1C-7B5A-BED6-1DE1-58526594153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26055" y="1448764"/>
            <a:ext cx="1505949" cy="511069"/>
          </a:xfrm>
          <a:prstGeom prst="rect">
            <a:avLst/>
          </a:prstGeom>
        </p:spPr>
      </p:pic>
      <p:pic>
        <p:nvPicPr>
          <p:cNvPr id="19" name="Picture 18" descr="A blue and green text&#10;&#10;Description automatically generated">
            <a:extLst>
              <a:ext uri="{FF2B5EF4-FFF2-40B4-BE49-F238E27FC236}">
                <a16:creationId xmlns:a16="http://schemas.microsoft.com/office/drawing/2014/main" id="{F3F22F7A-D553-B4B9-40F2-BFB3C39CCB5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47393" y="4660972"/>
            <a:ext cx="2179515" cy="442934"/>
          </a:xfrm>
          <a:prstGeom prst="rect">
            <a:avLst/>
          </a:prstGeom>
        </p:spPr>
      </p:pic>
      <p:pic>
        <p:nvPicPr>
          <p:cNvPr id="21" name="Picture 20" descr="A white text on a black background&#10;&#10;Description automatically generated">
            <a:extLst>
              <a:ext uri="{FF2B5EF4-FFF2-40B4-BE49-F238E27FC236}">
                <a16:creationId xmlns:a16="http://schemas.microsoft.com/office/drawing/2014/main" id="{EDCFCFBA-2DE0-36BE-CB4A-35F738BD118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21002" y="2280384"/>
            <a:ext cx="1292962" cy="525805"/>
          </a:xfrm>
          <a:prstGeom prst="rect">
            <a:avLst/>
          </a:prstGeom>
        </p:spPr>
      </p:pic>
      <p:pic>
        <p:nvPicPr>
          <p:cNvPr id="1032" name="Picture 8" descr="Home - Kelvin Capital">
            <a:extLst>
              <a:ext uri="{FF2B5EF4-FFF2-40B4-BE49-F238E27FC236}">
                <a16:creationId xmlns:a16="http://schemas.microsoft.com/office/drawing/2014/main" id="{23EE1F27-B511-D861-27F1-2E0D820DF85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383694" y="2257195"/>
            <a:ext cx="959753" cy="5258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ack and white logo&#10;&#10;Description automatically generated">
            <a:extLst>
              <a:ext uri="{FF2B5EF4-FFF2-40B4-BE49-F238E27FC236}">
                <a16:creationId xmlns:a16="http://schemas.microsoft.com/office/drawing/2014/main" id="{53992EC3-D30F-F234-17FD-1DF66CE0F4F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855702" y="1431571"/>
            <a:ext cx="1568352" cy="504600"/>
          </a:xfrm>
          <a:prstGeom prst="rect">
            <a:avLst/>
          </a:prstGeom>
        </p:spPr>
      </p:pic>
      <p:pic>
        <p:nvPicPr>
          <p:cNvPr id="1036" name="Picture 12" descr="Panoramic | UK Growth Capital &amp; Buyout Funding">
            <a:extLst>
              <a:ext uri="{FF2B5EF4-FFF2-40B4-BE49-F238E27FC236}">
                <a16:creationId xmlns:a16="http://schemas.microsoft.com/office/drawing/2014/main" id="{3A9766A4-0A50-108F-72D3-A06DE7EFB65F}"/>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362721" y="4530777"/>
            <a:ext cx="1693225" cy="77689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niversity of Strathclyde | Glasgow">
            <a:extLst>
              <a:ext uri="{FF2B5EF4-FFF2-40B4-BE49-F238E27FC236}">
                <a16:creationId xmlns:a16="http://schemas.microsoft.com/office/drawing/2014/main" id="{5D6D42B2-DA9B-AADF-5A69-066D32C7F65B}"/>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t="13701" b="18805"/>
          <a:stretch/>
        </p:blipFill>
        <p:spPr bwMode="auto">
          <a:xfrm>
            <a:off x="8246152" y="3668036"/>
            <a:ext cx="1207468" cy="81497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grey and white logo&#10;&#10;Description automatically generated">
            <a:extLst>
              <a:ext uri="{FF2B5EF4-FFF2-40B4-BE49-F238E27FC236}">
                <a16:creationId xmlns:a16="http://schemas.microsoft.com/office/drawing/2014/main" id="{4FF54530-C97E-B0B3-0458-197252129FB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014467" y="3090285"/>
            <a:ext cx="1157539" cy="504000"/>
          </a:xfrm>
          <a:prstGeom prst="rect">
            <a:avLst/>
          </a:prstGeom>
        </p:spPr>
      </p:pic>
      <p:pic>
        <p:nvPicPr>
          <p:cNvPr id="29" name="Picture 28" descr="A blue sign with white text&#10;&#10;Description automatically generated">
            <a:extLst>
              <a:ext uri="{FF2B5EF4-FFF2-40B4-BE49-F238E27FC236}">
                <a16:creationId xmlns:a16="http://schemas.microsoft.com/office/drawing/2014/main" id="{91BBF234-74F8-9FE6-AA14-E22493FE7B4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855702" y="2280384"/>
            <a:ext cx="1562899" cy="393922"/>
          </a:xfrm>
          <a:prstGeom prst="rect">
            <a:avLst/>
          </a:prstGeom>
        </p:spPr>
      </p:pic>
      <p:pic>
        <p:nvPicPr>
          <p:cNvPr id="34" name="Picture 33" descr="A close-up of a logo&#10;&#10;Description automatically generated">
            <a:extLst>
              <a:ext uri="{FF2B5EF4-FFF2-40B4-BE49-F238E27FC236}">
                <a16:creationId xmlns:a16="http://schemas.microsoft.com/office/drawing/2014/main" id="{373D4189-BF2D-B258-EAC0-B4752432D13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884922" y="3861740"/>
            <a:ext cx="1416633" cy="574523"/>
          </a:xfrm>
          <a:prstGeom prst="rect">
            <a:avLst/>
          </a:prstGeom>
        </p:spPr>
      </p:pic>
      <p:pic>
        <p:nvPicPr>
          <p:cNvPr id="1042" name="Picture 18" descr="Corporate and Investment Bank | Barclays">
            <a:extLst>
              <a:ext uri="{FF2B5EF4-FFF2-40B4-BE49-F238E27FC236}">
                <a16:creationId xmlns:a16="http://schemas.microsoft.com/office/drawing/2014/main" id="{72E9E872-92C2-FF8F-681E-AB03F4329019}"/>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345549" y="5541842"/>
            <a:ext cx="1727568" cy="29109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DSL Business Finance | Start Up Loans">
            <a:extLst>
              <a:ext uri="{FF2B5EF4-FFF2-40B4-BE49-F238E27FC236}">
                <a16:creationId xmlns:a16="http://schemas.microsoft.com/office/drawing/2014/main" id="{419B60A8-E5DC-017A-DFC4-C4726A6E54F0}"/>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l="10232" t="14741" r="12550" b="11302"/>
          <a:stretch/>
        </p:blipFill>
        <p:spPr bwMode="auto">
          <a:xfrm>
            <a:off x="8532990" y="6031831"/>
            <a:ext cx="797059" cy="76340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oyal Bank of Scotland logo">
            <a:extLst>
              <a:ext uri="{FF2B5EF4-FFF2-40B4-BE49-F238E27FC236}">
                <a16:creationId xmlns:a16="http://schemas.microsoft.com/office/drawing/2014/main" id="{2FABAB64-E15F-D699-D893-B100A80DEE88}"/>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9884922" y="5441041"/>
            <a:ext cx="1457547" cy="50309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A blue and white logo&#10;&#10;Description automatically generated">
            <a:extLst>
              <a:ext uri="{FF2B5EF4-FFF2-40B4-BE49-F238E27FC236}">
                <a16:creationId xmlns:a16="http://schemas.microsoft.com/office/drawing/2014/main" id="{666AE40C-64C9-1DBF-A398-B921E9AA0C3E}"/>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462529" y="3071631"/>
            <a:ext cx="1316057" cy="495817"/>
          </a:xfrm>
          <a:prstGeom prst="rect">
            <a:avLst/>
          </a:prstGeom>
        </p:spPr>
      </p:pic>
      <p:pic>
        <p:nvPicPr>
          <p:cNvPr id="38" name="Picture 37">
            <a:extLst>
              <a:ext uri="{FF2B5EF4-FFF2-40B4-BE49-F238E27FC236}">
                <a16:creationId xmlns:a16="http://schemas.microsoft.com/office/drawing/2014/main" id="{AED1EABD-9D05-3DB6-A5FF-C1565177FA7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427153" y="3926601"/>
            <a:ext cx="1386811" cy="525805"/>
          </a:xfrm>
          <a:prstGeom prst="rect">
            <a:avLst/>
          </a:prstGeom>
        </p:spPr>
      </p:pic>
      <p:pic>
        <p:nvPicPr>
          <p:cNvPr id="1048" name="Picture 24" descr="The University of Glasgow Logo Meaning PNG &amp; Vector AI - Mrvian">
            <a:extLst>
              <a:ext uri="{FF2B5EF4-FFF2-40B4-BE49-F238E27FC236}">
                <a16:creationId xmlns:a16="http://schemas.microsoft.com/office/drawing/2014/main" id="{67500BBA-A022-3A95-F09B-98A4ED27A6CC}"/>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8176922" y="4652375"/>
            <a:ext cx="1411588" cy="53369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A blue background with white text&#10;&#10;Description automatically generated">
            <a:extLst>
              <a:ext uri="{FF2B5EF4-FFF2-40B4-BE49-F238E27FC236}">
                <a16:creationId xmlns:a16="http://schemas.microsoft.com/office/drawing/2014/main" id="{B5903AD2-1C3C-3957-9CAC-1333A164A3B6}"/>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8155951" y="3047391"/>
            <a:ext cx="1387870" cy="583921"/>
          </a:xfrm>
          <a:prstGeom prst="rect">
            <a:avLst/>
          </a:prstGeom>
        </p:spPr>
      </p:pic>
      <p:pic>
        <p:nvPicPr>
          <p:cNvPr id="1050" name="Picture 26" descr="Investment Fund for Scotland (IFS) - British Business Bank">
            <a:extLst>
              <a:ext uri="{FF2B5EF4-FFF2-40B4-BE49-F238E27FC236}">
                <a16:creationId xmlns:a16="http://schemas.microsoft.com/office/drawing/2014/main" id="{0860E76E-50B4-20C6-099B-6247CA39892D}"/>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6237896" y="6057144"/>
            <a:ext cx="2008179" cy="5649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uma Growth Partners">
            <a:extLst>
              <a:ext uri="{FF2B5EF4-FFF2-40B4-BE49-F238E27FC236}">
                <a16:creationId xmlns:a16="http://schemas.microsoft.com/office/drawing/2014/main" id="{22C9B31E-8308-0068-C2AB-53F7CAC90EB9}"/>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8519594" y="5186071"/>
            <a:ext cx="823853" cy="8813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ustainable Ventures - pro-manchester">
            <a:extLst>
              <a:ext uri="{FF2B5EF4-FFF2-40B4-BE49-F238E27FC236}">
                <a16:creationId xmlns:a16="http://schemas.microsoft.com/office/drawing/2014/main" id="{984A9D94-347C-012A-8192-87154EF8EFB0}"/>
              </a:ext>
            </a:extLst>
          </p:cNvPr>
          <p:cNvPicPr>
            <a:picLocks noChangeAspect="1" noChangeArrowheads="1"/>
          </p:cNvPicPr>
          <p:nvPr/>
        </p:nvPicPr>
        <p:blipFill rotWithShape="1">
          <a:blip r:embed="rId25" cstate="email">
            <a:extLst>
              <a:ext uri="{28A0092B-C50C-407E-A947-70E740481C1C}">
                <a14:useLocalDpi xmlns:a14="http://schemas.microsoft.com/office/drawing/2010/main"/>
              </a:ext>
            </a:extLst>
          </a:blip>
          <a:srcRect t="23121" b="24028"/>
          <a:stretch/>
        </p:blipFill>
        <p:spPr bwMode="auto">
          <a:xfrm>
            <a:off x="9983324" y="6057144"/>
            <a:ext cx="1260742" cy="6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827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78DE89-DC0A-AA42-88D1-C4AEC601D79A}"/>
              </a:ext>
            </a:extLst>
          </p:cNvPr>
          <p:cNvSpPr>
            <a:spLocks noGrp="1"/>
          </p:cNvSpPr>
          <p:nvPr>
            <p:ph type="sldNum" sz="quarter" idx="12"/>
          </p:nvPr>
        </p:nvSpPr>
        <p:spPr/>
        <p:txBody>
          <a:bodyPr/>
          <a:lstStyle/>
          <a:p>
            <a:pPr marL="0" marR="0" lvl="0" indent="0" algn="ctr" defTabSz="914330" rtl="0" eaLnBrk="1" fontAlgn="auto" latinLnBrk="0" hangingPunct="1">
              <a:lnSpc>
                <a:spcPct val="100000"/>
              </a:lnSpc>
              <a:spcBef>
                <a:spcPts val="0"/>
              </a:spcBef>
              <a:spcAft>
                <a:spcPts val="0"/>
              </a:spcAft>
              <a:buClrTx/>
              <a:buSzTx/>
              <a:buFontTx/>
              <a:buNone/>
              <a:tabLst/>
              <a:defRPr/>
            </a:pPr>
            <a:fld id="{BFDE7708-A92D-3C45-ADC8-AA107B273D7F}" type="slidenum">
              <a:rPr kumimoji="0" lang="en-US" sz="1000" b="1" i="0" u="none" strike="noStrike" kern="1200" cap="none" spc="0" normalizeH="0" baseline="0" noProof="0" smtClean="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pPr marL="0" marR="0" lvl="0" indent="0" algn="ctr" defTabSz="914330" rtl="0" eaLnBrk="1" fontAlgn="auto" latinLnBrk="0" hangingPunct="1">
                <a:lnSpc>
                  <a:spcPct val="100000"/>
                </a:lnSpc>
                <a:spcBef>
                  <a:spcPts val="0"/>
                </a:spcBef>
                <a:spcAft>
                  <a:spcPts val="0"/>
                </a:spcAft>
                <a:buClrTx/>
                <a:buSzTx/>
                <a:buFontTx/>
                <a:buNone/>
                <a:tabLst/>
                <a:defRPr/>
              </a:pPr>
              <a:t>93</a:t>
            </a:fld>
            <a:endParaRPr kumimoji="0" lang="en-US" sz="1000" b="1" i="0" u="none" strike="noStrike" kern="1200" cap="none" spc="0" normalizeH="0" baseline="0" noProof="0">
              <a:ln>
                <a:noFill/>
              </a:ln>
              <a:solidFill>
                <a:srgbClr val="1F1F1F">
                  <a:alpha val="70000"/>
                </a:srgb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5" name="Picture 4" descr="A map of england with different colored areas&#10;&#10;Description automatically generated">
            <a:extLst>
              <a:ext uri="{FF2B5EF4-FFF2-40B4-BE49-F238E27FC236}">
                <a16:creationId xmlns:a16="http://schemas.microsoft.com/office/drawing/2014/main" id="{8184CE54-4098-C989-2BB6-AF67DAEF798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03669" y="630621"/>
            <a:ext cx="7716631" cy="6120086"/>
          </a:xfrm>
          <a:prstGeom prst="rect">
            <a:avLst/>
          </a:prstGeom>
        </p:spPr>
      </p:pic>
      <p:sp>
        <p:nvSpPr>
          <p:cNvPr id="6" name="Title 5">
            <a:extLst>
              <a:ext uri="{FF2B5EF4-FFF2-40B4-BE49-F238E27FC236}">
                <a16:creationId xmlns:a16="http://schemas.microsoft.com/office/drawing/2014/main" id="{2E563E2C-B86A-1545-ED2F-194199568424}"/>
              </a:ext>
            </a:extLst>
          </p:cNvPr>
          <p:cNvSpPr txBox="1">
            <a:spLocks/>
          </p:cNvSpPr>
          <p:nvPr/>
        </p:nvSpPr>
        <p:spPr>
          <a:xfrm>
            <a:off x="1172243" y="157218"/>
            <a:ext cx="10626342" cy="666660"/>
          </a:xfrm>
          <a:prstGeom prst="rect">
            <a:avLst/>
          </a:prstGeom>
        </p:spPr>
        <p:txBody>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pPr marL="0" marR="0" lvl="0" indent="0" algn="l" defTabSz="914318" rtl="0" eaLnBrk="1" fontAlgn="auto" latinLnBrk="0" hangingPunct="1">
              <a:lnSpc>
                <a:spcPct val="8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562583"/>
                </a:solidFill>
                <a:effectLst/>
                <a:uLnTx/>
                <a:uFillTx/>
                <a:latin typeface="Arial Black" panose="020B0A04020102020204" pitchFamily="34" charset="0"/>
                <a:ea typeface="+mj-ea"/>
                <a:cs typeface="+mj-cs"/>
              </a:rPr>
              <a:t>ECOSYSTEM STATISTICS – Deeptech Spinouts</a:t>
            </a:r>
            <a:endParaRPr kumimoji="0" lang="en-US" sz="2800" b="0" i="0" u="none" strike="noStrike" kern="1200" cap="none" spc="-151" normalizeH="0" baseline="0" noProof="0" dirty="0">
              <a:ln>
                <a:noFill/>
              </a:ln>
              <a:solidFill>
                <a:srgbClr val="562583"/>
              </a:solidFill>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34890200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914EBB-2446-3851-3D8A-A6122F342679}"/>
              </a:ext>
            </a:extLst>
          </p:cNvPr>
          <p:cNvSpPr txBox="1"/>
          <p:nvPr/>
        </p:nvSpPr>
        <p:spPr>
          <a:xfrm>
            <a:off x="5768533" y="1227104"/>
            <a:ext cx="6096000" cy="5816977"/>
          </a:xfrm>
          <a:prstGeom prst="rect">
            <a:avLst/>
          </a:prstGeom>
          <a:noFill/>
        </p:spPr>
        <p:txBody>
          <a:bodyPr wrap="square" lIns="0" rIns="0" rtlCol="0">
            <a:spAutoFit/>
          </a:bodyPr>
          <a:lstStyle/>
          <a:p>
            <a:pPr marL="0" marR="0" lvl="0" indent="0" algn="l" defTabSz="914330" rtl="0" eaLnBrk="1" fontAlgn="auto" latinLnBrk="0" hangingPunct="1">
              <a:lnSpc>
                <a:spcPct val="12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330" rtl="0" eaLnBrk="1" fontAlgn="auto" latinLnBrk="0" hangingPunct="1">
              <a:lnSpc>
                <a:spcPct val="100000"/>
              </a:lnSpc>
              <a:spcBef>
                <a:spcPts val="0"/>
              </a:spcBef>
              <a:spcAft>
                <a:spcPts val="0"/>
              </a:spcAft>
              <a:buClrTx/>
              <a:buSzTx/>
              <a:buFontTx/>
              <a:buNone/>
              <a:tabLst/>
              <a:defRPr/>
            </a:pPr>
            <a:r>
              <a:rPr kumimoji="0" lang="en-GB" sz="1300" b="1" i="1" u="none" strike="noStrike" kern="1200" cap="none" spc="0" normalizeH="0" baseline="0" noProof="0" dirty="0">
                <a:ln>
                  <a:noFill/>
                </a:ln>
                <a:solidFill>
                  <a:srgbClr val="1A1A1A"/>
                </a:solidFill>
                <a:effectLst/>
                <a:uLnTx/>
                <a:uFillTx/>
                <a:latin typeface="Helvetica" pitchFamily="2" charset="0"/>
                <a:ea typeface="+mn-ea"/>
                <a:cs typeface="+mn-cs"/>
              </a:rPr>
              <a:t>Outcome:</a:t>
            </a:r>
            <a:r>
              <a:rPr kumimoji="0" lang="en-GB" sz="1300" b="0" i="1" u="none" strike="noStrike" kern="1200" cap="none" spc="0" normalizeH="0" baseline="0" noProof="0" dirty="0">
                <a:ln>
                  <a:noFill/>
                </a:ln>
                <a:solidFill>
                  <a:srgbClr val="1A1A1A"/>
                </a:solidFill>
                <a:effectLst/>
                <a:uLnTx/>
                <a:uFillTx/>
                <a:latin typeface="Helvetica" pitchFamily="2" charset="0"/>
                <a:ea typeface="+mn-ea"/>
                <a:cs typeface="+mn-cs"/>
              </a:rPr>
              <a:t> Deliver a shared vision that Glasgow City Region will be one of the</a:t>
            </a:r>
            <a:r>
              <a:rPr kumimoji="0" lang="en-GB" sz="1300" b="0" i="0" u="none" strike="noStrike" kern="1200" cap="none" spc="0" normalizeH="0" baseline="0" noProof="0" dirty="0">
                <a:ln>
                  <a:noFill/>
                </a:ln>
                <a:solidFill>
                  <a:srgbClr val="1A1A1A"/>
                </a:solidFill>
                <a:effectLst/>
                <a:uLnTx/>
                <a:uFillTx/>
                <a:latin typeface="Helvetica" pitchFamily="2" charset="0"/>
                <a:ea typeface="+mn-ea"/>
                <a:cs typeface="+mn-cs"/>
              </a:rPr>
              <a:t> </a:t>
            </a:r>
            <a:r>
              <a:rPr kumimoji="0" lang="en-GB" sz="1300" b="0" i="1" u="none" strike="noStrike" kern="1200" cap="none" spc="0" normalizeH="0" baseline="0" noProof="0" dirty="0">
                <a:ln>
                  <a:noFill/>
                </a:ln>
                <a:solidFill>
                  <a:srgbClr val="1A1A1A"/>
                </a:solidFill>
                <a:effectLst/>
                <a:uLnTx/>
                <a:uFillTx/>
                <a:latin typeface="Helvetica" pitchFamily="2" charset="0"/>
                <a:ea typeface="+mn-ea"/>
                <a:cs typeface="+mn-cs"/>
              </a:rPr>
              <a:t>most innovative places in the UK, where all communities and businesses benefit from the opportunities that the Action Plan brings.</a:t>
            </a: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GB" sz="1400" b="1" i="1" u="none" strike="noStrike" kern="1200" cap="none" spc="0" normalizeH="0" baseline="0" noProof="0" dirty="0">
              <a:ln>
                <a:noFill/>
              </a:ln>
              <a:solidFill>
                <a:srgbClr val="1A1A1A"/>
              </a:solidFill>
              <a:effectLst/>
              <a:uLnTx/>
              <a:uFillTx/>
              <a:latin typeface="Helvetica" pitchFamily="2" charset="0"/>
              <a:ea typeface="+mn-ea"/>
              <a:cs typeface="Arial" panose="020B0604020202020204" pitchFamily="34" charset="0"/>
            </a:endParaRP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GB" sz="1400" b="1" i="1" u="none" strike="noStrike" kern="1200" cap="none" spc="0" normalizeH="0" baseline="0" noProof="0" dirty="0">
              <a:ln>
                <a:noFill/>
              </a:ln>
              <a:solidFill>
                <a:srgbClr val="1A1A1A"/>
              </a:solidFill>
              <a:effectLst/>
              <a:uLnTx/>
              <a:uFillTx/>
              <a:latin typeface="Helvetica" pitchFamily="2" charset="0"/>
              <a:ea typeface="+mn-ea"/>
              <a:cs typeface="Arial" panose="020B0604020202020204" pitchFamily="34" charset="0"/>
            </a:endParaRP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GB" sz="1400" b="1" i="1" u="none" strike="noStrike" kern="1200" cap="none" spc="0" normalizeH="0" baseline="0" noProof="0" dirty="0">
              <a:ln>
                <a:noFill/>
              </a:ln>
              <a:solidFill>
                <a:srgbClr val="1A1A1A"/>
              </a:solidFill>
              <a:effectLst/>
              <a:uLnTx/>
              <a:uFillTx/>
              <a:latin typeface="Helvetica" pitchFamily="2" charset="0"/>
              <a:ea typeface="+mn-ea"/>
              <a:cs typeface="Arial" panose="020B0604020202020204" pitchFamily="34" charset="0"/>
            </a:endParaRP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GB" sz="1400" b="1" i="1" u="none" strike="noStrike" kern="1200" cap="none" spc="0" normalizeH="0" baseline="0" noProof="0" dirty="0">
              <a:ln>
                <a:noFill/>
              </a:ln>
              <a:solidFill>
                <a:srgbClr val="1A1A1A"/>
              </a:solidFill>
              <a:effectLst/>
              <a:uLnTx/>
              <a:uFillTx/>
              <a:latin typeface="Helvetica" pitchFamily="2" charset="0"/>
              <a:ea typeface="+mn-ea"/>
              <a:cs typeface="Arial" panose="020B0604020202020204" pitchFamily="34" charset="0"/>
            </a:endParaRP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GB" sz="1400" b="1" i="1" u="none" strike="noStrike" kern="1200" cap="none" spc="0" normalizeH="0" baseline="0" noProof="0" dirty="0">
              <a:ln>
                <a:noFill/>
              </a:ln>
              <a:solidFill>
                <a:srgbClr val="1A1A1A"/>
              </a:solidFill>
              <a:effectLst/>
              <a:uLnTx/>
              <a:uFillTx/>
              <a:latin typeface="Helvetica" pitchFamily="2" charset="0"/>
              <a:ea typeface="+mn-ea"/>
              <a:cs typeface="Arial" panose="020B0604020202020204" pitchFamily="34" charset="0"/>
            </a:endParaRP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GB" sz="1400" b="1" i="1" u="none" strike="noStrike" kern="1200" cap="none" spc="0" normalizeH="0" baseline="0" noProof="0" dirty="0">
              <a:ln>
                <a:noFill/>
              </a:ln>
              <a:solidFill>
                <a:srgbClr val="1A1A1A"/>
              </a:solidFill>
              <a:effectLst/>
              <a:uLnTx/>
              <a:uFillTx/>
              <a:latin typeface="Helvetica" pitchFamily="2" charset="0"/>
              <a:ea typeface="+mn-ea"/>
              <a:cs typeface="Arial" panose="020B0604020202020204" pitchFamily="34" charset="0"/>
            </a:endParaRP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GB" sz="1400" b="1" i="1" u="none" strike="noStrike" kern="1200" cap="none" spc="0" normalizeH="0" baseline="0" noProof="0" dirty="0">
              <a:ln>
                <a:noFill/>
              </a:ln>
              <a:solidFill>
                <a:srgbClr val="1A1A1A"/>
              </a:solidFill>
              <a:effectLst/>
              <a:uLnTx/>
              <a:uFillTx/>
              <a:latin typeface="Helvetica" pitchFamily="2" charset="0"/>
              <a:ea typeface="+mn-ea"/>
              <a:cs typeface="Arial" panose="020B0604020202020204" pitchFamily="34" charset="0"/>
            </a:endParaRP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GB" sz="1400" b="1" i="1" u="none" strike="noStrike" kern="1200" cap="none" spc="0" normalizeH="0" baseline="0" noProof="0" dirty="0">
              <a:ln>
                <a:noFill/>
              </a:ln>
              <a:solidFill>
                <a:srgbClr val="1A1A1A"/>
              </a:solidFill>
              <a:effectLst/>
              <a:uLnTx/>
              <a:uFillTx/>
              <a:latin typeface="Helvetica" pitchFamily="2" charset="0"/>
              <a:ea typeface="+mn-ea"/>
              <a:cs typeface="Arial" panose="020B0604020202020204" pitchFamily="34" charset="0"/>
            </a:endParaRP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GB" sz="1400" b="1" i="1" u="none" strike="noStrike" kern="1200" cap="none" spc="0" normalizeH="0" baseline="0" noProof="0" dirty="0">
              <a:ln>
                <a:noFill/>
              </a:ln>
              <a:solidFill>
                <a:srgbClr val="1A1A1A"/>
              </a:solidFill>
              <a:effectLst/>
              <a:uLnTx/>
              <a:uFillTx/>
              <a:latin typeface="Helvetica" pitchFamily="2" charset="0"/>
              <a:ea typeface="+mn-ea"/>
              <a:cs typeface="Arial" panose="020B0604020202020204" pitchFamily="34" charset="0"/>
            </a:endParaRPr>
          </a:p>
          <a:p>
            <a:pPr marL="0" marR="0" lvl="0" indent="0" algn="l" defTabSz="91433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 Priorities:</a:t>
            </a: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GB" sz="10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srgbClr val="1A1A1A"/>
                </a:solidFill>
                <a:effectLst/>
                <a:uLnTx/>
                <a:uFillTx/>
                <a:latin typeface="Helvetica" pitchFamily="2" charset="0"/>
                <a:ea typeface="+mn-ea"/>
                <a:cs typeface="+mn-cs"/>
              </a:rPr>
              <a:t>Inclusive Economy: </a:t>
            </a:r>
            <a:r>
              <a:rPr kumimoji="0" lang="en-GB" sz="1200" b="0" i="0" u="none" strike="noStrike" kern="1200" cap="none" spc="0" normalizeH="0" baseline="0" noProof="0" dirty="0">
                <a:ln>
                  <a:noFill/>
                </a:ln>
                <a:solidFill>
                  <a:srgbClr val="1A1A1A"/>
                </a:solidFill>
                <a:effectLst/>
                <a:uLnTx/>
                <a:uFillTx/>
                <a:latin typeface="Helvetica" pitchFamily="2" charset="0"/>
                <a:ea typeface="+mn-ea"/>
                <a:cs typeface="+mn-cs"/>
              </a:rPr>
              <a:t>Further our inclusive approach to regional growth by ensuring more people and businesses in the city region participate in and benefit from innovation.</a:t>
            </a:r>
          </a:p>
          <a:p>
            <a:pPr marL="171450" marR="0" lvl="0" indent="-1714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00" b="1" i="0" u="none" strike="noStrike" kern="1200" cap="none" spc="0" normalizeH="0" baseline="0" noProof="0" dirty="0">
              <a:ln>
                <a:noFill/>
              </a:ln>
              <a:solidFill>
                <a:srgbClr val="1A1A1A"/>
              </a:solidFill>
              <a:effectLst/>
              <a:uLnTx/>
              <a:uFillTx/>
              <a:latin typeface="Helvetica" pitchFamily="2" charset="0"/>
              <a:ea typeface="+mn-ea"/>
              <a:cs typeface="+mn-cs"/>
            </a:endParaRPr>
          </a:p>
          <a:p>
            <a:pPr marL="171450" marR="0" lvl="0" indent="-1714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srgbClr val="1A1A1A"/>
                </a:solidFill>
                <a:effectLst/>
                <a:uLnTx/>
                <a:uFillTx/>
                <a:latin typeface="Helvetica" pitchFamily="2" charset="0"/>
                <a:ea typeface="+mn-ea"/>
                <a:cs typeface="+mn-cs"/>
              </a:rPr>
              <a:t>Skills</a:t>
            </a:r>
            <a:r>
              <a:rPr kumimoji="0" lang="en-GB" sz="1200" b="1" i="0" u="none" strike="noStrike" kern="1200" cap="none" spc="0" normalizeH="0" baseline="0" noProof="0" dirty="0">
                <a:ln>
                  <a:noFill/>
                </a:ln>
                <a:solidFill>
                  <a:srgbClr val="1F1F1F"/>
                </a:solidFill>
                <a:effectLst/>
                <a:uLnTx/>
                <a:uFillTx/>
                <a:latin typeface="Helvetica" pitchFamily="2" charset="0"/>
                <a:ea typeface="+mn-ea"/>
                <a:cs typeface="+mn-cs"/>
              </a:rPr>
              <a:t>:  </a:t>
            </a:r>
            <a:r>
              <a:rPr kumimoji="0" lang="en-GB" sz="1200" b="0" i="0" u="none" strike="noStrike" kern="1200" cap="none" spc="0" normalizeH="0" baseline="0" noProof="0" dirty="0">
                <a:ln>
                  <a:noFill/>
                </a:ln>
                <a:solidFill>
                  <a:srgbClr val="1A1A1A"/>
                </a:solidFill>
                <a:effectLst/>
                <a:uLnTx/>
                <a:uFillTx/>
                <a:latin typeface="Helvetica" pitchFamily="2" charset="0"/>
                <a:ea typeface="+mn-ea"/>
                <a:cs typeface="+mn-cs"/>
              </a:rPr>
              <a:t>Attract, train and retain our talent across the city region and beyond to address current and future innovation skills needs activity.</a:t>
            </a:r>
          </a:p>
          <a:p>
            <a:pPr marL="171450" marR="0" lvl="0" indent="-1714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00" b="0" i="0" u="none" strike="noStrike" kern="1200" cap="none" spc="0" normalizeH="0" baseline="0" noProof="0" dirty="0">
              <a:ln>
                <a:noFill/>
              </a:ln>
              <a:solidFill>
                <a:srgbClr val="1A1A1A"/>
              </a:solidFill>
              <a:effectLst/>
              <a:uLnTx/>
              <a:uFillTx/>
              <a:latin typeface="Helvetica" pitchFamily="2" charset="0"/>
              <a:ea typeface="+mn-ea"/>
              <a:cs typeface="+mn-cs"/>
            </a:endParaRPr>
          </a:p>
          <a:p>
            <a:pPr marL="171450" marR="0" lvl="0" indent="-1714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srgbClr val="1A1A1A"/>
                </a:solidFill>
                <a:effectLst/>
                <a:uLnTx/>
                <a:uFillTx/>
                <a:latin typeface="Helvetica" pitchFamily="2" charset="0"/>
                <a:ea typeface="+mn-ea"/>
                <a:cs typeface="+mn-cs"/>
              </a:rPr>
              <a:t>Ecosystem: </a:t>
            </a:r>
            <a:r>
              <a:rPr kumimoji="0" lang="en-GB" sz="1200" b="0" i="0" u="none" strike="noStrike" kern="1200" cap="none" spc="0" normalizeH="0" baseline="0" noProof="0" dirty="0">
                <a:ln>
                  <a:noFill/>
                </a:ln>
                <a:solidFill>
                  <a:srgbClr val="1A1A1A"/>
                </a:solidFill>
                <a:effectLst/>
                <a:uLnTx/>
                <a:uFillTx/>
                <a:latin typeface="Helvetica" pitchFamily="2" charset="0"/>
                <a:ea typeface="+mn-ea"/>
                <a:cs typeface="+mn-cs"/>
              </a:rPr>
              <a:t>Grow our connected innovation ecosystem such that it supports a globally competitive business community and is tailored to sectoral needs.</a:t>
            </a:r>
          </a:p>
          <a:p>
            <a:pPr marL="171450" marR="0" lvl="0" indent="-1714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00" b="0" i="0" u="none" strike="noStrike" kern="1200" cap="none" spc="0" normalizeH="0" baseline="0" noProof="0" dirty="0">
              <a:ln>
                <a:noFill/>
              </a:ln>
              <a:solidFill>
                <a:srgbClr val="1A1A1A"/>
              </a:solidFill>
              <a:effectLst/>
              <a:uLnTx/>
              <a:uFillTx/>
              <a:latin typeface="Helvetica" pitchFamily="2" charset="0"/>
              <a:ea typeface="+mn-ea"/>
              <a:cs typeface="+mn-cs"/>
            </a:endParaRPr>
          </a:p>
          <a:p>
            <a:pPr marL="171450" marR="0" lvl="0" indent="-1714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srgbClr val="1A1A1A"/>
                </a:solidFill>
                <a:effectLst/>
                <a:uLnTx/>
                <a:uFillTx/>
                <a:latin typeface="Helvetica" pitchFamily="2" charset="0"/>
                <a:ea typeface="+mn-ea"/>
                <a:cs typeface="+mn-cs"/>
              </a:rPr>
              <a:t>Identity: </a:t>
            </a:r>
            <a:r>
              <a:rPr kumimoji="0" lang="en-GB" sz="1200" b="0" i="0" u="none" strike="noStrike" kern="1200" cap="none" spc="0" normalizeH="0" baseline="0" noProof="0" dirty="0">
                <a:ln>
                  <a:noFill/>
                </a:ln>
                <a:solidFill>
                  <a:srgbClr val="1A1A1A"/>
                </a:solidFill>
                <a:effectLst/>
                <a:uLnTx/>
                <a:uFillTx/>
                <a:latin typeface="Helvetica" pitchFamily="2" charset="0"/>
                <a:ea typeface="+mn-ea"/>
                <a:cs typeface="+mn-cs"/>
              </a:rPr>
              <a:t>Amplify our distinctive identity and vision through further promotion of our ambition, our strengths and everything that our region has to offer.</a:t>
            </a:r>
          </a:p>
          <a:p>
            <a:pPr marL="171450" marR="0" lvl="0" indent="-1714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00" b="0" i="0" u="none" strike="noStrike" kern="1200" cap="none" spc="0" normalizeH="0" baseline="0" noProof="0" dirty="0">
              <a:ln>
                <a:noFill/>
              </a:ln>
              <a:solidFill>
                <a:srgbClr val="1A1A1A"/>
              </a:solidFill>
              <a:effectLst/>
              <a:uLnTx/>
              <a:uFillTx/>
              <a:latin typeface="Helvetica" pitchFamily="2" charset="0"/>
              <a:ea typeface="+mn-ea"/>
              <a:cs typeface="+mn-cs"/>
            </a:endParaRPr>
          </a:p>
          <a:p>
            <a:pPr marL="171450" marR="0" lvl="0" indent="-1714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srgbClr val="1F1F1F"/>
                </a:solidFill>
                <a:effectLst/>
                <a:uLnTx/>
                <a:uFillTx/>
                <a:latin typeface="Helvetica" pitchFamily="2" charset="0"/>
                <a:ea typeface="+mn-ea"/>
                <a:cs typeface="+mn-cs"/>
              </a:rPr>
              <a:t>Investment: </a:t>
            </a:r>
            <a:r>
              <a:rPr kumimoji="0" lang="en-GB" sz="1200" b="0" i="0" u="none" strike="noStrike" kern="1200" cap="none" spc="0" normalizeH="0" baseline="0" noProof="0" dirty="0">
                <a:ln>
                  <a:noFill/>
                </a:ln>
                <a:solidFill>
                  <a:srgbClr val="1A1A1A"/>
                </a:solidFill>
                <a:effectLst/>
                <a:uLnTx/>
                <a:uFillTx/>
                <a:latin typeface="Helvetica" pitchFamily="2" charset="0"/>
                <a:ea typeface="+mn-ea"/>
                <a:cs typeface="+mn-cs"/>
              </a:rPr>
              <a:t>Increase the breadth and level of funding and investment coming into the city region in a targeted and sustainable way.</a:t>
            </a:r>
          </a:p>
          <a:p>
            <a:pPr marL="171450" marR="0" lvl="0" indent="-1714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00" b="0" i="0" u="none" strike="noStrike" kern="1200" cap="none" spc="0" normalizeH="0" baseline="0" noProof="0" dirty="0">
              <a:ln>
                <a:noFill/>
              </a:ln>
              <a:solidFill>
                <a:srgbClr val="1A1A1A"/>
              </a:solidFill>
              <a:effectLst/>
              <a:uLnTx/>
              <a:uFillTx/>
              <a:latin typeface="Helvetica" pitchFamily="2" charset="0"/>
              <a:ea typeface="+mn-ea"/>
              <a:cs typeface="+mn-cs"/>
            </a:endParaRPr>
          </a:p>
          <a:p>
            <a:pPr marL="171450" marR="0" lvl="0" indent="-1714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srgbClr val="1A1A1A"/>
                </a:solidFill>
                <a:effectLst/>
                <a:uLnTx/>
                <a:uFillTx/>
                <a:latin typeface="Helvetica" pitchFamily="2" charset="0"/>
                <a:ea typeface="+mn-ea"/>
                <a:cs typeface="+mn-cs"/>
              </a:rPr>
              <a:t>Infrastructure: </a:t>
            </a:r>
            <a:r>
              <a:rPr kumimoji="0" lang="en-GB" sz="1200" b="0" i="0" u="none" strike="noStrike" kern="1200" cap="none" spc="0" normalizeH="0" baseline="0" noProof="0" dirty="0">
                <a:ln>
                  <a:noFill/>
                </a:ln>
                <a:solidFill>
                  <a:srgbClr val="1A1A1A"/>
                </a:solidFill>
                <a:effectLst/>
                <a:uLnTx/>
                <a:uFillTx/>
                <a:latin typeface="Helvetica" pitchFamily="2" charset="0"/>
                <a:ea typeface="+mn-ea"/>
                <a:cs typeface="+mn-cs"/>
              </a:rPr>
              <a:t>Harness our innovation strengths and infrastructure such that we have more places to innovate, to grow, and a culture to enable this.</a:t>
            </a: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A1A1A"/>
              </a:solidFill>
              <a:effectLst/>
              <a:uLnTx/>
              <a:uFillTx/>
              <a:latin typeface="Helvetica" pitchFamily="2" charset="0"/>
              <a:ea typeface="+mn-ea"/>
              <a:cs typeface="+mn-cs"/>
            </a:endParaRPr>
          </a:p>
        </p:txBody>
      </p:sp>
      <p:pic>
        <p:nvPicPr>
          <p:cNvPr id="10" name="Picture 9" descr="A circular diagram of the company's business&#10;&#10;Description automatically generated">
            <a:extLst>
              <a:ext uri="{FF2B5EF4-FFF2-40B4-BE49-F238E27FC236}">
                <a16:creationId xmlns:a16="http://schemas.microsoft.com/office/drawing/2014/main" id="{BDED0547-8C3D-D86E-D1F0-2C40C8D0AC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9793" y="2153282"/>
            <a:ext cx="1738716" cy="1766424"/>
          </a:xfrm>
          <a:prstGeom prst="rect">
            <a:avLst/>
          </a:prstGeom>
        </p:spPr>
      </p:pic>
      <p:pic>
        <p:nvPicPr>
          <p:cNvPr id="5" name="Picture 4" descr="A cover of a magazine&#10;&#10;Description automatically generated">
            <a:extLst>
              <a:ext uri="{FF2B5EF4-FFF2-40B4-BE49-F238E27FC236}">
                <a16:creationId xmlns:a16="http://schemas.microsoft.com/office/drawing/2014/main" id="{0BB04133-2DF1-6DA4-685D-D4BFBA2E9A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7438" y="712015"/>
            <a:ext cx="4233630" cy="5433970"/>
          </a:xfrm>
          <a:prstGeom prst="rect">
            <a:avLst/>
          </a:prstGeom>
        </p:spPr>
      </p:pic>
      <p:sp>
        <p:nvSpPr>
          <p:cNvPr id="2" name="Title 5">
            <a:extLst>
              <a:ext uri="{FF2B5EF4-FFF2-40B4-BE49-F238E27FC236}">
                <a16:creationId xmlns:a16="http://schemas.microsoft.com/office/drawing/2014/main" id="{C47D9758-13CC-0F00-F4AF-114A0B2C59A0}"/>
              </a:ext>
            </a:extLst>
          </p:cNvPr>
          <p:cNvSpPr txBox="1">
            <a:spLocks/>
          </p:cNvSpPr>
          <p:nvPr/>
        </p:nvSpPr>
        <p:spPr>
          <a:xfrm>
            <a:off x="5768533" y="-92667"/>
            <a:ext cx="7009562" cy="1274931"/>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3600" b="0" i="0" u="none" strike="noStrike" kern="1200" cap="none" spc="-151" normalizeH="0" baseline="0" noProof="0" dirty="0">
                <a:ln>
                  <a:noFill/>
                </a:ln>
                <a:solidFill>
                  <a:srgbClr val="5D2B84"/>
                </a:solidFill>
                <a:effectLst/>
                <a:uLnTx/>
                <a:uFillTx/>
                <a:latin typeface="Arial Black" panose="020B0A04020102020204" pitchFamily="34" charset="0"/>
                <a:ea typeface="+mj-ea"/>
                <a:cs typeface="+mj-cs"/>
              </a:rPr>
              <a:t>GLASGOW CITY REGION INNOVATION ACTION </a:t>
            </a:r>
          </a:p>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3600" b="0" i="0" u="none" strike="noStrike" kern="1200" cap="none" spc="-151" normalizeH="0" baseline="0" noProof="0" dirty="0">
                <a:ln>
                  <a:noFill/>
                </a:ln>
                <a:solidFill>
                  <a:srgbClr val="5D2B84"/>
                </a:solidFill>
                <a:effectLst/>
                <a:uLnTx/>
                <a:uFillTx/>
                <a:latin typeface="Arial Black" panose="020B0A04020102020204" pitchFamily="34" charset="0"/>
                <a:ea typeface="+mj-ea"/>
                <a:cs typeface="+mj-cs"/>
              </a:rPr>
              <a:t>PLAN    </a:t>
            </a:r>
          </a:p>
        </p:txBody>
      </p:sp>
    </p:spTree>
    <p:extLst>
      <p:ext uri="{BB962C8B-B14F-4D97-AF65-F5344CB8AC3E}">
        <p14:creationId xmlns:p14="http://schemas.microsoft.com/office/powerpoint/2010/main" val="35046088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401F5A88-BEFD-4058-B043-FFF7196934B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59497" y="720314"/>
            <a:ext cx="4926013" cy="2073275"/>
          </a:xfrm>
          <a:prstGeom prst="rect">
            <a:avLst/>
          </a:prstGeom>
          <a:extLst>
            <a:ext uri="{909E8E84-426E-40DD-AFC4-6F175D3DCCD1}">
              <a14:hiddenFill xmlns:a14="http://schemas.microsoft.com/office/drawing/2010/main">
                <a:solidFill>
                  <a:srgbClr val="FFFFFF"/>
                </a:solidFill>
              </a14:hiddenFill>
            </a:ext>
          </a:extLst>
        </p:spPr>
      </p:pic>
      <p:pic>
        <p:nvPicPr>
          <p:cNvPr id="8" name="Picture 7" descr="A picture containing outdoor, sky, scene, harbor&#10;&#10;Description automatically generated">
            <a:extLst>
              <a:ext uri="{FF2B5EF4-FFF2-40B4-BE49-F238E27FC236}">
                <a16:creationId xmlns:a16="http://schemas.microsoft.com/office/drawing/2014/main" id="{FE7140D7-26F8-43FF-A680-ABF24F47104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31690" y="2940690"/>
            <a:ext cx="4926013" cy="2741613"/>
          </a:xfrm>
          <a:prstGeom prst="rect">
            <a:avLst/>
          </a:prstGeom>
        </p:spPr>
      </p:pic>
      <p:pic>
        <p:nvPicPr>
          <p:cNvPr id="11" name="Picture 2" descr="https://pbs.twimg.com/profile_images/459268439433961473/oQm5jylx.jpeg">
            <a:extLst>
              <a:ext uri="{FF2B5EF4-FFF2-40B4-BE49-F238E27FC236}">
                <a16:creationId xmlns:a16="http://schemas.microsoft.com/office/drawing/2014/main" id="{D07F0E1B-0947-4F77-A890-4607EEE5AD7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59497" y="6250707"/>
            <a:ext cx="549275" cy="549275"/>
          </a:xfrm>
          <a:prstGeom prst="rect">
            <a:avLst/>
          </a:prstGeom>
          <a:extLst>
            <a:ext uri="{909E8E84-426E-40DD-AFC4-6F175D3DCCD1}">
              <a14:hiddenFill xmlns:a14="http://schemas.microsoft.com/office/drawing/2010/main">
                <a:solidFill>
                  <a:srgbClr val="FFFFFF"/>
                </a:solidFill>
              </a14:hiddenFill>
            </a:ext>
          </a:extLst>
        </p:spPr>
      </p:pic>
      <p:pic>
        <p:nvPicPr>
          <p:cNvPr id="15" name="Picture 1">
            <a:extLst>
              <a:ext uri="{FF2B5EF4-FFF2-40B4-BE49-F238E27FC236}">
                <a16:creationId xmlns:a16="http://schemas.microsoft.com/office/drawing/2014/main" id="{701CB79B-B430-4D16-840E-A4A88B699E9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38273" y="6525344"/>
            <a:ext cx="1614736" cy="22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6952A18-F51F-400F-BAEF-7106E651C4A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57791" y="6289155"/>
            <a:ext cx="810228" cy="538223"/>
          </a:xfrm>
          <a:prstGeom prst="rect">
            <a:avLst/>
          </a:prstGeom>
        </p:spPr>
      </p:pic>
      <p:sp>
        <p:nvSpPr>
          <p:cNvPr id="7" name="Title 5">
            <a:extLst>
              <a:ext uri="{FF2B5EF4-FFF2-40B4-BE49-F238E27FC236}">
                <a16:creationId xmlns:a16="http://schemas.microsoft.com/office/drawing/2014/main" id="{D46211EE-9391-BD02-E926-584E63CE018E}"/>
              </a:ext>
            </a:extLst>
          </p:cNvPr>
          <p:cNvSpPr txBox="1">
            <a:spLocks/>
          </p:cNvSpPr>
          <p:nvPr/>
        </p:nvSpPr>
        <p:spPr>
          <a:xfrm>
            <a:off x="6505892" y="417801"/>
            <a:ext cx="5686108" cy="978906"/>
          </a:xfrm>
          <a:prstGeom prst="rect">
            <a:avLst/>
          </a:prstGeom>
        </p:spPr>
        <p:txBody>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pPr marL="0" marR="0" lvl="0" indent="0" algn="l" defTabSz="914318" rtl="0" eaLnBrk="1" fontAlgn="auto" latinLnBrk="0" hangingPunct="1">
              <a:lnSpc>
                <a:spcPct val="8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562583"/>
                </a:solidFill>
                <a:effectLst/>
                <a:uLnTx/>
                <a:uFillTx/>
                <a:latin typeface="Arial Black" panose="020B0A04020102020204" pitchFamily="34" charset="0"/>
                <a:ea typeface="+mj-ea"/>
                <a:cs typeface="+mj-cs"/>
              </a:rPr>
              <a:t>GLASGOW CITY REGION</a:t>
            </a:r>
          </a:p>
          <a:p>
            <a:pPr marL="0" marR="0" lvl="0" indent="0" algn="l" defTabSz="914318" rtl="0" eaLnBrk="1" fontAlgn="auto" latinLnBrk="0" hangingPunct="1">
              <a:lnSpc>
                <a:spcPct val="8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562583"/>
                </a:solidFill>
                <a:effectLst/>
                <a:uLnTx/>
                <a:uFillTx/>
                <a:latin typeface="Arial Black" panose="020B0A04020102020204" pitchFamily="34" charset="0"/>
                <a:ea typeface="+mj-ea"/>
                <a:cs typeface="+mj-cs"/>
              </a:rPr>
              <a:t>INVESTMENT ZONE</a:t>
            </a:r>
            <a:endParaRPr kumimoji="0" lang="en-US" sz="3200" b="0" i="0" u="none" strike="noStrike" kern="1200" cap="none" spc="-151" normalizeH="0" baseline="0" noProof="0" dirty="0">
              <a:ln>
                <a:noFill/>
              </a:ln>
              <a:solidFill>
                <a:srgbClr val="562583"/>
              </a:solidFill>
              <a:effectLst/>
              <a:uLnTx/>
              <a:uFillTx/>
              <a:latin typeface="Arial Black" panose="020B0A04020102020204" pitchFamily="34" charset="0"/>
              <a:ea typeface="+mj-ea"/>
              <a:cs typeface="+mj-cs"/>
            </a:endParaRPr>
          </a:p>
        </p:txBody>
      </p:sp>
      <p:sp>
        <p:nvSpPr>
          <p:cNvPr id="3" name="TextBox 2">
            <a:extLst>
              <a:ext uri="{FF2B5EF4-FFF2-40B4-BE49-F238E27FC236}">
                <a16:creationId xmlns:a16="http://schemas.microsoft.com/office/drawing/2014/main" id="{2A4E6B91-B566-C9D0-B48C-005F0CA1CCEF}"/>
              </a:ext>
            </a:extLst>
          </p:cNvPr>
          <p:cNvSpPr txBox="1"/>
          <p:nvPr/>
        </p:nvSpPr>
        <p:spPr>
          <a:xfrm>
            <a:off x="6931027" y="1612268"/>
            <a:ext cx="4773231" cy="5109091"/>
          </a:xfrm>
          <a:prstGeom prst="rect">
            <a:avLst/>
          </a:prstGeom>
          <a:noFill/>
        </p:spPr>
        <p:txBody>
          <a:bodyPr wrap="squar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B0C0C"/>
                </a:solidFill>
                <a:effectLst/>
                <a:uLnTx/>
                <a:uFillTx/>
                <a:latin typeface="Arial" panose="020B0604020202020204" pitchFamily="34" charset="0"/>
                <a:ea typeface="+mn-ea"/>
                <a:cs typeface="Arial" panose="020B0604020202020204" pitchFamily="34" charset="0"/>
              </a:rPr>
              <a:t>The tax incentives and funding that are being made available by the UK and Scottish governments will attract investment, improve skills, provide specialist business support and improve local infrastructure.</a:t>
            </a: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B0C0C"/>
              </a:solidFill>
              <a:effectLst/>
              <a:uLnTx/>
              <a:uFillTx/>
              <a:latin typeface="Arial" panose="020B0604020202020204" pitchFamily="34" charset="0"/>
              <a:ea typeface="+mn-ea"/>
              <a:cs typeface="Arial" panose="020B0604020202020204" pitchFamily="34" charset="0"/>
            </a:endParaRPr>
          </a:p>
          <a:p>
            <a:pPr marL="0" marR="0" lvl="0" indent="0" algn="l" defTabSz="91433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B0C0C"/>
                </a:solidFill>
                <a:effectLst/>
                <a:uLnTx/>
                <a:uFillTx/>
                <a:latin typeface="Arial" panose="020B0604020202020204" pitchFamily="34" charset="0"/>
                <a:ea typeface="+mn-ea"/>
                <a:cs typeface="Arial" panose="020B0604020202020204" pitchFamily="34" charset="0"/>
              </a:rPr>
              <a:t>Investment Zones are focused around research institutions such as universities. They focus on driving growth in priority sectors including technology, the creative industries, life sciences, advanced manufacturing and the green sector. </a:t>
            </a: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B0C0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001987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476D9E6B-A597-3543-BF1D-CC6AD4675B1C}"/>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6" name="Rectangle 5"/>
          <p:cNvSpPr/>
          <p:nvPr/>
        </p:nvSpPr>
        <p:spPr>
          <a:xfrm>
            <a:off x="1" y="0"/>
            <a:ext cx="12191999" cy="6858000"/>
          </a:xfrm>
          <a:prstGeom prst="rect">
            <a:avLst/>
          </a:prstGeom>
          <a:solidFill>
            <a:srgbClr val="562583">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cxnSp>
        <p:nvCxnSpPr>
          <p:cNvPr id="7" name="Straight Connector 6"/>
          <p:cNvCxnSpPr/>
          <p:nvPr/>
        </p:nvCxnSpPr>
        <p:spPr>
          <a:xfrm>
            <a:off x="986110" y="0"/>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0" name="Title 2"/>
          <p:cNvSpPr txBox="1">
            <a:spLocks/>
          </p:cNvSpPr>
          <p:nvPr/>
        </p:nvSpPr>
        <p:spPr>
          <a:xfrm>
            <a:off x="1833176" y="1056615"/>
            <a:ext cx="8251872" cy="4117550"/>
          </a:xfrm>
          <a:prstGeom prst="rect">
            <a:avLst/>
          </a:prstGeom>
          <a:effectLst/>
        </p:spPr>
        <p:txBody>
          <a:bodyPr vert="horz" lIns="0" tIns="192024" rIns="0" bIns="0" rtlCol="0" anchor="t" anchorCtr="0">
            <a:noAutofit/>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7200" b="0" i="0" u="none" strike="noStrike" kern="1200" cap="none" spc="300" normalizeH="0" baseline="0" noProof="0" dirty="0">
                <a:ln>
                  <a:noFill/>
                </a:ln>
                <a:solidFill>
                  <a:srgbClr val="FFFFFF"/>
                </a:solidFill>
                <a:effectLst/>
                <a:uLnTx/>
                <a:uFillTx/>
                <a:latin typeface="Arial Black" panose="020B0A04020102020204" pitchFamily="34" charset="0"/>
                <a:ea typeface="+mj-ea"/>
                <a:cs typeface="+mj-cs"/>
              </a:rPr>
              <a:t>GLASGOW CITY</a:t>
            </a:r>
          </a:p>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7200" b="0" i="0" u="none" strike="noStrike" kern="1200" cap="none" spc="300" normalizeH="0" baseline="0" noProof="0" dirty="0">
                <a:ln>
                  <a:noFill/>
                </a:ln>
                <a:solidFill>
                  <a:srgbClr val="FFFFFF"/>
                </a:solidFill>
                <a:effectLst/>
                <a:uLnTx/>
                <a:uFillTx/>
                <a:latin typeface="Arial Black" panose="020B0A04020102020204" pitchFamily="34" charset="0"/>
                <a:ea typeface="+mj-ea"/>
                <a:cs typeface="+mj-cs"/>
              </a:rPr>
              <a:t>INNOVATION</a:t>
            </a:r>
          </a:p>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7200" b="0" i="0" u="none" strike="noStrike" kern="1200" cap="none" spc="300" normalizeH="0" baseline="0" noProof="0" dirty="0">
                <a:ln>
                  <a:noFill/>
                </a:ln>
                <a:solidFill>
                  <a:srgbClr val="FFFFFF"/>
                </a:solidFill>
                <a:effectLst/>
                <a:uLnTx/>
                <a:uFillTx/>
                <a:latin typeface="Arial Black" panose="020B0A04020102020204" pitchFamily="34" charset="0"/>
                <a:ea typeface="+mj-ea"/>
                <a:cs typeface="+mj-cs"/>
              </a:rPr>
              <a:t>DISTRICT</a:t>
            </a:r>
          </a:p>
          <a:p>
            <a:pPr marL="0" marR="0" lvl="0" indent="0" algn="l" defTabSz="914318" rtl="0" eaLnBrk="1" fontAlgn="auto" latinLnBrk="0" hangingPunct="1">
              <a:lnSpc>
                <a:spcPct val="8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pitchFamily="2" charset="77"/>
              <a:ea typeface="Open Sans" panose="020B0606030504020204" pitchFamily="34" charset="0"/>
              <a:cs typeface="Open Sans" panose="020B0606030504020204" pitchFamily="34" charset="0"/>
            </a:endParaRPr>
          </a:p>
          <a:p>
            <a:pPr marL="0" marR="0" lvl="0" indent="0" algn="l" defTabSz="914318" rtl="0" eaLnBrk="1" fontAlgn="auto" latinLnBrk="0" hangingPunct="1">
              <a:lnSpc>
                <a:spcPct val="8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Open Sans" panose="020B0606030504020204" pitchFamily="34" charset="0"/>
              <a:cs typeface="Open Sans" panose="020B0606030504020204" pitchFamily="34" charset="0"/>
            </a:endParaRPr>
          </a:p>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Open Sans"/>
                <a:ea typeface="Open Sans" panose="020B0606030504020204" pitchFamily="34" charset="0"/>
                <a:cs typeface="Open Sans" panose="020B0606030504020204" pitchFamily="34" charset="0"/>
              </a:rPr>
              <a:t>SCOTLAND’S FIRST</a:t>
            </a:r>
          </a:p>
          <a:p>
            <a:pPr marL="0" marR="0" lvl="0" indent="0" algn="l" defTabSz="914318"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Open Sans"/>
                <a:ea typeface="Open Sans" panose="020B0606030504020204" pitchFamily="34" charset="0"/>
                <a:cs typeface="Open Sans" panose="020B0606030504020204" pitchFamily="34" charset="0"/>
              </a:rPr>
              <a:t>INNOVATION DISTRICT</a:t>
            </a:r>
          </a:p>
        </p:txBody>
      </p:sp>
      <p:sp>
        <p:nvSpPr>
          <p:cNvPr id="14" name="TextBox 13">
            <a:extLst>
              <a:ext uri="{FF2B5EF4-FFF2-40B4-BE49-F238E27FC236}">
                <a16:creationId xmlns:a16="http://schemas.microsoft.com/office/drawing/2014/main" id="{A126385C-432A-3144-9F69-E71B7958A415}"/>
              </a:ext>
            </a:extLst>
          </p:cNvPr>
          <p:cNvSpPr txBox="1"/>
          <p:nvPr/>
        </p:nvSpPr>
        <p:spPr>
          <a:xfrm rot="5400000">
            <a:off x="-2107580" y="3290500"/>
            <a:ext cx="5185317" cy="276999"/>
          </a:xfrm>
          <a:prstGeom prst="rect">
            <a:avLst/>
          </a:prstGeom>
          <a:no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dirty="0">
                <a:ln>
                  <a:noFill/>
                </a:ln>
                <a:solidFill>
                  <a:srgbClr val="FFFFFF"/>
                </a:solidFill>
                <a:effectLst/>
                <a:uLnTx/>
                <a:uFillTx/>
                <a:latin typeface="Open Sans"/>
                <a:ea typeface="+mn-ea"/>
                <a:cs typeface="+mn-cs"/>
              </a:rPr>
              <a:t>GLASGOW CITY INNOVATION DISTRICT</a:t>
            </a:r>
          </a:p>
        </p:txBody>
      </p:sp>
      <p:pic>
        <p:nvPicPr>
          <p:cNvPr id="29" name="Picture 28">
            <a:extLst>
              <a:ext uri="{FF2B5EF4-FFF2-40B4-BE49-F238E27FC236}">
                <a16:creationId xmlns:a16="http://schemas.microsoft.com/office/drawing/2014/main" id="{6B6D6E5B-DA50-4B43-94B9-FDA258715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1167" y="378738"/>
            <a:ext cx="262411" cy="234580"/>
          </a:xfrm>
          <a:prstGeom prst="rect">
            <a:avLst/>
          </a:prstGeom>
        </p:spPr>
      </p:pic>
    </p:spTree>
    <p:extLst>
      <p:ext uri="{BB962C8B-B14F-4D97-AF65-F5344CB8AC3E}">
        <p14:creationId xmlns:p14="http://schemas.microsoft.com/office/powerpoint/2010/main" val="11559301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C92F24-A237-4FF2-BE70-15494BF9B8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085790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43192D-E60B-0CFA-BF01-E0E990F87C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BB81F6AD-E4CF-9972-6C67-FF3BEB28EC00}"/>
              </a:ext>
            </a:extLst>
          </p:cNvPr>
          <p:cNvSpPr txBox="1">
            <a:spLocks/>
          </p:cNvSpPr>
          <p:nvPr/>
        </p:nvSpPr>
        <p:spPr>
          <a:xfrm>
            <a:off x="685800" y="1350551"/>
            <a:ext cx="4412682" cy="24450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alibri Light" panose="020F0302020204030204"/>
                <a:ea typeface="+mj-ea"/>
                <a:cs typeface="+mj-cs"/>
              </a:rPr>
              <a:t>Julia McMurdie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Light" panose="020F0302020204030204"/>
                <a:ea typeface="+mj-ea"/>
                <a:cs typeface="+mj-cs"/>
              </a:rPr>
              <a:t>Ayrshire 5GIR Project Lead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Light" panose="020F0302020204030204"/>
                <a:ea typeface="+mj-ea"/>
                <a:cs typeface="+mj-cs"/>
              </a:rPr>
              <a:t>Digital Renewal Manager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Light" panose="020F0302020204030204"/>
                <a:ea typeface="+mj-ea"/>
                <a:cs typeface="+mj-cs"/>
              </a:rPr>
              <a:t>North Ayrshire Council</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1134595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24A464-46BB-0A52-292B-84F6F1D948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59912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amp;D-Powerpoint Template_16x9">
  <a:themeElements>
    <a:clrScheme name="Balance Color">
      <a:dk1>
        <a:srgbClr val="1F1F1F"/>
      </a:dk1>
      <a:lt1>
        <a:srgbClr val="FFFFFF"/>
      </a:lt1>
      <a:dk2>
        <a:srgbClr val="202020"/>
      </a:dk2>
      <a:lt2>
        <a:srgbClr val="FFFFFF"/>
      </a:lt2>
      <a:accent1>
        <a:srgbClr val="FE1C1D"/>
      </a:accent1>
      <a:accent2>
        <a:srgbClr val="FF5757"/>
      </a:accent2>
      <a:accent3>
        <a:srgbClr val="C9D2FD"/>
      </a:accent3>
      <a:accent4>
        <a:srgbClr val="5E78FA"/>
      </a:accent4>
      <a:accent5>
        <a:srgbClr val="0420AB"/>
      </a:accent5>
      <a:accent6>
        <a:srgbClr val="021572"/>
      </a:accent6>
      <a:hlink>
        <a:srgbClr val="FF5757"/>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rporate PP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 PPT THEME" id="{2A3D8CF3-833D-4018-B3B1-477F8CC0ADD3}" vid="{8499895B-4E86-4E52-82D4-3FADC83F044F}"/>
    </a:ext>
  </a:extLst>
</a:theme>
</file>

<file path=ppt/theme/theme6.xml><?xml version="1.0" encoding="utf-8"?>
<a:theme xmlns:a="http://schemas.openxmlformats.org/drawingml/2006/main" name="4_Office Theme">
  <a:themeElements>
    <a:clrScheme name="Custom 1">
      <a:dk1>
        <a:srgbClr val="000000"/>
      </a:dk1>
      <a:lt1>
        <a:srgbClr val="FFFFFF"/>
      </a:lt1>
      <a:dk2>
        <a:srgbClr val="062F35"/>
      </a:dk2>
      <a:lt2>
        <a:srgbClr val="E7E6E6"/>
      </a:lt2>
      <a:accent1>
        <a:srgbClr val="AD1F82"/>
      </a:accent1>
      <a:accent2>
        <a:srgbClr val="44B59D"/>
      </a:accent2>
      <a:accent3>
        <a:srgbClr val="BBBDB7"/>
      </a:accent3>
      <a:accent4>
        <a:srgbClr val="FFC000"/>
      </a:accent4>
      <a:accent5>
        <a:srgbClr val="5B9BD5"/>
      </a:accent5>
      <a:accent6>
        <a:srgbClr val="70AD47"/>
      </a:accent6>
      <a:hlink>
        <a:srgbClr val="0563C1"/>
      </a:hlink>
      <a:folHlink>
        <a:srgbClr val="954F72"/>
      </a:folHlink>
    </a:clrScheme>
    <a:fontScheme name="Nunito San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D3959CCFD7CF84FB2B3EC5FE67B0DB2" ma:contentTypeVersion="8" ma:contentTypeDescription="Create a new document." ma:contentTypeScope="" ma:versionID="c0eb2d93b04f7348f4b4bf29a79b49a7">
  <xsd:schema xmlns:xsd="http://www.w3.org/2001/XMLSchema" xmlns:xs="http://www.w3.org/2001/XMLSchema" xmlns:p="http://schemas.microsoft.com/office/2006/metadata/properties" xmlns:ns2="be57121f-048b-40cb-a42c-465fc41a6750" targetNamespace="http://schemas.microsoft.com/office/2006/metadata/properties" ma:root="true" ma:fieldsID="ca1f3d8695e99f1163f800996d583693" ns2:_="">
    <xsd:import namespace="be57121f-048b-40cb-a42c-465fc41a675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57121f-048b-40cb-a42c-465fc41a67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sisl xmlns:xsi="http://www.w3.org/2001/XMLSchema-instance" xmlns:xsd="http://www.w3.org/2001/XMLSchema" xmlns="http://www.boldonjames.com/2008/01/sie/internal/label" sislVersion="0" policy="08955827-aeb1-42de-b749-f604362c41c2" origin="userSelected">
  <element uid="971a7eb4-36b4-4e7d-b804-a07772b8e228" value=""/>
  <element uid="e3747532-42d1-43b9-8ba8-1bf45779edd5" value=""/>
</sisl>
</file>

<file path=customXml/itemProps1.xml><?xml version="1.0" encoding="utf-8"?>
<ds:datastoreItem xmlns:ds="http://schemas.openxmlformats.org/officeDocument/2006/customXml" ds:itemID="{86CB5CF1-937E-4F5E-A342-94F6717A7BFE}">
  <ds:schemaRefs>
    <ds:schemaRef ds:uri="http://schemas.microsoft.com/sharepoint/v3/contenttype/forms"/>
  </ds:schemaRefs>
</ds:datastoreItem>
</file>

<file path=customXml/itemProps2.xml><?xml version="1.0" encoding="utf-8"?>
<ds:datastoreItem xmlns:ds="http://schemas.openxmlformats.org/officeDocument/2006/customXml" ds:itemID="{D1DE7207-EA63-4B41-8414-9BDABB5173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57121f-048b-40cb-a42c-465fc41a67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CF2FBB-4AF6-45A0-B151-28708E032413}">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otalTime>123</TotalTime>
  <Words>10219</Words>
  <Application>Microsoft Office PowerPoint</Application>
  <PresentationFormat>Widescreen</PresentationFormat>
  <Paragraphs>1476</Paragraphs>
  <Slides>157</Slides>
  <Notes>157</Notes>
  <HiddenSlides>1</HiddenSlides>
  <MMClips>1</MMClips>
  <ScaleCrop>false</ScaleCrop>
  <HeadingPairs>
    <vt:vector size="8" baseType="variant">
      <vt:variant>
        <vt:lpstr>Fonts Used</vt:lpstr>
      </vt:variant>
      <vt:variant>
        <vt:i4>29</vt:i4>
      </vt:variant>
      <vt:variant>
        <vt:lpstr>Theme</vt:lpstr>
      </vt:variant>
      <vt:variant>
        <vt:i4>9</vt:i4>
      </vt:variant>
      <vt:variant>
        <vt:lpstr>Embedded OLE Servers</vt:lpstr>
      </vt:variant>
      <vt:variant>
        <vt:i4>1</vt:i4>
      </vt:variant>
      <vt:variant>
        <vt:lpstr>Slide Titles</vt:lpstr>
      </vt:variant>
      <vt:variant>
        <vt:i4>157</vt:i4>
      </vt:variant>
    </vt:vector>
  </HeadingPairs>
  <TitlesOfParts>
    <vt:vector size="196" baseType="lpstr">
      <vt:lpstr>Aharoni</vt:lpstr>
      <vt:lpstr>-apple-system</vt:lpstr>
      <vt:lpstr>Aptos</vt:lpstr>
      <vt:lpstr>Aptos Display</vt:lpstr>
      <vt:lpstr>Arabic Typesetting</vt:lpstr>
      <vt:lpstr>Arial</vt:lpstr>
      <vt:lpstr>Arial Black</vt:lpstr>
      <vt:lpstr>Arial Narrow</vt:lpstr>
      <vt:lpstr>Calibri</vt:lpstr>
      <vt:lpstr>Calibri Light</vt:lpstr>
      <vt:lpstr>Courier New</vt:lpstr>
      <vt:lpstr>Courier New,monospace</vt:lpstr>
      <vt:lpstr>Helvetica</vt:lpstr>
      <vt:lpstr>Helvetica Light</vt:lpstr>
      <vt:lpstr>Hind Light</vt:lpstr>
      <vt:lpstr>Montserrat</vt:lpstr>
      <vt:lpstr>Montserrat Medium</vt:lpstr>
      <vt:lpstr>Montserrat-Bold</vt:lpstr>
      <vt:lpstr>Nunito Sans</vt:lpstr>
      <vt:lpstr>Nunito Sans SemiBold</vt:lpstr>
      <vt:lpstr>Open Sans</vt:lpstr>
      <vt:lpstr>Open Sans Semibold</vt:lpstr>
      <vt:lpstr>Raleway</vt:lpstr>
      <vt:lpstr>Söhne</vt:lpstr>
      <vt:lpstr>Symbol</vt:lpstr>
      <vt:lpstr>Tahoma</vt:lpstr>
      <vt:lpstr>Urbane Light</vt:lpstr>
      <vt:lpstr>Urbane Medium</vt:lpstr>
      <vt:lpstr>Wingdings</vt:lpstr>
      <vt:lpstr>1_Office Theme</vt:lpstr>
      <vt:lpstr>B&amp;D-Powerpoint Template_16x9</vt:lpstr>
      <vt:lpstr>2_Office Theme</vt:lpstr>
      <vt:lpstr>3_Office Theme</vt:lpstr>
      <vt:lpstr>Corporate PPT THEME</vt:lpstr>
      <vt:lpstr>4_Office Theme</vt:lpstr>
      <vt:lpstr>5_Office Theme</vt:lpstr>
      <vt:lpstr>6_Office Theme</vt:lpstr>
      <vt:lpstr>7_Office Theme</vt:lpstr>
      <vt:lpstr>Bitmap Image</vt:lpstr>
      <vt:lpstr> Connectivity Event  20/10/24 Glasgow City Chambers </vt:lpstr>
      <vt:lpstr>PowerPoint Presentation</vt:lpstr>
      <vt:lpstr>  Councillor Susan Aitken   City Convener for City and City Region Economy and Just Transition, Leader of the Council </vt:lpstr>
      <vt:lpstr>  Kevin Rush  Director of Regional Economic Growth Glasgow City Region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Barry McNally  SCSP Programme Manager barry.mcnally@glasgow.gov.uk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Patrick Murray Head of Digital, Transformation  &amp; Customer Services Renfrewshire Council patrick.murray@renfrewshire.gov.uk </vt:lpstr>
      <vt:lpstr>PowerPoint Presentation</vt:lpstr>
      <vt:lpstr>PowerPoint Presentation</vt:lpstr>
      <vt:lpstr>PowerPoint Presentation</vt:lpstr>
      <vt:lpstr>PowerPoint Presentation</vt:lpstr>
      <vt:lpstr>PowerPoint Presentation</vt:lpstr>
      <vt:lpstr>PowerPoint Presentation</vt:lpstr>
      <vt:lpstr>Glenda Cook Planning Manager, Older People Planning &amp; Transformation Glasgow HSCP Glenda.Cook@glasgow.gov.uk </vt:lpstr>
      <vt:lpstr>PowerPoint Presentation</vt:lpstr>
      <vt:lpstr>PowerPoint Presentation</vt:lpstr>
      <vt:lpstr>PowerPoint Presentation</vt:lpstr>
      <vt:lpstr>PowerPoint Presentation</vt:lpstr>
      <vt:lpstr>PowerPoint Presentation</vt:lpstr>
      <vt:lpstr>PowerPoint Presentation</vt:lpstr>
      <vt:lpstr>Douglas McCabe Net-Zero Project Lead North Lanarkshire Council McCabeD@northlan.gov.uk </vt:lpstr>
      <vt:lpstr>PowerPoint Presentation</vt:lpstr>
      <vt:lpstr>SCSP Innovation Fund Roadmap</vt:lpstr>
      <vt:lpstr>Successful Applicants by Local Authority</vt:lpstr>
      <vt:lpstr>Allocation of Successful Projects  by Theme</vt:lpstr>
      <vt:lpstr>Successful Applicants</vt:lpstr>
      <vt:lpstr>Successful Applicants</vt:lpstr>
      <vt:lpstr>Successful Applicants</vt:lpstr>
      <vt:lpstr>Successful Applicants</vt:lpstr>
      <vt:lpstr>Successful Applicants</vt:lpstr>
      <vt:lpstr>Successful Applicants</vt:lpstr>
      <vt:lpstr>Successful Applicants</vt:lpstr>
      <vt:lpstr>Successful Applicants</vt:lpstr>
      <vt:lpstr>Successful Applicants</vt:lpstr>
      <vt:lpstr>Successful Applicants</vt:lpstr>
      <vt:lpstr>Successful Applicants</vt:lpstr>
      <vt:lpstr>Successful Applicants</vt:lpstr>
      <vt:lpstr>PowerPoint Presentation</vt:lpstr>
      <vt:lpstr>Sue Waller  SCSP Innovation Fund Manager sue.waller@glasgow.gov.uk  </vt:lpstr>
      <vt:lpstr>Welcome to DIGITAL GLASGOW  Colin Birchenall Chief Digital Officer, Glasgow City Council Chief Technology Officer, Digital Office for Scottish Local Government</vt:lpstr>
      <vt:lpstr>OUR JOURNEY TO DATE</vt:lpstr>
      <vt:lpstr>Achievements to date: THE ASSETS WE HAVE BUILT</vt:lpstr>
      <vt:lpstr>WHAT WE HAVE LEARNED</vt:lpstr>
      <vt:lpstr>Introducing the DIGITAL GLASGOW STRATEGY  2024-2030</vt:lpstr>
      <vt:lpstr> PLACING RIGHTS AT THE HEART OF THE DIGITAL STRATEGY</vt:lpstr>
      <vt:lpstr>A MISSION-BASED STRATEGY</vt:lpstr>
      <vt:lpstr>AN OUTCOME FOCUSED STRATEGY</vt:lpstr>
      <vt:lpstr> A FOUNDATIONAL AND ACTION-ORIENTED DIGITAL STRATEGY</vt:lpstr>
      <vt:lpstr>DIGITAL GLASGOW STRATEGY  The important role of the 5GIR Programme</vt:lpstr>
      <vt:lpstr>The important role of the 5GIR Programme</vt:lpstr>
      <vt:lpstr> THANK YOU  </vt:lpstr>
      <vt:lpstr>  Susanne Millar  Chief Executive Glasgow City Council </vt:lpstr>
      <vt:lpstr>Networking Lunch</vt:lpstr>
      <vt:lpstr>PowerPoint Presentation</vt:lpstr>
      <vt:lpstr>PowerPoint Presentation</vt:lpstr>
      <vt:lpstr>PowerPoint Presentation</vt:lpstr>
      <vt:lpstr>GLASGOW CITY INNOVATION DISTRICT</vt:lpstr>
      <vt:lpstr>GLASGOW RIVERSIDE  INNOVATION DISTRICT</vt:lpstr>
      <vt:lpstr>ADVANCED MANUFACTURING INNOVATION DISTRICT SCOTLAND</vt:lpstr>
      <vt:lpstr>CITY MASTERPLAN</vt:lpstr>
      <vt:lpstr>GROWTH INFRASTRUCTURE</vt:lpstr>
      <vt:lpstr>VENTURE BUILDING</vt:lpstr>
      <vt:lpstr>INNOVATION DISTRICT PLAYBOOK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GLASGOW’S INVESTOR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Ayrshire 5G Innovation Region Projects</vt:lpstr>
      <vt:lpstr>PowerPoint Presentation</vt:lpstr>
      <vt:lpstr>PowerPoint Presentation</vt:lpstr>
      <vt:lpstr>PowerPoint Presentation</vt:lpstr>
      <vt:lpstr>The Scotland 5G Centre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Process Manufacturing Centre</vt:lpstr>
      <vt:lpstr>National Manufacturing Institute Scotland</vt:lpstr>
      <vt:lpstr>Digital Process Manufacturing Centre</vt:lpstr>
      <vt:lpstr>Outcomes and Impact</vt:lpstr>
      <vt:lpstr>Future Vision and Collaboration</vt:lpstr>
      <vt:lpstr>Benefits of 5G </vt:lpstr>
      <vt:lpstr>Summary</vt:lpstr>
      <vt:lpstr>PowerPoint Presentation</vt:lpstr>
      <vt:lpstr>PowerPoint Presentation</vt:lpstr>
      <vt:lpstr>Borderlands 5G Innovation Region </vt:lpstr>
      <vt:lpstr>Introductions</vt:lpstr>
      <vt:lpstr>Session overview </vt:lpstr>
      <vt:lpstr>What we have done…</vt:lpstr>
      <vt:lpstr>Borderlands 5GIR - Scale </vt:lpstr>
      <vt:lpstr>High Level Technical Design &amp; Scope</vt:lpstr>
      <vt:lpstr>PowerPoint Presentation</vt:lpstr>
      <vt:lpstr>Use Cases</vt:lpstr>
      <vt:lpstr>How the solution will be used </vt:lpstr>
      <vt:lpstr>Marine Research Centre</vt:lpstr>
      <vt:lpstr>FDRI: Learning from Water monitoring</vt:lpstr>
      <vt:lpstr>Some interesting things we’ve learned…</vt:lpstr>
      <vt:lpstr>Procurement</vt:lpstr>
      <vt:lpstr>Market Evolution</vt:lpstr>
      <vt:lpstr>Not just 5G…</vt:lpstr>
      <vt:lpstr>Use Cases, Benefits &amp; Commercial Sustainability</vt:lpstr>
      <vt:lpstr>Use Cases</vt:lpstr>
      <vt:lpstr>Commercial Sustainability</vt:lpstr>
      <vt:lpstr>What’s next?</vt:lpstr>
      <vt:lpstr>PowerPoint Presentation</vt:lpstr>
      <vt:lpstr>Glasgow Smart and Connected Social Places - Connectivity Event</vt:lpstr>
      <vt:lpstr>PowerPoint Presentation</vt:lpstr>
      <vt:lpstr>SCONDA (Small Cells OpenRAN Network in Dense Area)</vt:lpstr>
      <vt:lpstr>Who are the partners?</vt:lpstr>
      <vt:lpstr>What this means?</vt:lpstr>
      <vt:lpstr>Small Cell Densification Layer</vt:lpstr>
      <vt:lpstr>Where are we now?</vt:lpstr>
      <vt:lpstr>    Paul Clegg  Portfolio Lead, 5G Innovation Regions     </vt:lpstr>
      <vt:lpstr>Networking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Connectivity Event  20/10/24 Glasgow City Chambers </dc:title>
  <dc:creator>Searle, Theresa (CED)</dc:creator>
  <cp:keywords>[OFFICIAL]</cp:keywords>
  <cp:lastModifiedBy>Gray, Nicola (CED)</cp:lastModifiedBy>
  <cp:revision>6</cp:revision>
  <dcterms:created xsi:type="dcterms:W3CDTF">2024-10-20T11:17:32Z</dcterms:created>
  <dcterms:modified xsi:type="dcterms:W3CDTF">2024-10-24T14:41:06Z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9699ad99-deec-41fe-9e0a-36a874078b6c</vt:lpwstr>
  </property>
  <property fmtid="{D5CDD505-2E9C-101B-9397-08002B2CF9AE}" pid="3" name="bjSaver">
    <vt:lpwstr>Qyq1TLoox325P0R9Ht6xaT8mvtn3JmVi</vt:lpwstr>
  </property>
  <property fmtid="{D5CDD505-2E9C-101B-9397-08002B2CF9AE}" pid="4" name="bjDocumentSecurityLabel">
    <vt:lpwstr>OFFICIAL</vt:lpwstr>
  </property>
  <property fmtid="{D5CDD505-2E9C-101B-9397-08002B2CF9AE}" pid="5" name="gcc-meta-protectivemarking">
    <vt:lpwstr>[OFFICIAL]</vt:lpwstr>
  </property>
  <property fmtid="{D5CDD505-2E9C-101B-9397-08002B2CF9AE}" pid="6" name="bjDocumentLabelXML">
    <vt:lpwstr>&lt;?xml version="1.0" encoding="us-ascii"?&gt;&lt;sisl xmlns:xsi="http://www.w3.org/2001/XMLSchema-instance" xmlns:xsd="http://www.w3.org/2001/XMLSchema" sislVersion="0" policy="08955827-aeb1-42de-b749-f604362c41c2" origin="userSelected" xmlns="http://www.boldonj</vt:lpwstr>
  </property>
  <property fmtid="{D5CDD505-2E9C-101B-9397-08002B2CF9AE}" pid="7" name="bjDocumentLabelXML-0">
    <vt:lpwstr>ames.com/2008/01/sie/internal/label"&gt;&lt;element uid="971a7eb4-36b4-4e7d-b804-a07772b8e228" value="" /&gt;&lt;element uid="e3747532-42d1-43b9-8ba8-1bf45779edd5" value="" /&gt;&lt;/sisl&gt;</vt:lpwstr>
  </property>
</Properties>
</file>